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1pPr>
    <a:lvl2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2pPr>
    <a:lvl3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3pPr>
    <a:lvl4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4pPr>
    <a:lvl5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5pPr>
    <a:lvl6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6pPr>
    <a:lvl7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7pPr>
    <a:lvl8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8pPr>
    <a:lvl9pPr marL="0" marR="0" indent="0" algn="l" defTabSz="2438337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 b="def" i="def"/>
      <a:tcStyle>
        <a:tcBdr/>
        <a:fill>
          <a:solidFill>
            <a:srgbClr val="E8EBF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 b="def" i="def"/>
      <a:tcStyle>
        <a:tcBdr/>
        <a:fill>
          <a:solidFill>
            <a:srgbClr val="E8F2E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 b="def" i="def"/>
      <a:tcStyle>
        <a:tcBdr/>
        <a:fill>
          <a:solidFill>
            <a:srgbClr val="ECEAF3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19200" y="11986162"/>
            <a:ext cx="21945599" cy="60579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19200" y="7567579"/>
            <a:ext cx="21945600" cy="2250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Body Level One…"/>
          <p:cNvSpPr txBox="1"/>
          <p:nvPr>
            <p:ph type="body" sz="quarter" idx="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Subtitle"/>
          <p:cNvSpPr txBox="1"/>
          <p:nvPr>
            <p:ph type="body" sz="quarter" idx="21" hasCustomPrompt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quarter" idx="1" hasCustomPrompt="1"/>
          </p:nvPr>
        </p:nvSpPr>
        <p:spPr>
          <a:xfrm>
            <a:off x="1219200" y="8462239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Body Level One…"/>
          <p:cNvSpPr txBox="1"/>
          <p:nvPr>
            <p:ph type="body" sz="half" idx="21" hasCustomPrompt="1"/>
          </p:nvPr>
        </p:nvSpPr>
        <p:spPr>
          <a:xfrm>
            <a:off x="1219200" y="4214483"/>
            <a:ext cx="21945600" cy="4269709"/>
          </a:xfrm>
          <a:prstGeom prst="rect">
            <a:avLst/>
          </a:prstGeom>
        </p:spPr>
        <p:txBody>
          <a:bodyPr anchor="b"/>
          <a:lstStyle/>
          <a:p>
            <a:pPr lvl="4" marL="0" indent="1097280" algn="ctr" defTabSz="975360">
              <a:lnSpc>
                <a:spcPct val="80000"/>
              </a:lnSpc>
              <a:spcBef>
                <a:spcPts val="0"/>
              </a:spcBef>
              <a:buSzTx/>
              <a:buNone/>
              <a:defRPr sz="896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1219200" y="11100052"/>
            <a:ext cx="21945602" cy="832614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Body Level One…"/>
          <p:cNvSpPr txBox="1"/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lvl="4" marL="0" indent="17007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a against sky at sunset 2"/>
          <p:cNvSpPr/>
          <p:nvPr>
            <p:ph type="pic" sz="quarter" idx="21"/>
          </p:nvPr>
        </p:nvSpPr>
        <p:spPr>
          <a:xfrm>
            <a:off x="15744825" y="5581751"/>
            <a:ext cx="7365408" cy="8280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4" y="4585101"/>
            <a:ext cx="9757339" cy="2540002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3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Body Level One…"/>
          <p:cNvSpPr txBox="1"/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Body Level One…"/>
          <p:cNvSpPr txBox="1"/>
          <p:nvPr>
            <p:ph type="body" sz="half" idx="22" hasCustomPrompt="1"/>
          </p:nvPr>
        </p:nvSpPr>
        <p:spPr>
          <a:xfrm>
            <a:off x="1219199" y="4023221"/>
            <a:ext cx="9757571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40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Body Level One…"/>
          <p:cNvSpPr txBox="1"/>
          <p:nvPr>
            <p:ph type="body" sz="half" idx="21" hasCustomPrompt="1"/>
          </p:nvPr>
        </p:nvSpPr>
        <p:spPr>
          <a:xfrm>
            <a:off x="1219199" y="4023221"/>
            <a:ext cx="9757571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004040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Body Level One…"/>
          <p:cNvSpPr txBox="1"/>
          <p:nvPr>
            <p:ph type="body" sz="half" idx="21" hasCustomPrompt="1"/>
          </p:nvPr>
        </p:nvSpPr>
        <p:spPr>
          <a:xfrm>
            <a:off x="1219199" y="4023221"/>
            <a:ext cx="9757571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12004040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19200" y="3242269"/>
            <a:ext cx="21945600" cy="6604002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90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praneeth116/AI-Recipe-Generartor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I Recipe Gen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48">
              <a:defRPr spc="-100"/>
            </a:lvl1pPr>
          </a:lstStyle>
          <a:p>
            <a:pPr/>
            <a:r>
              <a:t>AI Recipe Generator</a:t>
            </a:r>
          </a:p>
        </p:txBody>
      </p:sp>
      <p:sp>
        <p:nvSpPr>
          <p:cNvPr id="172" name="Objective:  A chatbot that suggests recipes based on user input (cuisine &amp; ingredients).…"/>
          <p:cNvSpPr txBox="1"/>
          <p:nvPr>
            <p:ph type="body" idx="1"/>
          </p:nvPr>
        </p:nvSpPr>
        <p:spPr>
          <a:xfrm>
            <a:off x="838562" y="3397082"/>
            <a:ext cx="21948578" cy="848360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Objective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:  A chatbot that suggests recipes based on user input (cuisine &amp; ingredients).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Technologies:</a:t>
            </a:r>
          </a:p>
          <a:p>
            <a:pPr>
              <a:defRPr sz="35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Rasa: 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Conversational AI framework</a:t>
            </a:r>
          </a:p>
          <a:p>
            <a:pPr>
              <a:defRPr sz="35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Groq API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: LLM for generating recipes</a:t>
            </a:r>
          </a:p>
          <a:p>
            <a:pPr>
              <a:defRPr sz="35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SpaCy: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NLP processing</a:t>
            </a:r>
          </a:p>
          <a:p>
            <a:pPr>
              <a:defRPr sz="35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Flask: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Web integration</a:t>
            </a:r>
          </a:p>
        </p:txBody>
      </p:sp>
      <p:sp>
        <p:nvSpPr>
          <p:cNvPr id="173" name="Using rasa,  spacy and groq AP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09930">
              <a:defRPr sz="4300"/>
            </a:lvl1pPr>
          </a:lstStyle>
          <a:p>
            <a:pPr/>
            <a:r>
              <a:t>Using rasa,  spacy and groq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I Recipe Gen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48">
              <a:defRPr spc="-100"/>
            </a:lvl1pPr>
          </a:lstStyle>
          <a:p>
            <a:pPr/>
            <a:r>
              <a:t>AI Recipe Generator</a:t>
            </a:r>
          </a:p>
        </p:txBody>
      </p:sp>
      <p:sp>
        <p:nvSpPr>
          <p:cNvPr id="176" name="Intents:…"/>
          <p:cNvSpPr txBox="1"/>
          <p:nvPr>
            <p:ph type="body" idx="1"/>
          </p:nvPr>
        </p:nvSpPr>
        <p:spPr>
          <a:xfrm>
            <a:off x="1217710" y="3657748"/>
            <a:ext cx="21948580" cy="8483601"/>
          </a:xfrm>
          <a:prstGeom prst="rect">
            <a:avLst/>
          </a:prstGeom>
        </p:spPr>
        <p:txBody>
          <a:bodyPr/>
          <a:lstStyle/>
          <a:p>
            <a:pPr marL="0" indent="0" defTabSz="975335">
              <a:spcBef>
                <a:spcPts val="900"/>
              </a:spcBef>
              <a:buSzTx/>
              <a:buNone/>
              <a:defRPr sz="27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Intents:</a:t>
            </a:r>
          </a:p>
          <a:p>
            <a:pPr marL="188652" indent="-188652" defTabSz="975335">
              <a:spcBef>
                <a:spcPts val="900"/>
              </a:spcBef>
              <a:defRPr sz="27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greet: 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“Hello”</a:t>
            </a:r>
          </a:p>
          <a:p>
            <a:pPr marL="188652" indent="-188652" defTabSz="975335">
              <a:spcBef>
                <a:spcPts val="900"/>
              </a:spcBef>
              <a:defRPr sz="27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request_recipe: 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“Give me an Indian recipe with eggs.”</a:t>
            </a:r>
          </a:p>
          <a:p>
            <a:pPr marL="188652" indent="-188652" defTabSz="975335">
              <a:spcBef>
                <a:spcPts val="900"/>
              </a:spcBef>
              <a:defRPr sz="27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goodbye: 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“Thanks”</a:t>
            </a:r>
          </a:p>
          <a:p>
            <a:pPr marL="0" indent="0" defTabSz="975335">
              <a:spcBef>
                <a:spcPts val="900"/>
              </a:spcBef>
              <a:buSzTx/>
              <a:buNone/>
              <a:defRPr sz="2700">
                <a:latin typeface="Canela Text Bold"/>
                <a:ea typeface="Canela Text Bold"/>
                <a:cs typeface="Canela Text Bold"/>
                <a:sym typeface="Canela Text Bold"/>
              </a:defRPr>
            </a:pPr>
          </a:p>
          <a:p>
            <a:pPr marL="0" indent="0" defTabSz="975335">
              <a:spcBef>
                <a:spcPts val="900"/>
              </a:spcBef>
              <a:buSzTx/>
              <a:buNone/>
              <a:defRPr sz="27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Stories (Chatbot flow):</a:t>
            </a:r>
          </a:p>
          <a:p>
            <a:pPr marL="188652" indent="-188652" defTabSz="975335">
              <a:spcBef>
                <a:spcPts val="900"/>
              </a:spcBef>
              <a:defRPr sz="27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User greets: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 Hello! I can generate recipes for you. What ingredients do you have?</a:t>
            </a:r>
          </a:p>
          <a:p>
            <a:pPr marL="188652" indent="-188652" defTabSz="975335">
              <a:spcBef>
                <a:spcPts val="900"/>
              </a:spcBef>
              <a:defRPr sz="27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User provides cuisine &amp; ingredients: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Bot generates a recipe. </a:t>
            </a:r>
          </a:p>
          <a:p>
            <a:pPr marL="188652" indent="-188652" defTabSz="975335">
              <a:spcBef>
                <a:spcPts val="900"/>
              </a:spcBef>
              <a:defRPr sz="27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User says bye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: Bot says Happy Cooking!.</a:t>
            </a:r>
          </a:p>
          <a:p>
            <a:pPr marL="0" indent="0" defTabSz="975335">
              <a:spcBef>
                <a:spcPts val="900"/>
              </a:spcBef>
              <a:buSzTx/>
              <a:buNone/>
              <a:defRPr sz="2700"/>
            </a:pPr>
          </a:p>
          <a:p>
            <a:pPr marL="0" indent="0" defTabSz="975335">
              <a:spcBef>
                <a:spcPts val="900"/>
              </a:spcBef>
              <a:buSzTx/>
              <a:buNone/>
              <a:defRPr sz="27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Config File:</a:t>
            </a:r>
          </a:p>
          <a:p>
            <a:pPr marL="0" indent="0" defTabSz="975335">
              <a:spcBef>
                <a:spcPts val="900"/>
              </a:spcBef>
              <a:buSzTx/>
              <a:buNone/>
              <a:defRPr sz="2700"/>
            </a:pPr>
            <a:r>
              <a:t>Defines NLP pipelines and policies: </a:t>
            </a:r>
          </a:p>
          <a:p>
            <a:pPr marL="218440" indent="-218440" defTabSz="975335">
              <a:spcBef>
                <a:spcPts val="900"/>
              </a:spcBef>
              <a:defRPr sz="27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Pipeline: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Uses SpaCy for intent recognition &amp; entity extraction. </a:t>
            </a:r>
          </a:p>
          <a:p>
            <a:pPr marL="218440" indent="-218440" defTabSz="975335">
              <a:spcBef>
                <a:spcPts val="900"/>
              </a:spcBef>
              <a:defRPr sz="27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Policies: 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Rule-based, memory-based, and machine learning-based conversation handling.</a:t>
            </a:r>
          </a:p>
        </p:txBody>
      </p:sp>
      <p:sp>
        <p:nvSpPr>
          <p:cNvPr id="177" name="Using rasa,  spacy and groq AP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09930">
              <a:defRPr sz="4300"/>
            </a:lvl1pPr>
          </a:lstStyle>
          <a:p>
            <a:pPr/>
            <a:r>
              <a:t>Using rasa,  spacy and groq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I Recipe Gen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48">
              <a:defRPr spc="-100"/>
            </a:lvl1pPr>
          </a:lstStyle>
          <a:p>
            <a:pPr/>
            <a:r>
              <a:t>AI Recipe Generator</a:t>
            </a:r>
          </a:p>
        </p:txBody>
      </p:sp>
      <p:sp>
        <p:nvSpPr>
          <p:cNvPr id="180" name="Domain (Defines chatbot responses and actions):…"/>
          <p:cNvSpPr txBox="1"/>
          <p:nvPr>
            <p:ph type="body" idx="1"/>
          </p:nvPr>
        </p:nvSpPr>
        <p:spPr>
          <a:xfrm>
            <a:off x="1217710" y="3562960"/>
            <a:ext cx="21948580" cy="8483601"/>
          </a:xfrm>
          <a:prstGeom prst="rect">
            <a:avLst/>
          </a:prstGeom>
        </p:spPr>
        <p:txBody>
          <a:bodyPr/>
          <a:lstStyle/>
          <a:p>
            <a:pPr marL="0" indent="0" defTabSz="1243552">
              <a:spcBef>
                <a:spcPts val="1200"/>
              </a:spcBef>
              <a:buSzTx/>
              <a:buNone/>
              <a:defRPr sz="29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Domain (Defines chatbot responses and actions):</a:t>
            </a:r>
          </a:p>
          <a:p>
            <a:pPr marL="348138" indent="-348138" defTabSz="1243552">
              <a:spcBef>
                <a:spcPts val="1200"/>
              </a:spcBef>
              <a:defRPr sz="28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Slots: 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cuisine, ingredient </a:t>
            </a:r>
          </a:p>
          <a:p>
            <a:pPr marL="348138" indent="-348138" defTabSz="1243552">
              <a:spcBef>
                <a:spcPts val="1200"/>
              </a:spcBef>
              <a:defRPr sz="28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Actions: 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action_generate_recipe (calls Groq API) </a:t>
            </a:r>
          </a:p>
          <a:p>
            <a:pPr marL="348138" indent="-348138" defTabSz="1243552">
              <a:spcBef>
                <a:spcPts val="1200"/>
              </a:spcBef>
              <a:defRPr sz="28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Responses: 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utter_greet, utter_goodbye, utter_iamabot</a:t>
            </a:r>
          </a:p>
          <a:p>
            <a:pPr marL="0" indent="0" defTabSz="1243552">
              <a:spcBef>
                <a:spcPts val="1200"/>
              </a:spcBef>
              <a:buSzTx/>
              <a:buNone/>
              <a:defRPr sz="2900"/>
            </a:pPr>
          </a:p>
          <a:p>
            <a:pPr marL="0" indent="0" defTabSz="1243552">
              <a:spcBef>
                <a:spcPts val="1200"/>
              </a:spcBef>
              <a:buSzTx/>
              <a:buNone/>
              <a:defRPr sz="29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How to run the recipe generator</a:t>
            </a:r>
          </a:p>
          <a:p>
            <a:pPr marL="0" indent="0" defTabSz="1243552">
              <a:spcBef>
                <a:spcPts val="1200"/>
              </a:spcBef>
              <a:buSzTx/>
              <a:buNone/>
              <a:defRPr sz="2800"/>
            </a:pPr>
            <a:r>
              <a:t>1. Clone the repository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nela Text Bold"/>
                <a:ea typeface="Canela Text Bold"/>
                <a:cs typeface="Canela Text Bold"/>
                <a:sym typeface="Canela Text Bold"/>
                <a:hlinkClick r:id="rId2" invalidUrl="" action="" tgtFrame="" tooltip="" history="1" highlightClick="0" endSnd="0"/>
              </a:rPr>
              <a:t>https://github.com/praneeth116/AI-Recipe-Generartor/</a:t>
            </a:r>
          </a:p>
          <a:p>
            <a:pPr marL="0" indent="0" defTabSz="1243552">
              <a:spcBef>
                <a:spcPts val="1200"/>
              </a:spcBef>
              <a:buSzTx/>
              <a:buNone/>
              <a:defRPr sz="2800"/>
            </a:pPr>
            <a:r>
              <a:t>2. Install all the requirements in a python environment version &gt;= 3.8</a:t>
            </a:r>
          </a:p>
          <a:p>
            <a:pPr marL="0" indent="0" defTabSz="1243552">
              <a:spcBef>
                <a:spcPts val="1200"/>
              </a:spcBef>
              <a:buSzTx/>
              <a:buNone/>
              <a:defRPr sz="2800"/>
            </a:pPr>
            <a:r>
              <a:t>3. Train the chatbot with command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rasa train</a:t>
            </a:r>
            <a:endParaRPr>
              <a:latin typeface="Canela Text Bold"/>
              <a:ea typeface="Canela Text Bold"/>
              <a:cs typeface="Canela Text Bold"/>
              <a:sym typeface="Canela Text Bold"/>
            </a:endParaRPr>
          </a:p>
          <a:p>
            <a:pPr marL="0" indent="0" defTabSz="1243552">
              <a:spcBef>
                <a:spcPts val="1200"/>
              </a:spcBef>
              <a:buSzTx/>
              <a:buNone/>
              <a:defRPr sz="2800"/>
            </a:pPr>
            <a:r>
              <a:t>4. Run Rasa server with command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rasa run —enable-api</a:t>
            </a:r>
            <a:endParaRPr>
              <a:latin typeface="Canela Text Bold"/>
              <a:ea typeface="Canela Text Bold"/>
              <a:cs typeface="Canela Text Bold"/>
              <a:sym typeface="Canela Text Bold"/>
            </a:endParaRPr>
          </a:p>
          <a:p>
            <a:pPr marL="0" indent="0" defTabSz="1243552">
              <a:spcBef>
                <a:spcPts val="1200"/>
              </a:spcBef>
              <a:buSzTx/>
              <a:buNone/>
              <a:defRPr sz="2800"/>
            </a:pPr>
            <a:r>
              <a:t>5.Start actions server with command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rasa run actions</a:t>
            </a:r>
          </a:p>
          <a:p>
            <a:pPr marL="0" indent="0" defTabSz="1243552">
              <a:spcBef>
                <a:spcPts val="1200"/>
              </a:spcBef>
              <a:buSzTx/>
              <a:buNone/>
              <a:defRPr sz="2800"/>
            </a:pPr>
            <a:r>
              <a:t>6. Start the flask app with  p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ython app.py</a:t>
            </a:r>
          </a:p>
        </p:txBody>
      </p:sp>
      <p:sp>
        <p:nvSpPr>
          <p:cNvPr id="181" name="Using rasa,  spacy and groq AP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09930">
              <a:defRPr sz="4300"/>
            </a:lvl1pPr>
          </a:lstStyle>
          <a:p>
            <a:pPr/>
            <a:r>
              <a:t>Using rasa,  spacy and groq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I Recipe Gen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48">
              <a:defRPr spc="-100"/>
            </a:lvl1pPr>
          </a:lstStyle>
          <a:p>
            <a:pPr/>
            <a:r>
              <a:t>AI Recipe Generator</a:t>
            </a:r>
          </a:p>
        </p:txBody>
      </p:sp>
      <p:sp>
        <p:nvSpPr>
          <p:cNvPr id="184" name="Example Outpu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09930">
              <a:defRPr sz="4300"/>
            </a:lvl1pPr>
          </a:lstStyle>
          <a:p>
            <a:pPr/>
            <a:r>
              <a:t>Example Outputs</a:t>
            </a:r>
          </a:p>
        </p:txBody>
      </p:sp>
      <p:pic>
        <p:nvPicPr>
          <p:cNvPr id="185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29" t="0" r="29" b="0"/>
          <a:stretch>
            <a:fillRect/>
          </a:stretch>
        </p:blipFill>
        <p:spPr>
          <a:xfrm>
            <a:off x="4644394" y="3618963"/>
            <a:ext cx="16574780" cy="9027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I Recipe Gen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48">
              <a:defRPr spc="-100"/>
            </a:lvl1pPr>
          </a:lstStyle>
          <a:p>
            <a:pPr/>
            <a:r>
              <a:t>AI Recipe Generator</a:t>
            </a:r>
          </a:p>
        </p:txBody>
      </p:sp>
      <p:sp>
        <p:nvSpPr>
          <p:cNvPr id="188" name="Example Outpu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Example Outputs</a:t>
            </a:r>
          </a:p>
        </p:txBody>
      </p:sp>
      <p:pic>
        <p:nvPicPr>
          <p:cNvPr id="189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29" t="0" r="28" b="0"/>
          <a:stretch>
            <a:fillRect/>
          </a:stretch>
        </p:blipFill>
        <p:spPr>
          <a:xfrm>
            <a:off x="3409005" y="3300182"/>
            <a:ext cx="18057035" cy="9834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I Recipe Gen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48">
              <a:defRPr spc="-100"/>
            </a:lvl1pPr>
          </a:lstStyle>
          <a:p>
            <a:pPr/>
            <a:r>
              <a:t>AI Recipe Generator</a:t>
            </a:r>
          </a:p>
        </p:txBody>
      </p:sp>
      <p:sp>
        <p:nvSpPr>
          <p:cNvPr id="192" name="Example Outpu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Example Outputs</a:t>
            </a:r>
          </a:p>
        </p:txBody>
      </p:sp>
      <p:pic>
        <p:nvPicPr>
          <p:cNvPr id="193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198" r="0" b="198"/>
          <a:stretch>
            <a:fillRect/>
          </a:stretch>
        </p:blipFill>
        <p:spPr>
          <a:xfrm>
            <a:off x="3161864" y="3243656"/>
            <a:ext cx="18060272" cy="9778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