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7" r:id="rId2"/>
    <p:sldId id="273" r:id="rId3"/>
    <p:sldId id="266" r:id="rId4"/>
    <p:sldId id="259" r:id="rId5"/>
    <p:sldId id="282" r:id="rId6"/>
    <p:sldId id="264" r:id="rId7"/>
    <p:sldId id="265" r:id="rId8"/>
    <p:sldId id="269" r:id="rId9"/>
    <p:sldId id="270" r:id="rId10"/>
    <p:sldId id="268" r:id="rId11"/>
    <p:sldId id="276" r:id="rId12"/>
    <p:sldId id="280" r:id="rId13"/>
    <p:sldId id="281" r:id="rId14"/>
    <p:sldId id="274" r:id="rId15"/>
    <p:sldId id="261" r:id="rId16"/>
    <p:sldId id="263" r:id="rId17"/>
    <p:sldId id="277" r:id="rId18"/>
    <p:sldId id="272" r:id="rId19"/>
    <p:sldId id="271" r:id="rId20"/>
  </p:sldIdLst>
  <p:sldSz cx="9144000" cy="5143500" type="screen16x9"/>
  <p:notesSz cx="6858000" cy="9144000"/>
  <p:embeddedFontLst>
    <p:embeddedFont>
      <p:font typeface="Bookman Old Style" panose="02050604050505020204" pitchFamily="18"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BD0E5-F9F8-4A62-A57A-3774B39A384A}" v="18" dt="2024-01-31T01:25:13.889"/>
    <p1510:client id="{121220F1-4EE7-47A4-B28A-9B85B8A984ED}" v="3" dt="2024-01-30T16:21:03.153"/>
    <p1510:client id="{6E546E24-3BE4-85C0-F350-7C1D83319BB1}" v="5" dt="2024-01-30T13:04:35.320"/>
    <p1510:client id="{BD2D0D89-B123-FAF3-1451-5036908B339C}" v="10" dt="2024-01-31T04:25:04.434"/>
    <p1510:client id="{C0E61E45-77A3-E152-3D4C-38A3D6F75A01}" v="834" dt="2024-01-30T07:46:24.917"/>
    <p1510:client id="{CBA6FD47-76FF-5132-AC18-1A9A2DD17B4D}" v="256" dt="2024-01-31T04:07:25.722"/>
    <p1510:client id="{E5477B2C-55F2-DBC4-9A62-0BC644FE8D88}" v="16" dt="2024-01-30T16:34:54.660"/>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107" d="100"/>
          <a:sy n="107" d="100"/>
        </p:scale>
        <p:origin x="754" y="67"/>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0E776FB0-4A64-8AC6-A3F3-54FF86B85E3E}"/>
            </a:ext>
          </a:extLst>
        </p:cNvPr>
        <p:cNvGrpSpPr/>
        <p:nvPr/>
      </p:nvGrpSpPr>
      <p:grpSpPr>
        <a:xfrm>
          <a:off x="0" y="0"/>
          <a:ext cx="0" cy="0"/>
          <a:chOff x="0" y="0"/>
          <a:chExt cx="0" cy="0"/>
        </a:xfrm>
      </p:grpSpPr>
      <p:sp>
        <p:nvSpPr>
          <p:cNvPr id="114" name="Google Shape;114;p1:notes">
            <a:extLst>
              <a:ext uri="{FF2B5EF4-FFF2-40B4-BE49-F238E27FC236}">
                <a16:creationId xmlns:a16="http://schemas.microsoft.com/office/drawing/2014/main" id="{870D5364-3A2F-87B3-5446-E964BFC1FC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a:extLst>
              <a:ext uri="{FF2B5EF4-FFF2-40B4-BE49-F238E27FC236}">
                <a16:creationId xmlns:a16="http://schemas.microsoft.com/office/drawing/2014/main" id="{F3CF22A6-0F64-8529-EB36-76322B9358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9367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2/6/2024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2/6/2024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2/6/2024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2/6/2024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2/6/2024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2/6/2024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2/6/2024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2/6/2024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a:p>
          <a:p>
            <a:pPr marL="457200" lvl="0" indent="501650" algn="l" rtl="0">
              <a:lnSpc>
                <a:spcPct val="100000"/>
              </a:lnSpc>
              <a:spcBef>
                <a:spcPts val="3020"/>
              </a:spcBef>
              <a:spcAft>
                <a:spcPts val="0"/>
              </a:spcAft>
              <a:buSzPts val="15100"/>
              <a:buNone/>
            </a:pPr>
            <a:endParaRPr/>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r>
              <a:rPr lang="en-US" sz="1600">
                <a:latin typeface="Bookman Old Style"/>
              </a:rPr>
              <a:t>A Seminar on</a:t>
            </a:r>
            <a:br>
              <a:rPr lang="en-US" sz="3600">
                <a:latin typeface="Bookman Old Style" panose="02050604050505020204" pitchFamily="18" charset="0"/>
              </a:rPr>
            </a:br>
            <a:r>
              <a:rPr lang="en-IN" sz="3600">
                <a:solidFill>
                  <a:srgbClr val="1F1F1F"/>
                </a:solidFill>
                <a:latin typeface="Bookman Old Style"/>
              </a:rPr>
              <a:t>Secure mobile data transfer</a:t>
            </a:r>
            <a:endParaRPr lang="en-US" sz="3600">
              <a:solidFill>
                <a:srgbClr val="1F1F1F"/>
              </a:solidFill>
              <a:latin typeface="Bookman Old Style"/>
            </a:endParaRPr>
          </a:p>
        </p:txBody>
      </p:sp>
      <p:sp>
        <p:nvSpPr>
          <p:cNvPr id="3" name="TextBox 2"/>
          <p:cNvSpPr txBox="1"/>
          <p:nvPr/>
        </p:nvSpPr>
        <p:spPr>
          <a:xfrm>
            <a:off x="267767" y="3265616"/>
            <a:ext cx="3392817" cy="954107"/>
          </a:xfrm>
          <a:prstGeom prst="rect">
            <a:avLst/>
          </a:prstGeom>
          <a:noFill/>
        </p:spPr>
        <p:txBody>
          <a:bodyPr wrap="square" lIns="91440" tIns="45720" rIns="91440" bIns="45720" rtlCol="0" anchor="t">
            <a:spAutoFit/>
          </a:bodyPr>
          <a:lstStyle/>
          <a:p>
            <a:r>
              <a:rPr lang="en-US">
                <a:latin typeface="Bookman Old Style" panose="02050604050505020204" pitchFamily="18" charset="0"/>
              </a:rPr>
              <a:t>Team Details </a:t>
            </a:r>
          </a:p>
          <a:p>
            <a:pPr marL="342900" indent="-342900">
              <a:buFont typeface="+mj-lt"/>
              <a:buAutoNum type="arabicPeriod"/>
            </a:pPr>
            <a:r>
              <a:rPr lang="en-US">
                <a:latin typeface="Bookman Old Style"/>
              </a:rPr>
              <a:t>K. Praneeth Reddy(20EG10521)</a:t>
            </a:r>
          </a:p>
          <a:p>
            <a:pPr marL="342900" indent="-342900">
              <a:buFont typeface="+mj-lt"/>
              <a:buAutoNum type="arabicPeriod"/>
            </a:pPr>
            <a:r>
              <a:rPr lang="en-US">
                <a:latin typeface="Bookman Old Style"/>
              </a:rPr>
              <a:t>K. Varchas Reddy(20EG105320)</a:t>
            </a:r>
          </a:p>
          <a:p>
            <a:pPr marL="342900" indent="-342900">
              <a:buFont typeface="+mj-lt"/>
              <a:buAutoNum type="arabicPeriod"/>
            </a:pPr>
            <a:r>
              <a:rPr lang="en-US">
                <a:latin typeface="Bookman Old Style"/>
              </a:rPr>
              <a:t>P. Sai Nagendra(20EG105337)</a:t>
            </a:r>
          </a:p>
        </p:txBody>
      </p:sp>
      <p:sp>
        <p:nvSpPr>
          <p:cNvPr id="8" name="TextBox 7"/>
          <p:cNvSpPr txBox="1"/>
          <p:nvPr/>
        </p:nvSpPr>
        <p:spPr>
          <a:xfrm>
            <a:off x="5470632" y="3239550"/>
            <a:ext cx="2070599" cy="738664"/>
          </a:xfrm>
          <a:prstGeom prst="rect">
            <a:avLst/>
          </a:prstGeom>
          <a:noFill/>
        </p:spPr>
        <p:txBody>
          <a:bodyPr wrap="square" lIns="91440" tIns="45720" rIns="91440" bIns="45720" rtlCol="0" anchor="t">
            <a:spAutoFit/>
          </a:bodyPr>
          <a:lstStyle/>
          <a:p>
            <a:r>
              <a:rPr lang="en-US">
                <a:latin typeface="Bookman Old Style" panose="02050604050505020204" pitchFamily="18" charset="0"/>
              </a:rPr>
              <a:t>Project Supervisor </a:t>
            </a:r>
          </a:p>
          <a:p>
            <a:r>
              <a:rPr lang="en-US">
                <a:latin typeface="Bookman Old Style"/>
              </a:rPr>
              <a:t> Mrs. P. Aparna</a:t>
            </a:r>
            <a:endParaRPr lang="en-US">
              <a:latin typeface="Bookman Old Style" panose="02050604050505020204" pitchFamily="18" charset="0"/>
            </a:endParaRPr>
          </a:p>
          <a:p>
            <a:r>
              <a:rPr lang="en-US">
                <a:latin typeface="Bookman Old Style"/>
              </a:rPr>
              <a:t>Assistant professor</a:t>
            </a:r>
            <a:endParaRPr lang="en-US">
              <a:latin typeface="Bookman Old Style" panose="02050604050505020204" pitchFamily="18" charset="0"/>
            </a:endParaRPr>
          </a:p>
        </p:txBody>
      </p:sp>
      <p:sp>
        <p:nvSpPr>
          <p:cNvPr id="4" name="Date Placeholder 3"/>
          <p:cNvSpPr>
            <a:spLocks noGrp="1"/>
          </p:cNvSpPr>
          <p:nvPr>
            <p:ph type="dt" idx="10"/>
          </p:nvPr>
        </p:nvSpPr>
        <p:spPr/>
        <p:txBody>
          <a:bodyPr/>
          <a:lstStyle/>
          <a:p>
            <a:fld id="{1BC53C58-4FC8-40FA-85FB-B704D218A008}" type="datetime1">
              <a:rPr lang="en-US" smtClean="0"/>
              <a:t>2/6/2024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Parameter </a:t>
            </a:r>
          </a:p>
        </p:txBody>
      </p:sp>
      <p:sp>
        <p:nvSpPr>
          <p:cNvPr id="3" name="Date Placeholder 2"/>
          <p:cNvSpPr>
            <a:spLocks noGrp="1"/>
          </p:cNvSpPr>
          <p:nvPr>
            <p:ph type="dt" idx="10"/>
          </p:nvPr>
        </p:nvSpPr>
        <p:spPr/>
        <p:txBody>
          <a:bodyPr/>
          <a:lstStyle/>
          <a:p>
            <a:fld id="{CCFD4614-2DE1-4A4F-B9AA-17848EE63AB0}" type="datetime1">
              <a:rPr lang="en-US" smtClean="0"/>
              <a:t>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B28F1818-92EB-031C-8B4D-462857C79DBB}"/>
              </a:ext>
            </a:extLst>
          </p:cNvPr>
          <p:cNvSpPr txBox="1"/>
          <p:nvPr/>
        </p:nvSpPr>
        <p:spPr>
          <a:xfrm>
            <a:off x="627366" y="855403"/>
            <a:ext cx="8138015" cy="4555093"/>
          </a:xfrm>
          <a:prstGeom prst="rect">
            <a:avLst/>
          </a:prstGeom>
          <a:noFill/>
        </p:spPr>
        <p:txBody>
          <a:bodyPr wrap="square">
            <a:spAutoFit/>
          </a:bodyPr>
          <a:lstStyle/>
          <a:p>
            <a:pPr algn="just"/>
            <a:r>
              <a:rPr lang="en-IN" sz="1200" b="1" dirty="0">
                <a:latin typeface="Times New Roman" panose="02020603050405020304" pitchFamily="18" charset="0"/>
                <a:cs typeface="Times New Roman" panose="02020603050405020304" pitchFamily="18" charset="0"/>
              </a:rPr>
              <a:t>The parameters and formula for the Integrity Verification using HMAC:</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Parameters:</a:t>
            </a:r>
          </a:p>
          <a:p>
            <a:pPr algn="just"/>
            <a:r>
              <a:rPr lang="en-IN" sz="1200" dirty="0">
                <a:latin typeface="Times New Roman" panose="02020603050405020304" pitchFamily="18" charset="0"/>
                <a:cs typeface="Times New Roman" panose="02020603050405020304" pitchFamily="18" charset="0"/>
              </a:rPr>
              <a:t>IVK (Integrity Verification Key): A secret key shared between the sender and receiver for HMAC calculation.</a:t>
            </a:r>
          </a:p>
          <a:p>
            <a:pPr algn="just"/>
            <a:r>
              <a:rPr lang="en-IN" sz="1200" dirty="0">
                <a:latin typeface="Times New Roman" panose="02020603050405020304" pitchFamily="18" charset="0"/>
                <a:cs typeface="Times New Roman" panose="02020603050405020304" pitchFamily="18" charset="0"/>
              </a:rPr>
              <a:t>TEE_data (Trusted Execution Environment data): The data associated with the Trusted Execution Environment whose integrity is being verified.</a:t>
            </a:r>
          </a:p>
          <a:p>
            <a:pPr algn="just"/>
            <a:r>
              <a:rPr lang="en-IN" sz="1200" dirty="0">
                <a:latin typeface="Times New Roman" panose="02020603050405020304" pitchFamily="18" charset="0"/>
                <a:cs typeface="Times New Roman" panose="02020603050405020304" pitchFamily="18" charset="0"/>
              </a:rPr>
              <a:t>Nonce_or_timestamp: A random nonce or timestamp (optional but recommended for enhanced security).</a:t>
            </a:r>
          </a:p>
          <a:p>
            <a:pPr algn="just"/>
            <a:r>
              <a:rPr lang="en-IN" sz="1200" dirty="0">
                <a:latin typeface="Times New Roman" panose="02020603050405020304" pitchFamily="18" charset="0"/>
                <a:cs typeface="Times New Roman" panose="02020603050405020304" pitchFamily="18" charset="0"/>
              </a:rPr>
              <a:t>Formula:</a:t>
            </a:r>
          </a:p>
          <a:p>
            <a:pPr algn="just"/>
            <a:r>
              <a:rPr lang="en-IN" sz="1200" dirty="0">
                <a:latin typeface="Times New Roman" panose="02020603050405020304" pitchFamily="18" charset="0"/>
                <a:cs typeface="Times New Roman" panose="02020603050405020304" pitchFamily="18" charset="0"/>
              </a:rPr>
              <a:t>Sender Side:</a:t>
            </a:r>
          </a:p>
          <a:p>
            <a:pPr algn="just"/>
            <a:r>
              <a:rPr lang="en-IN" sz="1200" dirty="0">
                <a:latin typeface="Times New Roman" panose="02020603050405020304" pitchFamily="18" charset="0"/>
                <a:cs typeface="Times New Roman" panose="02020603050405020304" pitchFamily="18" charset="0"/>
              </a:rPr>
              <a:t>Input Message Construction:</a:t>
            </a:r>
          </a:p>
          <a:p>
            <a:pPr algn="just"/>
            <a:r>
              <a:rPr lang="en-IN" sz="1200" dirty="0">
                <a:latin typeface="Times New Roman" panose="02020603050405020304" pitchFamily="18" charset="0"/>
                <a:cs typeface="Times New Roman" panose="02020603050405020304" pitchFamily="18" charset="0"/>
              </a:rPr>
              <a:t>Input_Message = Concatenate(nonce_or_timestamp, TEE_data)</a:t>
            </a:r>
          </a:p>
          <a:p>
            <a:pPr algn="just"/>
            <a:r>
              <a:rPr lang="en-IN" sz="1200" dirty="0">
                <a:latin typeface="Times New Roman" panose="02020603050405020304" pitchFamily="18" charset="0"/>
                <a:cs typeface="Times New Roman" panose="02020603050405020304" pitchFamily="18" charset="0"/>
              </a:rPr>
              <a:t>HMAC Calculation:</a:t>
            </a:r>
          </a:p>
          <a:p>
            <a:pPr algn="just"/>
            <a:r>
              <a:rPr lang="en-IN" sz="1200" dirty="0">
                <a:latin typeface="Times New Roman" panose="02020603050405020304" pitchFamily="18" charset="0"/>
                <a:cs typeface="Times New Roman" panose="02020603050405020304" pitchFamily="18" charset="0"/>
              </a:rPr>
              <a:t>Calculated_HMAC = HMAC(IVK, Input_Message)</a:t>
            </a:r>
          </a:p>
          <a:p>
            <a:pPr algn="just"/>
            <a:r>
              <a:rPr lang="en-IN" sz="1200" dirty="0">
                <a:latin typeface="Times New Roman" panose="02020603050405020304" pitchFamily="18" charset="0"/>
                <a:cs typeface="Times New Roman" panose="02020603050405020304" pitchFamily="18" charset="0"/>
              </a:rPr>
              <a:t>Transmission:</a:t>
            </a:r>
          </a:p>
          <a:p>
            <a:pPr algn="just"/>
            <a:r>
              <a:rPr lang="en-IN" sz="1200" dirty="0">
                <a:latin typeface="Times New Roman" panose="02020603050405020304" pitchFamily="18" charset="0"/>
                <a:cs typeface="Times New Roman" panose="02020603050405020304" pitchFamily="18" charset="0"/>
              </a:rPr>
              <a:t>Transmit Calculated_HMAC along with TEE_data.</a:t>
            </a:r>
          </a:p>
          <a:p>
            <a:pPr algn="just"/>
            <a:r>
              <a:rPr lang="en-IN" sz="1200" dirty="0">
                <a:latin typeface="Times New Roman" panose="02020603050405020304" pitchFamily="18" charset="0"/>
                <a:cs typeface="Times New Roman" panose="02020603050405020304" pitchFamily="18" charset="0"/>
              </a:rPr>
              <a:t>Transmission:</a:t>
            </a:r>
          </a:p>
          <a:p>
            <a:pPr algn="just"/>
            <a:r>
              <a:rPr lang="en-IN" sz="1200" dirty="0">
                <a:latin typeface="Times New Roman" panose="02020603050405020304" pitchFamily="18" charset="0"/>
                <a:cs typeface="Times New Roman" panose="02020603050405020304" pitchFamily="18" charset="0"/>
              </a:rPr>
              <a:t>Transmit Calculated_HMAC along with TEE_data.</a:t>
            </a:r>
          </a:p>
          <a:p>
            <a:pPr algn="just"/>
            <a:r>
              <a:rPr lang="en-IN" sz="1200" dirty="0">
                <a:latin typeface="Times New Roman" panose="02020603050405020304" pitchFamily="18" charset="0"/>
                <a:cs typeface="Times New Roman" panose="02020603050405020304" pitchFamily="18" charset="0"/>
              </a:rPr>
              <a:t>Receiver Side:</a:t>
            </a:r>
          </a:p>
          <a:p>
            <a:pPr algn="just"/>
            <a:r>
              <a:rPr lang="en-IN" sz="1200" dirty="0">
                <a:latin typeface="Times New Roman" panose="02020603050405020304" pitchFamily="18" charset="0"/>
                <a:cs typeface="Times New Roman" panose="02020603050405020304" pitchFamily="18" charset="0"/>
              </a:rPr>
              <a:t>Recreation of Input Message:</a:t>
            </a:r>
          </a:p>
          <a:p>
            <a:pPr algn="just"/>
            <a:r>
              <a:rPr lang="en-IN" sz="1200" dirty="0">
                <a:latin typeface="Times New Roman" panose="02020603050405020304" pitchFamily="18" charset="0"/>
                <a:cs typeface="Times New Roman" panose="02020603050405020304" pitchFamily="18" charset="0"/>
              </a:rPr>
              <a:t>Recreated_Input_Message = Concatenate(received_nonce_or_timestamp, </a:t>
            </a:r>
            <a:r>
              <a:rPr lang="en-IN" sz="1200" dirty="0" err="1">
                <a:latin typeface="Times New Roman" panose="02020603050405020304" pitchFamily="18" charset="0"/>
                <a:cs typeface="Times New Roman" panose="02020603050405020304" pitchFamily="18" charset="0"/>
              </a:rPr>
              <a:t>received_TEE_data</a:t>
            </a:r>
            <a:r>
              <a:rPr lang="en-IN" sz="1200" dirty="0">
                <a:latin typeface="Times New Roman" panose="02020603050405020304" pitchFamily="18" charset="0"/>
                <a:cs typeface="Times New Roman" panose="02020603050405020304" pitchFamily="18" charset="0"/>
              </a:rPr>
              <a:t>)</a:t>
            </a:r>
          </a:p>
          <a:p>
            <a:pPr algn="just"/>
            <a:endParaRPr lang="en-IN"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012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AFDBA115-76FB-550C-EDF7-DD8CE50CF908}"/>
              </a:ext>
            </a:extLst>
          </p:cNvPr>
          <p:cNvSpPr>
            <a:spLocks noGrp="1"/>
          </p:cNvSpPr>
          <p:nvPr>
            <p:ph type="dt" idx="10"/>
          </p:nvPr>
        </p:nvSpPr>
        <p:spPr/>
        <p:txBody>
          <a:bodyPr/>
          <a:lstStyle/>
          <a:p>
            <a:fld id="{035A6381-E52B-4798-A646-D5D2C58998FF}" type="datetime1">
              <a:rPr lang="en-US" smtClean="0"/>
              <a:t>2/6/2024</a:t>
            </a:fld>
            <a:endParaRPr lang="en-US"/>
          </a:p>
        </p:txBody>
      </p:sp>
      <p:sp>
        <p:nvSpPr>
          <p:cNvPr id="6" name="Footer Placeholder 5">
            <a:extLst>
              <a:ext uri="{FF2B5EF4-FFF2-40B4-BE49-F238E27FC236}">
                <a16:creationId xmlns:a16="http://schemas.microsoft.com/office/drawing/2014/main" id="{CDE69144-86ED-BDDA-9F34-99C849BAEC87}"/>
              </a:ext>
            </a:extLst>
          </p:cNvPr>
          <p:cNvSpPr>
            <a:spLocks noGrp="1"/>
          </p:cNvSpPr>
          <p:nvPr>
            <p:ph type="ftr" idx="11"/>
          </p:nvPr>
        </p:nvSpPr>
        <p:spPr/>
        <p:txBody>
          <a:bodyPr/>
          <a:lstStyle/>
          <a:p>
            <a:r>
              <a:rPr lang="en-US" dirty="0"/>
              <a:t>Department of Computer Science and Engineering</a:t>
            </a:r>
          </a:p>
        </p:txBody>
      </p:sp>
      <p:sp>
        <p:nvSpPr>
          <p:cNvPr id="7" name="Slide Number Placeholder 6">
            <a:extLst>
              <a:ext uri="{FF2B5EF4-FFF2-40B4-BE49-F238E27FC236}">
                <a16:creationId xmlns:a16="http://schemas.microsoft.com/office/drawing/2014/main" id="{1D5A185B-4203-BE19-3D06-0D12B6003A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
        <p:nvSpPr>
          <p:cNvPr id="8" name="TextBox 7">
            <a:extLst>
              <a:ext uri="{FF2B5EF4-FFF2-40B4-BE49-F238E27FC236}">
                <a16:creationId xmlns:a16="http://schemas.microsoft.com/office/drawing/2014/main" id="{CB684DC5-7313-9918-6180-DF70ADD8FC38}"/>
              </a:ext>
            </a:extLst>
          </p:cNvPr>
          <p:cNvSpPr txBox="1"/>
          <p:nvPr/>
        </p:nvSpPr>
        <p:spPr>
          <a:xfrm>
            <a:off x="785813" y="1054957"/>
            <a:ext cx="779383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200" dirty="0">
                <a:latin typeface="Times New Roman" panose="02020603050405020304" pitchFamily="18" charset="0"/>
                <a:cs typeface="Times New Roman" panose="02020603050405020304" pitchFamily="18" charset="0"/>
              </a:rPr>
              <a:t>HMAC Recalculation:</a:t>
            </a:r>
          </a:p>
          <a:p>
            <a:pPr algn="just"/>
            <a:r>
              <a:rPr lang="en-IN" sz="1200" dirty="0">
                <a:latin typeface="Times New Roman" panose="02020603050405020304" pitchFamily="18" charset="0"/>
                <a:cs typeface="Times New Roman" panose="02020603050405020304" pitchFamily="18" charset="0"/>
              </a:rPr>
              <a:t>Recalculated_HMAC = HMAC(received_IVK, Recreated_Input_Message)</a:t>
            </a:r>
          </a:p>
          <a:p>
            <a:pPr algn="just"/>
            <a:r>
              <a:rPr lang="en-IN" sz="1200" dirty="0">
                <a:latin typeface="Times New Roman" panose="02020603050405020304" pitchFamily="18" charset="0"/>
                <a:cs typeface="Times New Roman" panose="02020603050405020304" pitchFamily="18" charset="0"/>
              </a:rPr>
              <a:t>Comparison and Verification:</a:t>
            </a:r>
          </a:p>
          <a:p>
            <a:pPr algn="just"/>
            <a:r>
              <a:rPr lang="en-IN" sz="1200" dirty="0">
                <a:latin typeface="Times New Roman" panose="02020603050405020304" pitchFamily="18" charset="0"/>
                <a:cs typeface="Times New Roman" panose="02020603050405020304" pitchFamily="18" charset="0"/>
              </a:rPr>
              <a:t>If Recalculated_HMAC matches the received_HMAC, the TEE_data is considered valid; otherwise, it is considered invalid</a:t>
            </a:r>
            <a:endParaRPr lang="en-US"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A337AD6-7629-805E-65EB-E8BB520A7D06}"/>
              </a:ext>
            </a:extLst>
          </p:cNvPr>
          <p:cNvSpPr txBox="1"/>
          <p:nvPr/>
        </p:nvSpPr>
        <p:spPr>
          <a:xfrm>
            <a:off x="785813" y="1885954"/>
            <a:ext cx="6450806" cy="3108543"/>
          </a:xfrm>
          <a:prstGeom prst="rect">
            <a:avLst/>
          </a:prstGeom>
          <a:noFill/>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Group Signatures and Certificates:</a:t>
            </a: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Parameters:</a:t>
            </a:r>
          </a:p>
          <a:p>
            <a:pPr algn="just"/>
            <a:r>
              <a:rPr lang="en-IN" sz="1400" dirty="0">
                <a:latin typeface="Times New Roman" panose="02020603050405020304" pitchFamily="18" charset="0"/>
                <a:cs typeface="Times New Roman" panose="02020603050405020304" pitchFamily="18" charset="0"/>
              </a:rPr>
              <a:t>Group_Signature: Cryptographic signature generated for the group, ensuring authenticity and integrity.</a:t>
            </a:r>
          </a:p>
          <a:p>
            <a:pPr algn="just"/>
            <a:r>
              <a:rPr lang="en-IN" sz="1400" dirty="0">
                <a:latin typeface="Times New Roman" panose="02020603050405020304" pitchFamily="18" charset="0"/>
                <a:cs typeface="Times New Roman" panose="02020603050405020304" pitchFamily="18" charset="0"/>
              </a:rPr>
              <a:t>GMC_source (Group Membership Certificate for the source TEE): Certificate validating the membership of the source TEE in the group.</a:t>
            </a:r>
          </a:p>
          <a:p>
            <a:pPr algn="just"/>
            <a:r>
              <a:rPr lang="en-IN" sz="1400" dirty="0">
                <a:latin typeface="Times New Roman" panose="02020603050405020304" pitchFamily="18" charset="0"/>
                <a:cs typeface="Times New Roman" panose="02020603050405020304" pitchFamily="18" charset="0"/>
              </a:rPr>
              <a:t>GMC_destination (Group Membership Certificate for the destination TEE): Certificate validating the membership of the destination TEE in the group.</a:t>
            </a:r>
          </a:p>
          <a:p>
            <a:pPr algn="just"/>
            <a:r>
              <a:rPr lang="en-IN" sz="1400" dirty="0">
                <a:latin typeface="Times New Roman" panose="02020603050405020304" pitchFamily="18" charset="0"/>
                <a:cs typeface="Times New Roman" panose="02020603050405020304" pitchFamily="18" charset="0"/>
              </a:rPr>
              <a:t>Formulas:</a:t>
            </a:r>
          </a:p>
          <a:p>
            <a:pPr algn="just"/>
            <a:r>
              <a:rPr lang="en-IN" sz="1400" dirty="0">
                <a:latin typeface="Times New Roman" panose="02020603050405020304" pitchFamily="18" charset="0"/>
                <a:cs typeface="Times New Roman" panose="02020603050405020304" pitchFamily="18" charset="0"/>
              </a:rPr>
              <a:t>Group Signature Generation:</a:t>
            </a:r>
          </a:p>
          <a:p>
            <a:pPr algn="just"/>
            <a:r>
              <a:rPr lang="en-IN" sz="1400" dirty="0">
                <a:latin typeface="Times New Roman" panose="02020603050405020304" pitchFamily="18" charset="0"/>
                <a:cs typeface="Times New Roman" panose="02020603050405020304" pitchFamily="18" charset="0"/>
              </a:rPr>
              <a:t>Group_Signature = Generate_Group_Signature(TEE_data, Group_Signing_Key)</a:t>
            </a:r>
          </a:p>
          <a:p>
            <a:pPr algn="just"/>
            <a:r>
              <a:rPr lang="en-IN" sz="1400" dirty="0">
                <a:latin typeface="Times New Roman" panose="02020603050405020304" pitchFamily="18" charset="0"/>
                <a:cs typeface="Times New Roman" panose="02020603050405020304" pitchFamily="18" charset="0"/>
              </a:rPr>
              <a:t>Group Membership Certificate Issuing for Source TEE:</a:t>
            </a:r>
          </a:p>
          <a:p>
            <a:pPr algn="just"/>
            <a:r>
              <a:rPr lang="en-IN" sz="1400" dirty="0">
                <a:latin typeface="Times New Roman" panose="02020603050405020304" pitchFamily="18" charset="0"/>
                <a:cs typeface="Times New Roman" panose="02020603050405020304" pitchFamily="18" charset="0"/>
              </a:rPr>
              <a:t>GMC_source = Issue_Group_Membership_Certificate(</a:t>
            </a:r>
            <a:r>
              <a:rPr lang="en-IN" sz="1400" dirty="0" err="1">
                <a:latin typeface="Times New Roman" panose="02020603050405020304" pitchFamily="18" charset="0"/>
                <a:cs typeface="Times New Roman" panose="02020603050405020304" pitchFamily="18" charset="0"/>
              </a:rPr>
              <a:t>Source_TEE_Public_Key</a:t>
            </a:r>
            <a:r>
              <a:rPr lang="en-IN" sz="1400" dirty="0">
                <a:latin typeface="Times New Roman" panose="02020603050405020304" pitchFamily="18" charset="0"/>
                <a:cs typeface="Times New Roman" panose="02020603050405020304" pitchFamily="18" charset="0"/>
              </a:rPr>
              <a:t>, Group_Signature)</a:t>
            </a:r>
          </a:p>
        </p:txBody>
      </p:sp>
    </p:spTree>
    <p:extLst>
      <p:ext uri="{BB962C8B-B14F-4D97-AF65-F5344CB8AC3E}">
        <p14:creationId xmlns:p14="http://schemas.microsoft.com/office/powerpoint/2010/main" val="186349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18221A-591F-E5F6-EBC9-15319E9E22AE}"/>
              </a:ext>
            </a:extLst>
          </p:cNvPr>
          <p:cNvSpPr>
            <a:spLocks noGrp="1"/>
          </p:cNvSpPr>
          <p:nvPr>
            <p:ph type="dt" idx="10"/>
          </p:nvPr>
        </p:nvSpPr>
        <p:spPr/>
        <p:txBody>
          <a:bodyPr/>
          <a:lstStyle/>
          <a:p>
            <a:fld id="{068473FE-FEE8-4A11-984C-6BE76FFFB8A6}" type="datetime1">
              <a:rPr lang="en-US" smtClean="0"/>
              <a:t>2/6/2024</a:t>
            </a:fld>
            <a:endParaRPr lang="en-US"/>
          </a:p>
        </p:txBody>
      </p:sp>
      <p:sp>
        <p:nvSpPr>
          <p:cNvPr id="5" name="Footer Placeholder 4">
            <a:extLst>
              <a:ext uri="{FF2B5EF4-FFF2-40B4-BE49-F238E27FC236}">
                <a16:creationId xmlns:a16="http://schemas.microsoft.com/office/drawing/2014/main" id="{DB704239-9F2A-7538-CB06-086518296C3A}"/>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72AE59D1-7E7E-D146-623C-7CAB98B6D3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8" name="TextBox 7">
            <a:extLst>
              <a:ext uri="{FF2B5EF4-FFF2-40B4-BE49-F238E27FC236}">
                <a16:creationId xmlns:a16="http://schemas.microsoft.com/office/drawing/2014/main" id="{A5CABC9A-8F36-671F-3DA3-54902FD6E2F8}"/>
              </a:ext>
            </a:extLst>
          </p:cNvPr>
          <p:cNvSpPr txBox="1"/>
          <p:nvPr/>
        </p:nvSpPr>
        <p:spPr>
          <a:xfrm>
            <a:off x="704236" y="812602"/>
            <a:ext cx="7735528" cy="3416320"/>
          </a:xfrm>
          <a:prstGeom prst="rect">
            <a:avLst/>
          </a:prstGeom>
          <a:noFill/>
        </p:spPr>
        <p:txBody>
          <a:bodyPr wrap="square">
            <a:spAutoFit/>
          </a:bodyPr>
          <a:lstStyle/>
          <a:p>
            <a:pPr algn="just"/>
            <a:r>
              <a:rPr lang="en-IN" sz="1200" b="1" dirty="0">
                <a:latin typeface="Times New Roman" panose="02020603050405020304" pitchFamily="18" charset="0"/>
                <a:cs typeface="Times New Roman" panose="02020603050405020304" pitchFamily="18" charset="0"/>
              </a:rPr>
              <a:t>Mutual Anonymous Authentication:</a:t>
            </a:r>
          </a:p>
          <a:p>
            <a:pPr algn="just"/>
            <a:r>
              <a:rPr lang="en-IN" sz="1200" dirty="0">
                <a:latin typeface="Times New Roman" panose="02020603050405020304" pitchFamily="18" charset="0"/>
                <a:cs typeface="Times New Roman" panose="02020603050405020304" pitchFamily="18" charset="0"/>
              </a:rPr>
              <a:t>Parameters:</a:t>
            </a:r>
          </a:p>
          <a:p>
            <a:pPr algn="just"/>
            <a:r>
              <a:rPr lang="en-IN" sz="1200" dirty="0">
                <a:latin typeface="Times New Roman" panose="02020603050405020304" pitchFamily="18" charset="0"/>
                <a:cs typeface="Times New Roman" panose="02020603050405020304" pitchFamily="18" charset="0"/>
              </a:rPr>
              <a:t>Private_Key_source and Public_Key_source: Key pair for the source TEE.</a:t>
            </a:r>
          </a:p>
          <a:p>
            <a:pPr algn="just"/>
            <a:r>
              <a:rPr lang="en-IN" sz="1200" dirty="0">
                <a:latin typeface="Times New Roman" panose="02020603050405020304" pitchFamily="18" charset="0"/>
                <a:cs typeface="Times New Roman" panose="02020603050405020304" pitchFamily="18" charset="0"/>
              </a:rPr>
              <a:t>Private_Key_destination and Public_Key_destination: Key pair for the destination TEE.</a:t>
            </a:r>
          </a:p>
          <a:p>
            <a:pPr algn="just"/>
            <a:r>
              <a:rPr lang="en-IN" sz="1200" dirty="0">
                <a:latin typeface="Times New Roman" panose="02020603050405020304" pitchFamily="18" charset="0"/>
                <a:cs typeface="Times New Roman" panose="02020603050405020304" pitchFamily="18" charset="0"/>
              </a:rPr>
              <a:t>b, t1, t2: Random numbers generated by TAs.</a:t>
            </a:r>
          </a:p>
          <a:p>
            <a:pPr algn="just"/>
            <a:r>
              <a:rPr lang="en-IN" sz="1200" dirty="0">
                <a:latin typeface="Times New Roman" panose="02020603050405020304" pitchFamily="18" charset="0"/>
                <a:cs typeface="Times New Roman" panose="02020603050405020304" pitchFamily="18" charset="0"/>
              </a:rPr>
              <a:t>c, ω1, ω2, T1, T2: Intermediate variables used in the mutual anonymous authentication protocol.</a:t>
            </a:r>
          </a:p>
          <a:p>
            <a:pPr algn="just"/>
            <a:r>
              <a:rPr lang="en-IN" sz="1200" dirty="0">
                <a:latin typeface="Times New Roman" panose="02020603050405020304" pitchFamily="18" charset="0"/>
                <a:cs typeface="Times New Roman" panose="02020603050405020304" pitchFamily="18" charset="0"/>
              </a:rPr>
              <a:t>Formulas:</a:t>
            </a:r>
          </a:p>
          <a:p>
            <a:pPr algn="just"/>
            <a:r>
              <a:rPr lang="en-IN" sz="1200" dirty="0">
                <a:latin typeface="Times New Roman" panose="02020603050405020304" pitchFamily="18" charset="0"/>
                <a:cs typeface="Times New Roman" panose="02020603050405020304" pitchFamily="18" charset="0"/>
              </a:rPr>
              <a:t>Random Number Generation by TAs:</a:t>
            </a:r>
          </a:p>
          <a:p>
            <a:pPr algn="just"/>
            <a:r>
              <a:rPr lang="en-IN" sz="1200" dirty="0">
                <a:latin typeface="Times New Roman" panose="02020603050405020304" pitchFamily="18" charset="0"/>
                <a:cs typeface="Times New Roman" panose="02020603050405020304" pitchFamily="18" charset="0"/>
              </a:rPr>
              <a:t>b ∈ [Y - 2lb, Y + 2lb]</a:t>
            </a:r>
          </a:p>
          <a:p>
            <a:pPr algn="just"/>
            <a:r>
              <a:rPr lang="en-IN" sz="1200" dirty="0">
                <a:latin typeface="Times New Roman" panose="02020603050405020304" pitchFamily="18" charset="0"/>
                <a:cs typeface="Times New Roman" panose="02020603050405020304" pitchFamily="18" charset="0"/>
              </a:rPr>
              <a:t>t1 ∈ [0, 1]^(α(</a:t>
            </a:r>
            <a:r>
              <a:rPr lang="en-IN" sz="1200" dirty="0" err="1">
                <a:latin typeface="Times New Roman" panose="02020603050405020304" pitchFamily="18" charset="0"/>
                <a:cs typeface="Times New Roman" panose="02020603050405020304" pitchFamily="18" charset="0"/>
              </a:rPr>
              <a:t>ls+lc</a:t>
            </a:r>
            <a:r>
              <a:rPr lang="en-IN" sz="1200" dirty="0">
                <a:latin typeface="Times New Roman" panose="02020603050405020304" pitchFamily="18" charset="0"/>
                <a:cs typeface="Times New Roman" panose="02020603050405020304" pitchFamily="18" charset="0"/>
              </a:rPr>
              <a:t>))</a:t>
            </a:r>
          </a:p>
          <a:p>
            <a:pPr algn="just"/>
            <a:r>
              <a:rPr lang="en-IN" sz="1200" dirty="0">
                <a:latin typeface="Times New Roman" panose="02020603050405020304" pitchFamily="18" charset="0"/>
                <a:cs typeface="Times New Roman" panose="02020603050405020304" pitchFamily="18" charset="0"/>
              </a:rPr>
              <a:t>t2 ∈ [0, 1]^(α(</a:t>
            </a:r>
            <a:r>
              <a:rPr lang="en-IN" sz="1200" dirty="0" err="1">
                <a:latin typeface="Times New Roman" panose="02020603050405020304" pitchFamily="18" charset="0"/>
                <a:cs typeface="Times New Roman" panose="02020603050405020304" pitchFamily="18" charset="0"/>
              </a:rPr>
              <a:t>lb+lc</a:t>
            </a:r>
            <a:r>
              <a:rPr lang="en-IN" sz="1200" dirty="0">
                <a:latin typeface="Times New Roman" panose="02020603050405020304" pitchFamily="18" charset="0"/>
                <a:cs typeface="Times New Roman" panose="02020603050405020304" pitchFamily="18" charset="0"/>
              </a:rPr>
              <a:t>))</a:t>
            </a:r>
          </a:p>
          <a:p>
            <a:pPr algn="just"/>
            <a:r>
              <a:rPr lang="en-IN" sz="1200" dirty="0">
                <a:latin typeface="Times New Roman" panose="02020603050405020304" pitchFamily="18" charset="0"/>
                <a:cs typeface="Times New Roman" panose="02020603050405020304" pitchFamily="18" charset="0"/>
              </a:rPr>
              <a:t>Calculation of Intermediate Variables:</a:t>
            </a:r>
          </a:p>
          <a:p>
            <a:pPr algn="just"/>
            <a:r>
              <a:rPr lang="en-IN" sz="1200" dirty="0">
                <a:latin typeface="Times New Roman" panose="02020603050405020304" pitchFamily="18" charset="0"/>
                <a:cs typeface="Times New Roman" panose="02020603050405020304" pitchFamily="18" charset="0"/>
              </a:rPr>
              <a:t>T1 = </a:t>
            </a:r>
            <a:r>
              <a:rPr lang="en-IN" sz="1200" dirty="0" err="1">
                <a:latin typeface="Times New Roman" panose="02020603050405020304" pitchFamily="18" charset="0"/>
                <a:cs typeface="Times New Roman" panose="02020603050405020304" pitchFamily="18" charset="0"/>
              </a:rPr>
              <a:t>E^b</a:t>
            </a:r>
            <a:r>
              <a:rPr lang="en-IN" sz="1200" dirty="0">
                <a:latin typeface="Times New Roman" panose="02020603050405020304" pitchFamily="18" charset="0"/>
                <a:cs typeface="Times New Roman" panose="02020603050405020304" pitchFamily="18" charset="0"/>
              </a:rPr>
              <a:t> mod n = g^(s^(-1)b^2) mod n</a:t>
            </a:r>
          </a:p>
          <a:p>
            <a:pPr algn="just"/>
            <a:r>
              <a:rPr lang="en-IN" sz="1200" dirty="0">
                <a:latin typeface="Times New Roman" panose="02020603050405020304" pitchFamily="18" charset="0"/>
                <a:cs typeface="Times New Roman" panose="02020603050405020304" pitchFamily="18" charset="0"/>
              </a:rPr>
              <a:t>T2 = g2^b mod n</a:t>
            </a:r>
          </a:p>
          <a:p>
            <a:pPr algn="just"/>
            <a:r>
              <a:rPr lang="en-IN" sz="1200" dirty="0">
                <a:latin typeface="Times New Roman" panose="02020603050405020304" pitchFamily="18" charset="0"/>
                <a:cs typeface="Times New Roman" panose="02020603050405020304" pitchFamily="18" charset="0"/>
              </a:rPr>
              <a:t>d1 = T1^(t1) mod n ,d2 = g2^(t2) mod n</a:t>
            </a:r>
          </a:p>
          <a:p>
            <a:pPr algn="just"/>
            <a:r>
              <a:rPr lang="en-IN" sz="1200" dirty="0">
                <a:latin typeface="Times New Roman" panose="02020603050405020304" pitchFamily="18" charset="0"/>
                <a:cs typeface="Times New Roman" panose="02020603050405020304" pitchFamily="18" charset="0"/>
              </a:rPr>
              <a:t>c = Hash(g2||T1||T2||d1||d2||m||TS1)</a:t>
            </a:r>
          </a:p>
          <a:p>
            <a:pPr algn="just"/>
            <a:r>
              <a:rPr lang="en-IN" sz="1200" dirty="0">
                <a:latin typeface="Times New Roman" panose="02020603050405020304" pitchFamily="18" charset="0"/>
                <a:cs typeface="Times New Roman" panose="02020603050405020304" pitchFamily="18" charset="0"/>
              </a:rPr>
              <a:t>ω1 = t1 - c(s - X)</a:t>
            </a:r>
          </a:p>
          <a:p>
            <a:pPr algn="just"/>
            <a:r>
              <a:rPr lang="en-IN" sz="1200" dirty="0">
                <a:latin typeface="Times New Roman" panose="02020603050405020304" pitchFamily="18" charset="0"/>
                <a:cs typeface="Times New Roman" panose="02020603050405020304" pitchFamily="18" charset="0"/>
              </a:rPr>
              <a:t>ω2 = t2 - c(b - Y)</a:t>
            </a:r>
          </a:p>
        </p:txBody>
      </p:sp>
    </p:spTree>
    <p:extLst>
      <p:ext uri="{BB962C8B-B14F-4D97-AF65-F5344CB8AC3E}">
        <p14:creationId xmlns:p14="http://schemas.microsoft.com/office/powerpoint/2010/main" val="327531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A7BF07E0-F455-1BE2-C887-15AFB3D5AC71}"/>
              </a:ext>
            </a:extLst>
          </p:cNvPr>
          <p:cNvSpPr>
            <a:spLocks noGrp="1"/>
          </p:cNvSpPr>
          <p:nvPr>
            <p:ph type="dt" idx="10"/>
          </p:nvPr>
        </p:nvSpPr>
        <p:spPr/>
        <p:txBody>
          <a:bodyPr/>
          <a:lstStyle/>
          <a:p>
            <a:fld id="{035A6381-E52B-4798-A646-D5D2C58998FF}" type="datetime1">
              <a:rPr lang="en-US" smtClean="0"/>
              <a:t>2/6/2024</a:t>
            </a:fld>
            <a:endParaRPr lang="en-US"/>
          </a:p>
        </p:txBody>
      </p:sp>
      <p:sp>
        <p:nvSpPr>
          <p:cNvPr id="6" name="Footer Placeholder 5">
            <a:extLst>
              <a:ext uri="{FF2B5EF4-FFF2-40B4-BE49-F238E27FC236}">
                <a16:creationId xmlns:a16="http://schemas.microsoft.com/office/drawing/2014/main" id="{365DA9AD-9EA9-326D-1EBA-B73979E963E3}"/>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E6E231AC-1DF8-9C7B-B6A0-3A014AD7DE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9" name="TextBox 8">
            <a:extLst>
              <a:ext uri="{FF2B5EF4-FFF2-40B4-BE49-F238E27FC236}">
                <a16:creationId xmlns:a16="http://schemas.microsoft.com/office/drawing/2014/main" id="{407A7921-413B-9A81-FAE0-FD4342330CF9}"/>
              </a:ext>
            </a:extLst>
          </p:cNvPr>
          <p:cNvSpPr txBox="1"/>
          <p:nvPr/>
        </p:nvSpPr>
        <p:spPr>
          <a:xfrm>
            <a:off x="966019" y="478869"/>
            <a:ext cx="6341806" cy="3108543"/>
          </a:xfrm>
          <a:prstGeom prst="rect">
            <a:avLst/>
          </a:prstGeom>
          <a:noFill/>
        </p:spPr>
        <p:txBody>
          <a:bodyPr wrap="square">
            <a:spAutoFit/>
          </a:bodyPr>
          <a:lstStyle/>
          <a:p>
            <a:pPr algn="just"/>
            <a:endParaRPr lang="en-IN" dirty="0"/>
          </a:p>
          <a:p>
            <a:pPr algn="just"/>
            <a:r>
              <a:rPr lang="en-IN" sz="1200" b="1" dirty="0">
                <a:latin typeface="Times New Roman" panose="02020603050405020304" pitchFamily="18" charset="0"/>
                <a:cs typeface="Times New Roman" panose="02020603050405020304" pitchFamily="18" charset="0"/>
              </a:rPr>
              <a:t>Immutable Record-Keeping Blockchain Integration:</a:t>
            </a:r>
          </a:p>
          <a:p>
            <a:pPr algn="just"/>
            <a:r>
              <a:rPr lang="en-IN" sz="1200" dirty="0">
                <a:latin typeface="Times New Roman" panose="02020603050405020304" pitchFamily="18" charset="0"/>
                <a:cs typeface="Times New Roman" panose="02020603050405020304" pitchFamily="18" charset="0"/>
              </a:rPr>
              <a:t>Parameters:</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err="1">
                <a:latin typeface="Times New Roman" panose="02020603050405020304" pitchFamily="18" charset="0"/>
                <a:cs typeface="Times New Roman" panose="02020603050405020304" pitchFamily="18" charset="0"/>
              </a:rPr>
              <a:t>Transaction_Hash</a:t>
            </a:r>
            <a:r>
              <a:rPr lang="en-IN" sz="1200" dirty="0">
                <a:latin typeface="Times New Roman" panose="02020603050405020304" pitchFamily="18" charset="0"/>
                <a:cs typeface="Times New Roman" panose="02020603050405020304" pitchFamily="18" charset="0"/>
              </a:rPr>
              <a:t> (Hash): The hash of each transaction recorded on the blockchain.</a:t>
            </a:r>
          </a:p>
          <a:p>
            <a:pPr algn="just"/>
            <a:r>
              <a:rPr lang="en-IN" sz="1200" dirty="0" err="1">
                <a:latin typeface="Times New Roman" panose="02020603050405020304" pitchFamily="18" charset="0"/>
                <a:cs typeface="Times New Roman" panose="02020603050405020304" pitchFamily="18" charset="0"/>
              </a:rPr>
              <a:t>Block_Hash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Block_Hash</a:t>
            </a:r>
            <a:r>
              <a:rPr lang="en-IN" sz="1200" dirty="0">
                <a:latin typeface="Times New Roman" panose="02020603050405020304" pitchFamily="18" charset="0"/>
                <a:cs typeface="Times New Roman" panose="02020603050405020304" pitchFamily="18" charset="0"/>
              </a:rPr>
              <a:t>): The hash of each block in the blockchain.</a:t>
            </a:r>
          </a:p>
          <a:p>
            <a:pPr algn="just"/>
            <a:r>
              <a:rPr lang="en-IN" sz="1200" dirty="0">
                <a:latin typeface="Times New Roman" panose="02020603050405020304" pitchFamily="18" charset="0"/>
                <a:cs typeface="Times New Roman" panose="02020603050405020304" pitchFamily="18" charset="0"/>
              </a:rPr>
              <a:t>Timestamp: The timestamp indicating when a transaction is added to the blockchain.</a:t>
            </a:r>
          </a:p>
          <a:p>
            <a:pPr algn="just"/>
            <a:r>
              <a:rPr lang="en-IN" sz="1200" dirty="0">
                <a:latin typeface="Times New Roman" panose="02020603050405020304" pitchFamily="18" charset="0"/>
                <a:cs typeface="Times New Roman" panose="02020603050405020304" pitchFamily="18" charset="0"/>
              </a:rPr>
              <a:t>Formulas:</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Transaction Hash Calculation:</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err="1">
                <a:latin typeface="Times New Roman" panose="02020603050405020304" pitchFamily="18" charset="0"/>
                <a:cs typeface="Times New Roman" panose="02020603050405020304" pitchFamily="18" charset="0"/>
              </a:rPr>
              <a:t>Transaction_Hash</a:t>
            </a:r>
            <a:r>
              <a:rPr lang="en-IN" sz="1200" dirty="0">
                <a:latin typeface="Times New Roman" panose="02020603050405020304" pitchFamily="18" charset="0"/>
                <a:cs typeface="Times New Roman" panose="02020603050405020304" pitchFamily="18" charset="0"/>
              </a:rPr>
              <a:t> = Hash(</a:t>
            </a:r>
            <a:r>
              <a:rPr lang="en-IN" sz="1200" dirty="0" err="1">
                <a:latin typeface="Times New Roman" panose="02020603050405020304" pitchFamily="18" charset="0"/>
                <a:cs typeface="Times New Roman" panose="02020603050405020304" pitchFamily="18" charset="0"/>
              </a:rPr>
              <a:t>Transaction_Data</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Previous_Block_Hash</a:t>
            </a:r>
            <a:r>
              <a:rPr lang="en-IN" sz="1200" dirty="0">
                <a:latin typeface="Times New Roman" panose="02020603050405020304" pitchFamily="18" charset="0"/>
                <a:cs typeface="Times New Roman" panose="02020603050405020304" pitchFamily="18" charset="0"/>
              </a:rPr>
              <a:t> || Timestamp)</a:t>
            </a:r>
          </a:p>
          <a:p>
            <a:pPr algn="just"/>
            <a:r>
              <a:rPr lang="en-IN" sz="1200" dirty="0">
                <a:latin typeface="Times New Roman" panose="02020603050405020304" pitchFamily="18" charset="0"/>
                <a:cs typeface="Times New Roman" panose="02020603050405020304" pitchFamily="18" charset="0"/>
              </a:rPr>
              <a:t>Block Hash Calculation:</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err="1">
                <a:latin typeface="Times New Roman" panose="02020603050405020304" pitchFamily="18" charset="0"/>
                <a:cs typeface="Times New Roman" panose="02020603050405020304" pitchFamily="18" charset="0"/>
              </a:rPr>
              <a:t>Block_Hash</a:t>
            </a:r>
            <a:r>
              <a:rPr lang="en-IN" sz="1200" dirty="0">
                <a:latin typeface="Times New Roman" panose="02020603050405020304" pitchFamily="18" charset="0"/>
                <a:cs typeface="Times New Roman" panose="02020603050405020304" pitchFamily="18" charset="0"/>
              </a:rPr>
              <a:t> = Hash(</a:t>
            </a:r>
            <a:r>
              <a:rPr lang="en-IN" sz="1200" dirty="0" err="1">
                <a:latin typeface="Times New Roman" panose="02020603050405020304" pitchFamily="18" charset="0"/>
                <a:cs typeface="Times New Roman" panose="02020603050405020304" pitchFamily="18" charset="0"/>
              </a:rPr>
              <a:t>Block_Data</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Previous_Block_Hash</a:t>
            </a:r>
            <a:r>
              <a:rPr lang="en-IN" sz="1200" dirty="0">
                <a:latin typeface="Times New Roman" panose="02020603050405020304" pitchFamily="18" charset="0"/>
                <a:cs typeface="Times New Roman" panose="02020603050405020304" pitchFamily="18" charset="0"/>
              </a:rPr>
              <a:t> || Timestamp)</a:t>
            </a:r>
          </a:p>
          <a:p>
            <a:endParaRPr lang="en-IN" dirty="0"/>
          </a:p>
        </p:txBody>
      </p:sp>
    </p:spTree>
    <p:extLst>
      <p:ext uri="{BB962C8B-B14F-4D97-AF65-F5344CB8AC3E}">
        <p14:creationId xmlns:p14="http://schemas.microsoft.com/office/powerpoint/2010/main" val="245319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a:latin typeface="Bookman Old Style" panose="02050604050505020204" pitchFamily="18" charset="0"/>
              </a:rPr>
              <a:t>Experiment Environment</a:t>
            </a:r>
          </a:p>
        </p:txBody>
      </p:sp>
      <p:sp>
        <p:nvSpPr>
          <p:cNvPr id="5" name="TextBox 4"/>
          <p:cNvSpPr txBox="1"/>
          <p:nvPr/>
        </p:nvSpPr>
        <p:spPr>
          <a:xfrm>
            <a:off x="1137683" y="1231061"/>
            <a:ext cx="6655982" cy="1384995"/>
          </a:xfrm>
          <a:prstGeom prst="rect">
            <a:avLst/>
          </a:prstGeom>
          <a:noFill/>
        </p:spPr>
        <p:txBody>
          <a:bodyPr wrap="square" lIns="91440" tIns="45720" rIns="91440" bIns="45720" rtlCol="0" anchor="t">
            <a:spAutoFit/>
          </a:bodyPr>
          <a:lstStyle/>
          <a:p>
            <a:pPr algn="just"/>
            <a:r>
              <a:rPr lang="en-US" dirty="0">
                <a:latin typeface="Times New Roman"/>
                <a:cs typeface="Times New Roman"/>
              </a:rPr>
              <a:t>Java  Jdk 1.8</a:t>
            </a:r>
            <a:endParaRPr lang="en-US" dirty="0"/>
          </a:p>
          <a:p>
            <a:pPr algn="just"/>
            <a:endParaRPr lang="en-US" dirty="0"/>
          </a:p>
          <a:p>
            <a:pPr algn="just"/>
            <a:r>
              <a:rPr lang="en-US" dirty="0">
                <a:latin typeface="Times New Roman"/>
                <a:cs typeface="Times New Roman"/>
              </a:rPr>
              <a:t>Netbeans  IDE 8.0.1</a:t>
            </a:r>
            <a:endParaRPr lang="en-US" dirty="0"/>
          </a:p>
          <a:p>
            <a:pPr algn="just"/>
            <a:endParaRPr lang="en-US" dirty="0">
              <a:latin typeface="Times New Roman"/>
              <a:cs typeface="Times New Roman"/>
            </a:endParaRPr>
          </a:p>
          <a:p>
            <a:pPr algn="just"/>
            <a:r>
              <a:rPr lang="en-US" dirty="0">
                <a:latin typeface="Times New Roman"/>
                <a:cs typeface="Times New Roman"/>
              </a:rPr>
              <a:t>Mysql 8</a:t>
            </a:r>
            <a:endParaRPr lang="en-US" dirty="0"/>
          </a:p>
          <a:p>
            <a:endParaRPr lang="en-US" dirty="0"/>
          </a:p>
        </p:txBody>
      </p:sp>
      <p:sp>
        <p:nvSpPr>
          <p:cNvPr id="3" name="Date Placeholder 2"/>
          <p:cNvSpPr>
            <a:spLocks noGrp="1"/>
          </p:cNvSpPr>
          <p:nvPr>
            <p:ph type="dt" idx="10"/>
          </p:nvPr>
        </p:nvSpPr>
        <p:spPr/>
        <p:txBody>
          <a:bodyPr/>
          <a:lstStyle/>
          <a:p>
            <a:fld id="{399C44C4-7196-4A35-8198-AF8560E914F3}" type="datetime1">
              <a:rPr lang="en-US" smtClean="0"/>
              <a:t>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666933654"/>
              </p:ext>
            </p:extLst>
          </p:nvPr>
        </p:nvGraphicFramePr>
        <p:xfrm>
          <a:off x="1123308" y="1279490"/>
          <a:ext cx="6602859" cy="2188081"/>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704721">
                <a:tc>
                  <a:txBody>
                    <a:bodyPr/>
                    <a:lstStyle/>
                    <a:p>
                      <a:r>
                        <a:rPr lang="en-US" err="1"/>
                        <a:t>S.No</a:t>
                      </a:r>
                      <a:endParaRPr lang="en-US"/>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Literature Survey</a:t>
                      </a:r>
                    </a:p>
                  </a:txBody>
                  <a:tcPr/>
                </a:tc>
                <a:tc>
                  <a:txBody>
                    <a:bodyPr/>
                    <a:lstStyle/>
                    <a:p>
                      <a:r>
                        <a:rPr lang="en-US" dirty="0"/>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Planning and Design</a:t>
                      </a:r>
                    </a:p>
                  </a:txBody>
                  <a:tcPr/>
                </a:tc>
                <a:tc>
                  <a:txBody>
                    <a:bodyPr/>
                    <a:lstStyle/>
                    <a:p>
                      <a:r>
                        <a:rPr lang="en-US" dirty="0"/>
                        <a:t>In Progress</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Implementation</a:t>
                      </a:r>
                    </a:p>
                  </a:txBody>
                  <a:tcPr/>
                </a:tc>
                <a:tc>
                  <a:txBody>
                    <a:bodyPr/>
                    <a:lstStyle/>
                    <a:p>
                      <a:r>
                        <a:rPr lang="en-US" dirty="0"/>
                        <a:t>Not Started</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Closure</a:t>
                      </a:r>
                    </a:p>
                  </a:txBody>
                  <a:tcPr/>
                </a:tc>
                <a:tc>
                  <a:txBody>
                    <a:bodyPr/>
                    <a:lstStyle/>
                    <a:p>
                      <a:r>
                        <a:rPr lang="en-US" dirty="0"/>
                        <a:t>Not Started</a:t>
                      </a:r>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2/6/2024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70B4334E-829E-DA90-CFB1-7B059C1175E4}"/>
              </a:ext>
            </a:extLst>
          </p:cNvPr>
          <p:cNvSpPr txBox="1"/>
          <p:nvPr/>
        </p:nvSpPr>
        <p:spPr>
          <a:xfrm>
            <a:off x="744495" y="1115198"/>
            <a:ext cx="757005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t>[1] A Ltd. Arm Delivers Record Revenues and Record Profits in FY21. Accessed: May 13, 2022. [Online]. Available :https ://www.arm.com/ja/company/news/2022/05/arm-delivers-recordrevenues-and-record-profits-in-fy21 </a:t>
            </a:r>
            <a:endParaRPr lang="en-US" dirty="0"/>
          </a:p>
          <a:p>
            <a:pPr algn="just"/>
            <a:endParaRPr lang="en-US" sz="1200" dirty="0"/>
          </a:p>
          <a:p>
            <a:pPr algn="just"/>
            <a:r>
              <a:rPr lang="en-US" sz="1200" dirty="0"/>
              <a:t>[2] Arm Achieves Record Revenue and Shipments in Q1 FY 2022. Accessed: Aug. 9, 2022. [Online]. Available: https://www.arm.com/ja/company/ news/2022/08/arm-achieves-record-revenue-and-shipments-in-q1-fy2022</a:t>
            </a:r>
            <a:endParaRPr lang="en-US" dirty="0"/>
          </a:p>
          <a:p>
            <a:pPr algn="just"/>
            <a:endParaRPr lang="en-US" sz="1200" dirty="0"/>
          </a:p>
          <a:p>
            <a:pPr algn="just"/>
            <a:r>
              <a:rPr lang="en-US" sz="1200" dirty="0"/>
              <a:t>[3] R. </a:t>
            </a:r>
            <a:r>
              <a:rPr lang="en-US" sz="1200" dirty="0" err="1"/>
              <a:t>Ballagas</a:t>
            </a:r>
            <a:r>
              <a:rPr lang="en-US" sz="1200" dirty="0"/>
              <a:t>, M. </a:t>
            </a:r>
            <a:r>
              <a:rPr lang="en-US" sz="1200" dirty="0" err="1"/>
              <a:t>Rohs</a:t>
            </a:r>
            <a:r>
              <a:rPr lang="en-US" sz="1200" dirty="0"/>
              <a:t>, J. G. Sheridan, and J. Borchers, ‘‘BYOD: Bring your own device,’’ in Proc. Workshop Ubiquitous Display Environ. (Ubicomp), vol. 2004, Sep. 2004.</a:t>
            </a:r>
            <a:endParaRPr lang="en-US" dirty="0"/>
          </a:p>
          <a:p>
            <a:pPr algn="just"/>
            <a:endParaRPr lang="en-US" sz="1200" dirty="0"/>
          </a:p>
          <a:p>
            <a:pPr algn="just"/>
            <a:r>
              <a:rPr lang="en-US" sz="1200" dirty="0"/>
              <a:t> [4] M . </a:t>
            </a:r>
            <a:r>
              <a:rPr lang="en-US" sz="1200" dirty="0" err="1"/>
              <a:t>Sabt</a:t>
            </a:r>
            <a:r>
              <a:rPr lang="en-US" sz="1200" dirty="0"/>
              <a:t>, M .  Achemlal, and A. </a:t>
            </a:r>
            <a:r>
              <a:rPr lang="en-US" sz="1200" dirty="0" err="1"/>
              <a:t>Bouabdallah</a:t>
            </a:r>
            <a:r>
              <a:rPr lang="en-US" sz="1200" dirty="0"/>
              <a:t>, ‘‘Trusted execution environment: What it is, and what it is not,’’ in Proc. IEEE  </a:t>
            </a:r>
            <a:r>
              <a:rPr lang="en-US" sz="1200" dirty="0" err="1"/>
              <a:t>Trustcom</a:t>
            </a:r>
            <a:r>
              <a:rPr lang="en-US" sz="1200" dirty="0"/>
              <a:t> / </a:t>
            </a:r>
            <a:r>
              <a:rPr lang="en-US" sz="1200" dirty="0" err="1"/>
              <a:t>BigDataSE</a:t>
            </a:r>
            <a:r>
              <a:rPr lang="en-US" sz="1200" dirty="0"/>
              <a:t> /ISPA, vol. 1, Aug. 2015, pp. 57–64.</a:t>
            </a:r>
            <a:endParaRPr lang="en-US" dirty="0"/>
          </a:p>
          <a:p>
            <a:pPr algn="just"/>
            <a:endParaRPr lang="en-US" sz="1200" dirty="0"/>
          </a:p>
          <a:p>
            <a:pPr algn="just"/>
            <a:r>
              <a:rPr lang="en-US" sz="1200" dirty="0"/>
              <a:t> [5] T. Hardjono and G. </a:t>
            </a:r>
            <a:r>
              <a:rPr lang="en-US" sz="1200" dirty="0" err="1"/>
              <a:t>Kazmierczak</a:t>
            </a:r>
            <a:r>
              <a:rPr lang="en-US" sz="1200" dirty="0"/>
              <a:t>. (2008). Overview of the TPM Key Management Standard. TCG </a:t>
            </a:r>
            <a:r>
              <a:rPr lang="en-US" sz="1200" dirty="0" err="1"/>
              <a:t>Presentatio</a:t>
            </a:r>
            <a:endParaRPr lang="en-US" dirty="0"/>
          </a:p>
          <a:p>
            <a:pPr algn="just"/>
            <a:endParaRPr lang="en-US" sz="1200" dirty="0">
              <a:latin typeface="Times New Roman"/>
              <a:cs typeface="Times New Roman"/>
            </a:endParaRPr>
          </a:p>
          <a:p>
            <a:pPr algn="just"/>
            <a:endParaRPr lang="en-US" sz="1200" dirty="0">
              <a:latin typeface="Times New Roman"/>
              <a:cs typeface="Times New Roman"/>
            </a:endParaRPr>
          </a:p>
        </p:txBody>
      </p:sp>
    </p:spTree>
    <p:extLst>
      <p:ext uri="{BB962C8B-B14F-4D97-AF65-F5344CB8AC3E}">
        <p14:creationId xmlns:p14="http://schemas.microsoft.com/office/powerpoint/2010/main" val="190410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97E636-ED7F-B652-4C4A-3EB2FFBB78A8}"/>
              </a:ext>
            </a:extLst>
          </p:cNvPr>
          <p:cNvSpPr>
            <a:spLocks noGrp="1"/>
          </p:cNvSpPr>
          <p:nvPr>
            <p:ph type="dt" idx="10"/>
          </p:nvPr>
        </p:nvSpPr>
        <p:spPr/>
        <p:txBody>
          <a:bodyPr/>
          <a:lstStyle/>
          <a:p>
            <a:fld id="{068473FE-FEE8-4A11-984C-6BE76FFFB8A6}" type="datetime1">
              <a:rPr lang="en-US" smtClean="0"/>
              <a:t>2/6/2024</a:t>
            </a:fld>
            <a:endParaRPr lang="en-US"/>
          </a:p>
        </p:txBody>
      </p:sp>
      <p:sp>
        <p:nvSpPr>
          <p:cNvPr id="5" name="Footer Placeholder 4">
            <a:extLst>
              <a:ext uri="{FF2B5EF4-FFF2-40B4-BE49-F238E27FC236}">
                <a16:creationId xmlns:a16="http://schemas.microsoft.com/office/drawing/2014/main" id="{A097AF50-9AEA-165D-EA25-ED5DAE0A7F77}"/>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39B8E6CA-C7DF-4849-52D1-B9F163524A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sp>
        <p:nvSpPr>
          <p:cNvPr id="7" name="TextBox 6">
            <a:extLst>
              <a:ext uri="{FF2B5EF4-FFF2-40B4-BE49-F238E27FC236}">
                <a16:creationId xmlns:a16="http://schemas.microsoft.com/office/drawing/2014/main" id="{0CF6F094-AD94-219B-4594-B73D1EFB09FA}"/>
              </a:ext>
            </a:extLst>
          </p:cNvPr>
          <p:cNvSpPr txBox="1"/>
          <p:nvPr/>
        </p:nvSpPr>
        <p:spPr>
          <a:xfrm>
            <a:off x="1254983" y="635215"/>
            <a:ext cx="709741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a:latin typeface="Times New Roman"/>
              </a:rPr>
              <a:t>[6] L. Karlsson and M. Hell, ‘‘Enabling key migration between noncompatible TPM versions,’’ in Proc. Int. Conf. Trust Trustworthy </a:t>
            </a:r>
            <a:r>
              <a:rPr lang="en-US" sz="1200" err="1">
                <a:latin typeface="Times New Roman"/>
              </a:rPr>
              <a:t>Comput</a:t>
            </a:r>
            <a:r>
              <a:rPr lang="en-US" sz="1200">
                <a:latin typeface="Times New Roman"/>
              </a:rPr>
              <a:t> . Cham, Switzerland: Springer, 2016, pp. 101–118.</a:t>
            </a:r>
            <a:endParaRPr lang="en-US"/>
          </a:p>
          <a:p>
            <a:pPr algn="just"/>
            <a:endParaRPr lang="en-US" sz="1200">
              <a:latin typeface="Times New Roman"/>
            </a:endParaRPr>
          </a:p>
          <a:p>
            <a:pPr algn="just"/>
            <a:r>
              <a:rPr lang="en-US" sz="1200">
                <a:latin typeface="Times New Roman"/>
              </a:rPr>
              <a:t> [7] K. </a:t>
            </a:r>
            <a:r>
              <a:rPr lang="en-US" sz="1200" err="1">
                <a:latin typeface="Times New Roman"/>
              </a:rPr>
              <a:t>Kostiainen</a:t>
            </a:r>
            <a:r>
              <a:rPr lang="en-US" sz="1200">
                <a:latin typeface="Times New Roman"/>
              </a:rPr>
              <a:t> , N. Asokan, and A. Afanasyeva, ‘‘Towards user-friendly credential transfer on open credential platforms,’’ in Proc. Int. Conf. Appl. </a:t>
            </a:r>
            <a:r>
              <a:rPr lang="en-US" sz="1200" err="1">
                <a:latin typeface="Times New Roman"/>
              </a:rPr>
              <a:t>Cryptogr</a:t>
            </a:r>
            <a:r>
              <a:rPr lang="en-US" sz="1200">
                <a:latin typeface="Times New Roman"/>
              </a:rPr>
              <a:t> . </a:t>
            </a:r>
            <a:r>
              <a:rPr lang="en-US" sz="1200" err="1">
                <a:latin typeface="Times New Roman"/>
              </a:rPr>
              <a:t>Netw</a:t>
            </a:r>
            <a:r>
              <a:rPr lang="en-US" sz="1200">
                <a:latin typeface="Times New Roman"/>
              </a:rPr>
              <a:t> . </a:t>
            </a:r>
            <a:r>
              <a:rPr lang="en-US" sz="1200" err="1">
                <a:latin typeface="Times New Roman"/>
              </a:rPr>
              <a:t>Secur</a:t>
            </a:r>
            <a:r>
              <a:rPr lang="en-US" sz="1200">
                <a:latin typeface="Times New Roman"/>
              </a:rPr>
              <a:t>. Berlin, Germany: Springer, 2011, pp. 395–412. </a:t>
            </a:r>
            <a:endParaRPr lang="en-US"/>
          </a:p>
          <a:p>
            <a:pPr algn="just"/>
            <a:endParaRPr lang="en-US" sz="1200">
              <a:latin typeface="Times New Roman"/>
            </a:endParaRPr>
          </a:p>
          <a:p>
            <a:pPr algn="just"/>
            <a:r>
              <a:rPr lang="en-US" sz="1200">
                <a:latin typeface="Times New Roman"/>
              </a:rPr>
              <a:t>[8] G. Arfaoui, S. </a:t>
            </a:r>
            <a:r>
              <a:rPr lang="en-US" sz="1200" err="1">
                <a:latin typeface="Times New Roman"/>
              </a:rPr>
              <a:t>Gharout</a:t>
            </a:r>
            <a:r>
              <a:rPr lang="en-US" sz="1200">
                <a:latin typeface="Times New Roman"/>
              </a:rPr>
              <a:t>, J.-F. Lalande, and J. Traoré, ‘‘Practical and </a:t>
            </a:r>
            <a:r>
              <a:rPr lang="en-US" sz="1200" err="1">
                <a:latin typeface="Times New Roman"/>
              </a:rPr>
              <a:t>privacypreserving</a:t>
            </a:r>
            <a:r>
              <a:rPr lang="en-US" sz="1200">
                <a:latin typeface="Times New Roman"/>
              </a:rPr>
              <a:t> tee migration,’’ in Proc. IFIP Int. Conf. Inf. </a:t>
            </a:r>
            <a:r>
              <a:rPr lang="en-US" sz="1200" err="1">
                <a:latin typeface="Times New Roman"/>
              </a:rPr>
              <a:t>Secur</a:t>
            </a:r>
            <a:r>
              <a:rPr lang="en-US" sz="1200">
                <a:latin typeface="Times New Roman"/>
              </a:rPr>
              <a:t>. Theory </a:t>
            </a:r>
            <a:r>
              <a:rPr lang="en-US" sz="1200" err="1">
                <a:latin typeface="Times New Roman"/>
              </a:rPr>
              <a:t>Pract</a:t>
            </a:r>
            <a:r>
              <a:rPr lang="en-US" sz="1200">
                <a:latin typeface="Times New Roman"/>
              </a:rPr>
              <a:t>. Cham, Switzerland: Springer, 2015, pp. 153–168.</a:t>
            </a:r>
            <a:endParaRPr lang="en-US"/>
          </a:p>
          <a:p>
            <a:pPr algn="just"/>
            <a:endParaRPr lang="en-US" sz="1200">
              <a:latin typeface="Times New Roman"/>
            </a:endParaRPr>
          </a:p>
          <a:p>
            <a:pPr algn="just"/>
            <a:r>
              <a:rPr lang="en-US" sz="1200">
                <a:latin typeface="Times New Roman"/>
              </a:rPr>
              <a:t> [9] H. Li, Z. Li, Z. Wang, and X. Chang, ‘‘Authorization credential migration method, terminal device, and service server,’’ U.S. Patent 16 476 988, Nov. 21, 2019. </a:t>
            </a:r>
            <a:endParaRPr lang="en-US"/>
          </a:p>
          <a:p>
            <a:pPr algn="just"/>
            <a:endParaRPr lang="en-US" sz="1200">
              <a:latin typeface="Times New Roman"/>
            </a:endParaRPr>
          </a:p>
          <a:p>
            <a:pPr algn="just"/>
            <a:r>
              <a:rPr lang="en-US" sz="1200">
                <a:latin typeface="Times New Roman"/>
              </a:rPr>
              <a:t>[10] N. Kumar, ‘‘Identity authentication migration between different authentication systems,’’ U.S. Patent 10 412 077, Sep. 10, 2019. </a:t>
            </a:r>
            <a:endParaRPr lang="en-US"/>
          </a:p>
          <a:p>
            <a:pPr algn="just"/>
            <a:endParaRPr lang="en-US" sz="1200">
              <a:latin typeface="Times New Roman"/>
            </a:endParaRPr>
          </a:p>
          <a:p>
            <a:pPr algn="just"/>
            <a:r>
              <a:rPr lang="en-US" sz="1200">
                <a:latin typeface="Times New Roman"/>
              </a:rPr>
              <a:t>[11] C. Shepherd, R. N. Akram, and K. </a:t>
            </a:r>
            <a:r>
              <a:rPr lang="en-US" sz="1200" err="1">
                <a:latin typeface="Times New Roman"/>
              </a:rPr>
              <a:t>Markantonakis</a:t>
            </a:r>
            <a:r>
              <a:rPr lang="en-US" sz="1200">
                <a:latin typeface="Times New Roman"/>
              </a:rPr>
              <a:t>, ‘‘Remote credential management with mutual attestation for trusted execution environments,’’ in Proc. IFIP Int. Conf. Inf. </a:t>
            </a:r>
            <a:r>
              <a:rPr lang="en-US" sz="1200" err="1">
                <a:latin typeface="Times New Roman"/>
              </a:rPr>
              <a:t>Secur</a:t>
            </a:r>
            <a:r>
              <a:rPr lang="en-US" sz="1200">
                <a:latin typeface="Times New Roman"/>
              </a:rPr>
              <a:t>. Theory </a:t>
            </a:r>
            <a:r>
              <a:rPr lang="en-US" sz="1200" err="1">
                <a:latin typeface="Times New Roman"/>
              </a:rPr>
              <a:t>Pract</a:t>
            </a:r>
            <a:r>
              <a:rPr lang="en-US" sz="1200">
                <a:latin typeface="Times New Roman"/>
              </a:rPr>
              <a:t>. Cham, Switzerland: Springer, 2018, pp. 157–173. </a:t>
            </a:r>
            <a:endParaRPr lang="en-US"/>
          </a:p>
          <a:p>
            <a:pPr algn="just"/>
            <a:endParaRPr lang="en-US" sz="1200">
              <a:latin typeface="Times New Roman"/>
            </a:endParaRPr>
          </a:p>
          <a:p>
            <a:pPr algn="just"/>
            <a:r>
              <a:rPr lang="en-US" sz="1200">
                <a:latin typeface="Times New Roman"/>
              </a:rPr>
              <a:t>[12] T. Liang and S. Min, ‘‘TPM2.0 key migration-protocol based on duplication authority,’’ J. </a:t>
            </a:r>
            <a:r>
              <a:rPr lang="en-US" sz="1200" err="1">
                <a:latin typeface="Times New Roman"/>
              </a:rPr>
              <a:t>Softw</a:t>
            </a:r>
            <a:r>
              <a:rPr lang="en-US" sz="1200">
                <a:latin typeface="Times New Roman"/>
              </a:rPr>
              <a:t>., vol. 30, no. 8, pp. 2287–2313, 2019</a:t>
            </a:r>
            <a:endParaRPr lang="en-US"/>
          </a:p>
        </p:txBody>
      </p:sp>
    </p:spTree>
    <p:extLst>
      <p:ext uri="{BB962C8B-B14F-4D97-AF65-F5344CB8AC3E}">
        <p14:creationId xmlns:p14="http://schemas.microsoft.com/office/powerpoint/2010/main" val="193097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err="1"/>
                        <a:t>S.No</a:t>
                      </a:r>
                      <a:endParaRPr lang="en-US"/>
                    </a:p>
                  </a:txBody>
                  <a:tcPr/>
                </a:tc>
                <a:tc>
                  <a:txBody>
                    <a:bodyPr/>
                    <a:lstStyle/>
                    <a:p>
                      <a:r>
                        <a:rPr lang="en-US"/>
                        <a:t>Rubrics</a:t>
                      </a:r>
                    </a:p>
                  </a:txBody>
                  <a:tcPr/>
                </a:tc>
                <a:tc>
                  <a:txBody>
                    <a:bodyPr/>
                    <a:lstStyle/>
                    <a:p>
                      <a:r>
                        <a:rPr lang="en-US" sz="1000"/>
                        <a:t>Marks</a:t>
                      </a:r>
                    </a:p>
                  </a:txBody>
                  <a:tcPr/>
                </a:tc>
                <a:extLst>
                  <a:ext uri="{0D108BD9-81ED-4DB2-BD59-A6C34878D82A}">
                    <a16:rowId xmlns:a16="http://schemas.microsoft.com/office/drawing/2014/main" val="10000"/>
                  </a:ext>
                </a:extLst>
              </a:tr>
              <a:tr h="370840">
                <a:tc>
                  <a:txBody>
                    <a:bodyPr/>
                    <a:lstStyle/>
                    <a:p>
                      <a:r>
                        <a:rPr lang="en-US"/>
                        <a:t>1</a:t>
                      </a:r>
                    </a:p>
                  </a:txBody>
                  <a:tcPr/>
                </a:tc>
                <a:tc>
                  <a:txBody>
                    <a:bodyPr/>
                    <a:lstStyle/>
                    <a:p>
                      <a:r>
                        <a:rPr lang="en-US"/>
                        <a:t>Concept Introduction</a:t>
                      </a:r>
                    </a:p>
                  </a:txBody>
                  <a:tcPr/>
                </a:tc>
                <a:tc>
                  <a:txBody>
                    <a:bodyPr/>
                    <a:lstStyle/>
                    <a:p>
                      <a:r>
                        <a:rPr lang="en-US"/>
                        <a:t>4</a:t>
                      </a:r>
                    </a:p>
                  </a:txBody>
                  <a:tcPr/>
                </a:tc>
                <a:extLst>
                  <a:ext uri="{0D108BD9-81ED-4DB2-BD59-A6C34878D82A}">
                    <a16:rowId xmlns:a16="http://schemas.microsoft.com/office/drawing/2014/main" val="10001"/>
                  </a:ext>
                </a:extLst>
              </a:tr>
              <a:tr h="370840">
                <a:tc>
                  <a:txBody>
                    <a:bodyPr/>
                    <a:lstStyle/>
                    <a:p>
                      <a:r>
                        <a:rPr lang="en-US"/>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Literature</a:t>
                      </a:r>
                      <a:r>
                        <a:rPr lang="en-US" baseline="0"/>
                        <a:t> </a:t>
                      </a:r>
                      <a:r>
                        <a:rPr lang="en-US"/>
                        <a:t>and</a:t>
                      </a:r>
                      <a:r>
                        <a:rPr lang="en-US" baseline="0"/>
                        <a:t> </a:t>
                      </a:r>
                      <a:r>
                        <a:rPr lang="en-US"/>
                        <a:t>Parameter</a:t>
                      </a:r>
                    </a:p>
                  </a:txBody>
                  <a:tcPr/>
                </a:tc>
                <a:tc>
                  <a:txBody>
                    <a:bodyPr/>
                    <a:lstStyle/>
                    <a:p>
                      <a:r>
                        <a:rPr lang="en-US"/>
                        <a:t>5</a:t>
                      </a:r>
                    </a:p>
                  </a:txBody>
                  <a:tcPr/>
                </a:tc>
                <a:extLst>
                  <a:ext uri="{0D108BD9-81ED-4DB2-BD59-A6C34878D82A}">
                    <a16:rowId xmlns:a16="http://schemas.microsoft.com/office/drawing/2014/main" val="10002"/>
                  </a:ext>
                </a:extLst>
              </a:tr>
              <a:tr h="370840">
                <a:tc>
                  <a:txBody>
                    <a:bodyPr/>
                    <a:lstStyle/>
                    <a:p>
                      <a:r>
                        <a:rPr lang="en-US"/>
                        <a:t>3</a:t>
                      </a:r>
                    </a:p>
                  </a:txBody>
                  <a:tcPr/>
                </a:tc>
                <a:tc>
                  <a:txBody>
                    <a:bodyPr/>
                    <a:lstStyle/>
                    <a:p>
                      <a:r>
                        <a:rPr lang="en-US"/>
                        <a:t>Problem</a:t>
                      </a:r>
                      <a:r>
                        <a:rPr lang="en-US" baseline="0"/>
                        <a:t> </a:t>
                      </a:r>
                      <a:r>
                        <a:rPr lang="en-US"/>
                        <a:t> and </a:t>
                      </a:r>
                      <a:r>
                        <a:rPr lang="en-US" sz="1200">
                          <a:latin typeface="Bookman Old Style" panose="02050604050505020204" pitchFamily="18" charset="0"/>
                        </a:rPr>
                        <a:t>Problem </a:t>
                      </a:r>
                      <a:r>
                        <a:rPr lang="en-US" sz="1400">
                          <a:latin typeface="Bookman Old Style" panose="02050604050505020204" pitchFamily="18" charset="0"/>
                        </a:rPr>
                        <a:t>Illustration</a:t>
                      </a:r>
                      <a:endParaRPr lang="en-US"/>
                    </a:p>
                  </a:txBody>
                  <a:tcPr/>
                </a:tc>
                <a:tc>
                  <a:txBody>
                    <a:bodyPr/>
                    <a:lstStyle/>
                    <a:p>
                      <a:r>
                        <a:rPr lang="en-US"/>
                        <a:t>8</a:t>
                      </a:r>
                    </a:p>
                  </a:txBody>
                  <a:tcPr/>
                </a:tc>
                <a:extLst>
                  <a:ext uri="{0D108BD9-81ED-4DB2-BD59-A6C34878D82A}">
                    <a16:rowId xmlns:a16="http://schemas.microsoft.com/office/drawing/2014/main" val="10003"/>
                  </a:ext>
                </a:extLst>
              </a:tr>
              <a:tr h="370840">
                <a:tc>
                  <a:txBody>
                    <a:bodyPr/>
                    <a:lstStyle/>
                    <a:p>
                      <a:r>
                        <a:rPr lang="en-US"/>
                        <a:t>4 </a:t>
                      </a:r>
                    </a:p>
                  </a:txBody>
                  <a:tcPr/>
                </a:tc>
                <a:tc>
                  <a:txBody>
                    <a:bodyPr/>
                    <a:lstStyle/>
                    <a:p>
                      <a:r>
                        <a:rPr lang="en-US" sz="1400">
                          <a:latin typeface="Bookman Old Style" panose="02050604050505020204" pitchFamily="18" charset="0"/>
                        </a:rPr>
                        <a:t>Proposed Method and  </a:t>
                      </a:r>
                      <a:r>
                        <a:rPr lang="en-US" sz="1600">
                          <a:latin typeface="Bookman Old Style" panose="02050604050505020204" pitchFamily="18" charset="0"/>
                        </a:rPr>
                        <a:t>Illustration</a:t>
                      </a:r>
                      <a:endParaRPr lang="en-US"/>
                    </a:p>
                  </a:txBody>
                  <a:tcPr/>
                </a:tc>
                <a:tc>
                  <a:txBody>
                    <a:bodyPr/>
                    <a:lstStyle/>
                    <a:p>
                      <a:r>
                        <a:rPr lang="en-US"/>
                        <a:t>8</a:t>
                      </a:r>
                    </a:p>
                  </a:txBody>
                  <a:tcPr/>
                </a:tc>
                <a:extLst>
                  <a:ext uri="{0D108BD9-81ED-4DB2-BD59-A6C34878D82A}">
                    <a16:rowId xmlns:a16="http://schemas.microsoft.com/office/drawing/2014/main" val="10004"/>
                  </a:ext>
                </a:extLst>
              </a:tr>
              <a:tr h="370840">
                <a:tc gridSpan="2">
                  <a:txBody>
                    <a:bodyPr/>
                    <a:lstStyle/>
                    <a:p>
                      <a:pPr algn="ctr"/>
                      <a:r>
                        <a:rPr lang="en-US"/>
                        <a:t>Total</a:t>
                      </a:r>
                    </a:p>
                  </a:txBody>
                  <a:tcPr/>
                </a:tc>
                <a:tc hMerge="1">
                  <a:txBody>
                    <a:bodyPr/>
                    <a:lstStyle/>
                    <a:p>
                      <a:endParaRPr lang="en-US"/>
                    </a:p>
                  </a:txBody>
                  <a:tcPr/>
                </a:tc>
                <a:tc>
                  <a:txBody>
                    <a:bodyPr/>
                    <a:lstStyle/>
                    <a:p>
                      <a:r>
                        <a:rPr lang="en-US"/>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2/6/2024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latin typeface="Bookman Old Style" panose="02050604050505020204" pitchFamily="18" charset="0"/>
              </a:rPr>
              <a:t>Introduction</a:t>
            </a:r>
            <a:endParaRPr lang="en-US"/>
          </a:p>
        </p:txBody>
      </p:sp>
      <p:sp>
        <p:nvSpPr>
          <p:cNvPr id="3" name="Date Placeholder 2"/>
          <p:cNvSpPr>
            <a:spLocks noGrp="1"/>
          </p:cNvSpPr>
          <p:nvPr>
            <p:ph type="dt" idx="10"/>
          </p:nvPr>
        </p:nvSpPr>
        <p:spPr/>
        <p:txBody>
          <a:bodyPr/>
          <a:lstStyle/>
          <a:p>
            <a:fld id="{3FD821C4-CE5C-451F-93F0-D86962B0F042}" type="datetime1">
              <a:rPr lang="en-US" smtClean="0"/>
              <a:t>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A0EC93C2-FFFF-0ACA-A1CD-C599A43B4C88}"/>
              </a:ext>
            </a:extLst>
          </p:cNvPr>
          <p:cNvSpPr txBox="1"/>
          <p:nvPr/>
        </p:nvSpPr>
        <p:spPr>
          <a:xfrm>
            <a:off x="890587" y="1045897"/>
            <a:ext cx="6910388" cy="1600438"/>
          </a:xfrm>
          <a:prstGeom prst="rect">
            <a:avLst/>
          </a:prstGeom>
          <a:noFill/>
        </p:spPr>
        <p:txBody>
          <a:bodyPr wrap="square">
            <a:spAutoFit/>
          </a:bodyPr>
          <a:lstStyle/>
          <a:p>
            <a:pPr algn="just"/>
            <a:r>
              <a:rPr lang="en-IN" sz="1200" dirty="0">
                <a:latin typeface="Times New Roman" panose="02020603050405020304" pitchFamily="18" charset="0"/>
                <a:cs typeface="Times New Roman" panose="02020603050405020304" pitchFamily="18" charset="0"/>
              </a:rPr>
              <a:t>Welcome to our Credentials Migration Platform, inspired by the innovative LAN-based model addressing the  challenges of managing credentials within the Trusted Execution Environment (TEE) of mobile devices. This website revolutionizes the security and usability of mobile TEEs during device lifecycle events. Users can seamlessly migrate sensitive credentials between devices through a secure login process, requesting and receiving keys from a group manager. Leveraging the power of immutable record-keeping on the blockchain, every data change is transparently recorded and verified, ensuring the highest standards of security. Embrace a new era of credential migration with our platform, offering unparalleled protection against information disclosure and elevating the overall security landscape of mobile TEEs</a:t>
            </a:r>
            <a:r>
              <a:rPr lang="en-IN" dirty="0"/>
              <a:t>.</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a:latin typeface="Bookman Old Style" panose="02050604050505020204" pitchFamily="18" charset="0"/>
              </a:rPr>
              <a:t>Concept Tree</a:t>
            </a:r>
            <a:endParaRPr lang="en-US" sz="360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a:t> </a:t>
            </a:r>
            <a:endParaRPr lang="en-US">
              <a:latin typeface="Bookman Old Style" panose="02050604050505020204" pitchFamily="18" charset="0"/>
            </a:endParaRPr>
          </a:p>
          <a:p>
            <a:endParaRPr lang="en-US">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descr="A diagram of a company&#10;&#10;Description automatically generated">
            <a:extLst>
              <a:ext uri="{FF2B5EF4-FFF2-40B4-BE49-F238E27FC236}">
                <a16:creationId xmlns:a16="http://schemas.microsoft.com/office/drawing/2014/main" id="{ED4D61B8-F512-2BFC-87C0-9287CBAEA86F}"/>
              </a:ext>
            </a:extLst>
          </p:cNvPr>
          <p:cNvPicPr>
            <a:picLocks noChangeAspect="1"/>
          </p:cNvPicPr>
          <p:nvPr/>
        </p:nvPicPr>
        <p:blipFill>
          <a:blip r:embed="rId3"/>
          <a:stretch>
            <a:fillRect/>
          </a:stretch>
        </p:blipFill>
        <p:spPr>
          <a:xfrm>
            <a:off x="832242" y="1128289"/>
            <a:ext cx="7268515" cy="3433293"/>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1"/>
            <a:ext cx="6117431" cy="548402"/>
          </a:xfrm>
        </p:spPr>
        <p:txBody>
          <a:bodyPr/>
          <a:lstStyle/>
          <a:p>
            <a:r>
              <a:rPr lang="en-US" sz="3600" dirty="0"/>
              <a:t>Literature </a:t>
            </a:r>
          </a:p>
        </p:txBody>
      </p:sp>
      <p:sp>
        <p:nvSpPr>
          <p:cNvPr id="4" name="Date Placeholder 3"/>
          <p:cNvSpPr>
            <a:spLocks noGrp="1"/>
          </p:cNvSpPr>
          <p:nvPr>
            <p:ph type="dt" idx="10"/>
          </p:nvPr>
        </p:nvSpPr>
        <p:spPr/>
        <p:txBody>
          <a:bodyPr/>
          <a:lstStyle/>
          <a:p>
            <a:fld id="{937E6CE2-A279-4DF4-AD7B-FFB9CCAEAB64}" type="datetime1">
              <a:rPr lang="en-US" smtClean="0"/>
              <a:t>2/6/2024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7" name="Table 6">
            <a:extLst>
              <a:ext uri="{FF2B5EF4-FFF2-40B4-BE49-F238E27FC236}">
                <a16:creationId xmlns:a16="http://schemas.microsoft.com/office/drawing/2014/main" id="{F8E7A3C1-B94D-40AD-7950-86EACF5CC873}"/>
              </a:ext>
            </a:extLst>
          </p:cNvPr>
          <p:cNvGraphicFramePr>
            <a:graphicFrameLocks noGrp="1"/>
          </p:cNvGraphicFramePr>
          <p:nvPr>
            <p:extLst>
              <p:ext uri="{D42A27DB-BD31-4B8C-83A1-F6EECF244321}">
                <p14:modId xmlns:p14="http://schemas.microsoft.com/office/powerpoint/2010/main" val="1442527019"/>
              </p:ext>
            </p:extLst>
          </p:nvPr>
        </p:nvGraphicFramePr>
        <p:xfrm>
          <a:off x="1385887" y="650081"/>
          <a:ext cx="6501587" cy="4335150"/>
        </p:xfrm>
        <a:graphic>
          <a:graphicData uri="http://schemas.openxmlformats.org/drawingml/2006/table">
            <a:tbl>
              <a:tblPr firstRow="1" bandRow="1">
                <a:tableStyleId>{1D3205E1-8B83-452B-8570-0B3C4014EAE2}</a:tableStyleId>
              </a:tblPr>
              <a:tblGrid>
                <a:gridCol w="1611206">
                  <a:extLst>
                    <a:ext uri="{9D8B030D-6E8A-4147-A177-3AD203B41FA5}">
                      <a16:colId xmlns:a16="http://schemas.microsoft.com/office/drawing/2014/main" val="574265818"/>
                    </a:ext>
                  </a:extLst>
                </a:gridCol>
                <a:gridCol w="1630127">
                  <a:extLst>
                    <a:ext uri="{9D8B030D-6E8A-4147-A177-3AD203B41FA5}">
                      <a16:colId xmlns:a16="http://schemas.microsoft.com/office/drawing/2014/main" val="2804620736"/>
                    </a:ext>
                  </a:extLst>
                </a:gridCol>
                <a:gridCol w="1630127">
                  <a:extLst>
                    <a:ext uri="{9D8B030D-6E8A-4147-A177-3AD203B41FA5}">
                      <a16:colId xmlns:a16="http://schemas.microsoft.com/office/drawing/2014/main" val="3197711438"/>
                    </a:ext>
                  </a:extLst>
                </a:gridCol>
                <a:gridCol w="1630127">
                  <a:extLst>
                    <a:ext uri="{9D8B030D-6E8A-4147-A177-3AD203B41FA5}">
                      <a16:colId xmlns:a16="http://schemas.microsoft.com/office/drawing/2014/main" val="1909518706"/>
                    </a:ext>
                  </a:extLst>
                </a:gridCol>
              </a:tblGrid>
              <a:tr h="433951">
                <a:tc>
                  <a:txBody>
                    <a:bodyPr/>
                    <a:lstStyle/>
                    <a:p>
                      <a:pPr lvl="0">
                        <a:buNone/>
                      </a:pPr>
                      <a:r>
                        <a:rPr lang="en-US" sz="1600" b="0" i="0" u="none" strike="noStrike" noProof="0" dirty="0">
                          <a:solidFill>
                            <a:srgbClr val="000000"/>
                          </a:solidFill>
                          <a:latin typeface="Times New Roman"/>
                        </a:rPr>
                        <a:t>Author</a:t>
                      </a:r>
                      <a:endParaRPr lang="en-US" sz="1600" dirty="0"/>
                    </a:p>
                  </a:txBody>
                  <a:tcPr/>
                </a:tc>
                <a:tc>
                  <a:txBody>
                    <a:bodyPr/>
                    <a:lstStyle/>
                    <a:p>
                      <a:pPr lvl="0">
                        <a:buNone/>
                      </a:pPr>
                      <a:r>
                        <a:rPr lang="en-US" sz="1600" b="0" i="0" u="none" strike="noStrike" noProof="0" dirty="0">
                          <a:solidFill>
                            <a:srgbClr val="000000"/>
                          </a:solidFill>
                          <a:latin typeface="Times New Roman"/>
                        </a:rPr>
                        <a:t>Strategies</a:t>
                      </a:r>
                    </a:p>
                  </a:txBody>
                  <a:tcPr/>
                </a:tc>
                <a:tc>
                  <a:txBody>
                    <a:bodyPr/>
                    <a:lstStyle/>
                    <a:p>
                      <a:pPr lvl="0">
                        <a:buNone/>
                      </a:pPr>
                      <a:r>
                        <a:rPr lang="en-US" sz="1600" b="0" i="0" u="none" strike="noStrike" noProof="0" dirty="0">
                          <a:solidFill>
                            <a:srgbClr val="000000"/>
                          </a:solidFill>
                          <a:latin typeface="Times New Roman"/>
                        </a:rPr>
                        <a:t>Advantages</a:t>
                      </a:r>
                    </a:p>
                  </a:txBody>
                  <a:tcPr/>
                </a:tc>
                <a:tc>
                  <a:txBody>
                    <a:bodyPr/>
                    <a:lstStyle/>
                    <a:p>
                      <a:pPr lvl="0">
                        <a:buNone/>
                      </a:pPr>
                      <a:r>
                        <a:rPr lang="en-US" sz="1600" b="0" i="0" u="none" strike="noStrike" noProof="0" dirty="0">
                          <a:solidFill>
                            <a:srgbClr val="000000"/>
                          </a:solidFill>
                          <a:latin typeface="Times New Roman"/>
                        </a:rPr>
                        <a:t>Disadvantages</a:t>
                      </a:r>
                    </a:p>
                  </a:txBody>
                  <a:tcPr/>
                </a:tc>
                <a:extLst>
                  <a:ext uri="{0D108BD9-81ED-4DB2-BD59-A6C34878D82A}">
                    <a16:rowId xmlns:a16="http://schemas.microsoft.com/office/drawing/2014/main" val="3522027826"/>
                  </a:ext>
                </a:extLst>
              </a:tr>
              <a:tr h="2529599">
                <a:tc>
                  <a:txBody>
                    <a:bodyPr/>
                    <a:lstStyle/>
                    <a:p>
                      <a:pPr lvl="0" algn="just">
                        <a:buNone/>
                      </a:pPr>
                      <a:r>
                        <a:rPr lang="en-US" sz="1200" b="0" i="0" u="none" strike="noStrike" noProof="0" dirty="0">
                          <a:solidFill>
                            <a:srgbClr val="000000"/>
                          </a:solidFill>
                          <a:latin typeface="Times New Roman"/>
                        </a:rPr>
                        <a:t>M. </a:t>
                      </a:r>
                      <a:r>
                        <a:rPr lang="en-US" sz="1200" b="0" i="0" u="none" strike="noStrike" noProof="0" dirty="0" err="1">
                          <a:solidFill>
                            <a:srgbClr val="000000"/>
                          </a:solidFill>
                          <a:latin typeface="Times New Roman"/>
                        </a:rPr>
                        <a:t>Sabt</a:t>
                      </a:r>
                      <a:r>
                        <a:rPr lang="en-US" sz="1200" b="0" i="0" u="none" strike="noStrike" noProof="0" dirty="0">
                          <a:solidFill>
                            <a:srgbClr val="000000"/>
                          </a:solidFill>
                          <a:latin typeface="Times New Roman"/>
                        </a:rPr>
                        <a:t>, M. Achemlal, and A. </a:t>
                      </a:r>
                      <a:r>
                        <a:rPr lang="en-US" sz="1200" b="0" i="0" u="none" strike="noStrike" noProof="0" dirty="0" err="1">
                          <a:solidFill>
                            <a:srgbClr val="000000"/>
                          </a:solidFill>
                          <a:latin typeface="Times New Roman"/>
                        </a:rPr>
                        <a:t>Bouabdallah</a:t>
                      </a:r>
                      <a:endParaRPr lang="en-US" sz="1200" b="0" i="0" u="none" strike="noStrike" noProof="0" dirty="0">
                        <a:solidFill>
                          <a:srgbClr val="000000"/>
                        </a:solidFill>
                        <a:latin typeface="Times New Roman"/>
                      </a:endParaRPr>
                    </a:p>
                  </a:txBody>
                  <a:tcPr/>
                </a:tc>
                <a:tc>
                  <a:txBody>
                    <a:bodyPr/>
                    <a:lstStyle/>
                    <a:p>
                      <a:pPr lvl="0" algn="just">
                        <a:buNone/>
                      </a:pPr>
                      <a:r>
                        <a:rPr lang="en-US" sz="1200" b="0" i="0" u="none" strike="noStrike" noProof="0" dirty="0">
                          <a:solidFill>
                            <a:srgbClr val="333333"/>
                          </a:solidFill>
                          <a:latin typeface="Times New Roman"/>
                        </a:rPr>
                        <a:t>Trusted Execution Environment (TEE)</a:t>
                      </a:r>
                    </a:p>
                  </a:txBody>
                  <a:tcPr/>
                </a:tc>
                <a:tc>
                  <a:txBody>
                    <a:bodyPr/>
                    <a:lstStyle/>
                    <a:p>
                      <a:r>
                        <a:rPr lang="en-US"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Integrity:</a:t>
                      </a: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TEE helps maintain the integrity of code and data by preventing tampering or unauthorized modifications.</a:t>
                      </a:r>
                    </a:p>
                    <a:p>
                      <a:r>
                        <a:rPr lang="en-US"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Secure Key Storage:</a:t>
                      </a: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provide a secure location for storing cryptographic keys, enhancing the security of cryptographic operations.</a:t>
                      </a:r>
                    </a:p>
                  </a:txBody>
                  <a:tcPr/>
                </a:tc>
                <a:tc>
                  <a:txBody>
                    <a:bodyPr/>
                    <a:lstStyle/>
                    <a:p>
                      <a:pPr lvl="0" algn="just">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TEEs might not be suitable for all types of applications. Certain use cases may benefit more from other security models or technologies.</a:t>
                      </a:r>
                      <a:endParaRPr lang="en-US" sz="1200" b="0" i="0" u="none" strike="noStrike" noProof="0" dirty="0">
                        <a:solidFill>
                          <a:srgbClr val="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9601283"/>
                  </a:ext>
                </a:extLst>
              </a:tr>
              <a:tr h="1308413">
                <a:tc>
                  <a:txBody>
                    <a:bodyPr/>
                    <a:lstStyle/>
                    <a:p>
                      <a:pPr fontAlgn="base"/>
                      <a:r>
                        <a:rPr lang="en-IN" sz="1200" dirty="0">
                          <a:effectLst/>
                          <a:latin typeface="Times New Roman" panose="02020603050405020304" pitchFamily="18" charset="0"/>
                          <a:cs typeface="Times New Roman" panose="02020603050405020304" pitchFamily="18" charset="0"/>
                        </a:rPr>
                        <a:t>Alice et al</a:t>
                      </a: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IN" sz="1200" dirty="0">
                          <a:effectLst/>
                          <a:latin typeface="Times New Roman" panose="02020603050405020304" pitchFamily="18" charset="0"/>
                          <a:cs typeface="Times New Roman" panose="02020603050405020304" pitchFamily="18" charset="0"/>
                        </a:rPr>
                        <a:t>Mutual Anonymous Authentication-Based</a:t>
                      </a:r>
                    </a:p>
                    <a:p>
                      <a:pPr fontAlgn="base"/>
                      <a:r>
                        <a:rPr lang="en-IN" sz="1200" dirty="0">
                          <a:effectLst/>
                          <a:latin typeface="Times New Roman" panose="02020603050405020304" pitchFamily="18" charset="0"/>
                          <a:cs typeface="Times New Roman" panose="02020603050405020304" pitchFamily="18" charset="0"/>
                        </a:rPr>
                        <a:t>Credential migration framework</a:t>
                      </a: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sz="1200" dirty="0">
                          <a:effectLst/>
                          <a:latin typeface="Times New Roman" panose="02020603050405020304" pitchFamily="18" charset="0"/>
                          <a:cs typeface="Times New Roman" panose="02020603050405020304" pitchFamily="18" charset="0"/>
                        </a:rPr>
                        <a:t>- Enhanced privacy during credential migration</a:t>
                      </a:r>
                    </a:p>
                    <a:p>
                      <a:pPr fontAlgn="base"/>
                      <a:r>
                        <a:rPr lang="en-US" sz="1200" dirty="0">
                          <a:effectLst/>
                          <a:latin typeface="Times New Roman" panose="02020603050405020304" pitchFamily="18" charset="0"/>
                          <a:cs typeface="Times New Roman" panose="02020603050405020304" pitchFamily="18" charset="0"/>
                        </a:rPr>
                        <a:t>-reduced risk of information disk closure</a:t>
                      </a:r>
                    </a:p>
                    <a:p>
                      <a:pPr fontAlgn="base"/>
                      <a:endParaRPr lang="en-US" sz="1200"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IN" sz="1200" dirty="0">
                          <a:effectLst/>
                          <a:latin typeface="Times New Roman" panose="02020603050405020304" pitchFamily="18" charset="0"/>
                          <a:cs typeface="Times New Roman" panose="02020603050405020304" pitchFamily="18" charset="0"/>
                        </a:rPr>
                        <a:t>- Increased computational overhead</a:t>
                      </a:r>
                    </a:p>
                    <a:p>
                      <a:pPr fontAlgn="base"/>
                      <a:r>
                        <a:rPr lang="en-IN" sz="1200" dirty="0">
                          <a:effectLst/>
                          <a:latin typeface="Times New Roman" panose="02020603050405020304" pitchFamily="18" charset="0"/>
                          <a:cs typeface="Times New Roman" panose="02020603050405020304" pitchFamily="18" charset="0"/>
                        </a:rPr>
                        <a:t>-Complexity in information</a:t>
                      </a: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91746888"/>
                  </a:ext>
                </a:extLst>
              </a:tr>
            </a:tbl>
          </a:graphicData>
        </a:graphic>
      </p:graphicFrame>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4ED1C3EE-CC73-DB00-6478-DC28C181E335}"/>
            </a:ext>
          </a:extLst>
        </p:cNvPr>
        <p:cNvGrpSpPr/>
        <p:nvPr/>
      </p:nvGrpSpPr>
      <p:grpSpPr>
        <a:xfrm>
          <a:off x="0" y="0"/>
          <a:ext cx="0" cy="0"/>
          <a:chOff x="0" y="0"/>
          <a:chExt cx="0" cy="0"/>
        </a:xfrm>
      </p:grpSpPr>
      <p:sp>
        <p:nvSpPr>
          <p:cNvPr id="119" name="Google Shape;119;p1">
            <a:extLst>
              <a:ext uri="{FF2B5EF4-FFF2-40B4-BE49-F238E27FC236}">
                <a16:creationId xmlns:a16="http://schemas.microsoft.com/office/drawing/2014/main" id="{77EAEFE9-46BA-FB3F-6E1C-13972B444433}"/>
              </a:ext>
            </a:extLst>
          </p:cNvPr>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a:extLst>
              <a:ext uri="{FF2B5EF4-FFF2-40B4-BE49-F238E27FC236}">
                <a16:creationId xmlns:a16="http://schemas.microsoft.com/office/drawing/2014/main" id="{2010D504-DE05-43D1-EA6A-E69C7C020DA4}"/>
              </a:ext>
            </a:extLst>
          </p:cNvPr>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F2E22F2-C306-2D07-910F-8F0F5269371C}"/>
              </a:ext>
            </a:extLst>
          </p:cNvPr>
          <p:cNvSpPr>
            <a:spLocks noGrp="1"/>
          </p:cNvSpPr>
          <p:nvPr>
            <p:ph type="title"/>
          </p:nvPr>
        </p:nvSpPr>
        <p:spPr>
          <a:xfrm>
            <a:off x="435769" y="0"/>
            <a:ext cx="6117431" cy="627321"/>
          </a:xfrm>
        </p:spPr>
        <p:txBody>
          <a:bodyPr/>
          <a:lstStyle/>
          <a:p>
            <a:r>
              <a:rPr lang="en-US" sz="3600"/>
              <a:t>Literature </a:t>
            </a:r>
          </a:p>
        </p:txBody>
      </p:sp>
      <p:sp>
        <p:nvSpPr>
          <p:cNvPr id="4" name="Date Placeholder 3">
            <a:extLst>
              <a:ext uri="{FF2B5EF4-FFF2-40B4-BE49-F238E27FC236}">
                <a16:creationId xmlns:a16="http://schemas.microsoft.com/office/drawing/2014/main" id="{0C3521C3-72B0-E428-3345-EA200A717468}"/>
              </a:ext>
            </a:extLst>
          </p:cNvPr>
          <p:cNvSpPr>
            <a:spLocks noGrp="1"/>
          </p:cNvSpPr>
          <p:nvPr>
            <p:ph type="dt" idx="10"/>
          </p:nvPr>
        </p:nvSpPr>
        <p:spPr/>
        <p:txBody>
          <a:bodyPr/>
          <a:lstStyle/>
          <a:p>
            <a:fld id="{937E6CE2-A279-4DF4-AD7B-FFB9CCAEAB64}" type="datetime1">
              <a:rPr lang="en-US" smtClean="0"/>
              <a:t>2/6/2024</a:t>
            </a:fld>
            <a:endParaRPr lang="en-US"/>
          </a:p>
        </p:txBody>
      </p:sp>
      <p:sp>
        <p:nvSpPr>
          <p:cNvPr id="6" name="Footer Placeholder 5">
            <a:extLst>
              <a:ext uri="{FF2B5EF4-FFF2-40B4-BE49-F238E27FC236}">
                <a16:creationId xmlns:a16="http://schemas.microsoft.com/office/drawing/2014/main" id="{AABADE3B-B52C-AB2B-D6DE-7CC24FBAF89E}"/>
              </a:ext>
            </a:extLst>
          </p:cNvPr>
          <p:cNvSpPr>
            <a:spLocks noGrp="1"/>
          </p:cNvSpPr>
          <p:nvPr>
            <p:ph type="ftr" idx="11"/>
          </p:nvPr>
        </p:nvSpPr>
        <p:spPr/>
        <p:txBody>
          <a:bodyPr/>
          <a:lstStyle/>
          <a:p>
            <a:r>
              <a:rPr lang="en-US"/>
              <a:t>Department of Computer Science and Engineering</a:t>
            </a:r>
          </a:p>
        </p:txBody>
      </p:sp>
      <p:graphicFrame>
        <p:nvGraphicFramePr>
          <p:cNvPr id="7" name="Table 6">
            <a:extLst>
              <a:ext uri="{FF2B5EF4-FFF2-40B4-BE49-F238E27FC236}">
                <a16:creationId xmlns:a16="http://schemas.microsoft.com/office/drawing/2014/main" id="{F25FE32C-2A82-7E82-D985-B191A7D4D0C4}"/>
              </a:ext>
            </a:extLst>
          </p:cNvPr>
          <p:cNvGraphicFramePr>
            <a:graphicFrameLocks noGrp="1"/>
          </p:cNvGraphicFramePr>
          <p:nvPr>
            <p:extLst>
              <p:ext uri="{D42A27DB-BD31-4B8C-83A1-F6EECF244321}">
                <p14:modId xmlns:p14="http://schemas.microsoft.com/office/powerpoint/2010/main" val="2237777935"/>
              </p:ext>
            </p:extLst>
          </p:nvPr>
        </p:nvGraphicFramePr>
        <p:xfrm>
          <a:off x="1300162" y="1013692"/>
          <a:ext cx="6065449" cy="3341227"/>
        </p:xfrm>
        <a:graphic>
          <a:graphicData uri="http://schemas.openxmlformats.org/drawingml/2006/table">
            <a:tbl>
              <a:tblPr firstRow="1" bandRow="1">
                <a:tableStyleId>{1D3205E1-8B83-452B-8570-0B3C4014EAE2}</a:tableStyleId>
              </a:tblPr>
              <a:tblGrid>
                <a:gridCol w="1175068">
                  <a:extLst>
                    <a:ext uri="{9D8B030D-6E8A-4147-A177-3AD203B41FA5}">
                      <a16:colId xmlns:a16="http://schemas.microsoft.com/office/drawing/2014/main" val="574265818"/>
                    </a:ext>
                  </a:extLst>
                </a:gridCol>
                <a:gridCol w="1632426">
                  <a:extLst>
                    <a:ext uri="{9D8B030D-6E8A-4147-A177-3AD203B41FA5}">
                      <a16:colId xmlns:a16="http://schemas.microsoft.com/office/drawing/2014/main" val="2804620736"/>
                    </a:ext>
                  </a:extLst>
                </a:gridCol>
                <a:gridCol w="1627828">
                  <a:extLst>
                    <a:ext uri="{9D8B030D-6E8A-4147-A177-3AD203B41FA5}">
                      <a16:colId xmlns:a16="http://schemas.microsoft.com/office/drawing/2014/main" val="3197711438"/>
                    </a:ext>
                  </a:extLst>
                </a:gridCol>
                <a:gridCol w="1630127">
                  <a:extLst>
                    <a:ext uri="{9D8B030D-6E8A-4147-A177-3AD203B41FA5}">
                      <a16:colId xmlns:a16="http://schemas.microsoft.com/office/drawing/2014/main" val="1909518706"/>
                    </a:ext>
                  </a:extLst>
                </a:gridCol>
              </a:tblGrid>
              <a:tr h="501993">
                <a:tc>
                  <a:txBody>
                    <a:bodyPr/>
                    <a:lstStyle/>
                    <a:p>
                      <a:pPr lvl="0">
                        <a:buNone/>
                      </a:pPr>
                      <a:r>
                        <a:rPr lang="en-US" sz="1600" b="0" i="0" u="none" strike="noStrike" noProof="0">
                          <a:solidFill>
                            <a:srgbClr val="000000"/>
                          </a:solidFill>
                          <a:latin typeface="Times New Roman"/>
                        </a:rPr>
                        <a:t>Author</a:t>
                      </a:r>
                      <a:endParaRPr lang="en-US" sz="1600"/>
                    </a:p>
                  </a:txBody>
                  <a:tcPr/>
                </a:tc>
                <a:tc>
                  <a:txBody>
                    <a:bodyPr/>
                    <a:lstStyle/>
                    <a:p>
                      <a:pPr lvl="0">
                        <a:buNone/>
                      </a:pPr>
                      <a:r>
                        <a:rPr lang="en-US" sz="1600" b="0" i="0" u="none" strike="noStrike" noProof="0" dirty="0">
                          <a:solidFill>
                            <a:srgbClr val="000000"/>
                          </a:solidFill>
                          <a:latin typeface="Times New Roman"/>
                        </a:rPr>
                        <a:t>Strategies</a:t>
                      </a:r>
                    </a:p>
                  </a:txBody>
                  <a:tcPr/>
                </a:tc>
                <a:tc>
                  <a:txBody>
                    <a:bodyPr/>
                    <a:lstStyle/>
                    <a:p>
                      <a:pPr lvl="0">
                        <a:buNone/>
                      </a:pPr>
                      <a:r>
                        <a:rPr lang="en-US" sz="1600" b="0" i="0" u="none" strike="noStrike" noProof="0">
                          <a:solidFill>
                            <a:srgbClr val="000000"/>
                          </a:solidFill>
                          <a:latin typeface="Times New Roman"/>
                        </a:rPr>
                        <a:t>Advantages</a:t>
                      </a:r>
                    </a:p>
                  </a:txBody>
                  <a:tcPr/>
                </a:tc>
                <a:tc>
                  <a:txBody>
                    <a:bodyPr/>
                    <a:lstStyle/>
                    <a:p>
                      <a:pPr lvl="0">
                        <a:buNone/>
                      </a:pPr>
                      <a:r>
                        <a:rPr lang="en-US" sz="1600" b="0" i="0" u="none" strike="noStrike" noProof="0">
                          <a:solidFill>
                            <a:srgbClr val="000000"/>
                          </a:solidFill>
                          <a:latin typeface="Times New Roman"/>
                        </a:rPr>
                        <a:t>Disadvantages</a:t>
                      </a:r>
                    </a:p>
                  </a:txBody>
                  <a:tcPr/>
                </a:tc>
                <a:extLst>
                  <a:ext uri="{0D108BD9-81ED-4DB2-BD59-A6C34878D82A}">
                    <a16:rowId xmlns:a16="http://schemas.microsoft.com/office/drawing/2014/main" val="3522027826"/>
                  </a:ext>
                </a:extLst>
              </a:tr>
              <a:tr h="1419617">
                <a:tc>
                  <a:txBody>
                    <a:bodyPr/>
                    <a:lstStyle/>
                    <a:p>
                      <a:pPr fontAlgn="base"/>
                      <a:r>
                        <a:rPr lang="en-IN" sz="1200" dirty="0">
                          <a:effectLst/>
                          <a:latin typeface="Times New Roman" panose="02020603050405020304" pitchFamily="18" charset="0"/>
                          <a:cs typeface="Times New Roman" panose="02020603050405020304" pitchFamily="18" charset="0"/>
                        </a:rPr>
                        <a:t>Dave and Lee </a:t>
                      </a: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IN" sz="1200" dirty="0">
                          <a:effectLst/>
                          <a:latin typeface="Times New Roman" panose="02020603050405020304" pitchFamily="18" charset="0"/>
                          <a:cs typeface="Times New Roman" panose="02020603050405020304" pitchFamily="18" charset="0"/>
                        </a:rPr>
                        <a:t>Group Signature-Based Authentication</a:t>
                      </a: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sz="1200" dirty="0">
                          <a:effectLst/>
                          <a:latin typeface="Times New Roman" panose="02020603050405020304" pitchFamily="18" charset="0"/>
                          <a:cs typeface="Times New Roman" panose="02020603050405020304" pitchFamily="18" charset="0"/>
                        </a:rPr>
                        <a:t>- Group authentication adds an extra layer of security</a:t>
                      </a:r>
                    </a:p>
                    <a:p>
                      <a:pPr fontAlgn="base"/>
                      <a:r>
                        <a:rPr lang="en-US" sz="1200" dirty="0">
                          <a:effectLst/>
                          <a:latin typeface="Times New Roman" panose="02020603050405020304" pitchFamily="18" charset="0"/>
                          <a:cs typeface="Times New Roman" panose="02020603050405020304" pitchFamily="18" charset="0"/>
                        </a:rPr>
                        <a:t>-Prevents unauthorized access</a:t>
                      </a:r>
                    </a:p>
                    <a:p>
                      <a:pPr fontAlgn="base"/>
                      <a:endParaRPr lang="en-US" sz="1200" dirty="0">
                        <a:effectLst/>
                        <a:latin typeface="Times New Roman" panose="02020603050405020304" pitchFamily="18" charset="0"/>
                        <a:cs typeface="Times New Roman" panose="02020603050405020304" pitchFamily="18" charset="0"/>
                      </a:endParaRPr>
                    </a:p>
                    <a:p>
                      <a:pPr fontAlgn="base"/>
                      <a:endParaRPr lang="en-US" sz="1200"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sz="1200" dirty="0">
                          <a:effectLst/>
                          <a:latin typeface="Times New Roman" panose="02020603050405020304" pitchFamily="18" charset="0"/>
                          <a:cs typeface="Times New Roman" panose="02020603050405020304" pitchFamily="18" charset="0"/>
                        </a:rPr>
                        <a:t>- Overhead in managing group memberships and signatures</a:t>
                      </a:r>
                    </a:p>
                    <a:p>
                      <a:pPr fontAlgn="base"/>
                      <a:r>
                        <a:rPr lang="en-US" sz="1200" dirty="0">
                          <a:effectLst/>
                          <a:latin typeface="Times New Roman" panose="02020603050405020304" pitchFamily="18" charset="0"/>
                          <a:cs typeface="Times New Roman" panose="02020603050405020304" pitchFamily="18" charset="0"/>
                        </a:rPr>
                        <a:t>-complexity in key management within the group</a:t>
                      </a:r>
                    </a:p>
                  </a:txBody>
                  <a:tcPr anchor="ctr"/>
                </a:tc>
                <a:extLst>
                  <a:ext uri="{0D108BD9-81ED-4DB2-BD59-A6C34878D82A}">
                    <a16:rowId xmlns:a16="http://schemas.microsoft.com/office/drawing/2014/main" val="599601283"/>
                  </a:ext>
                </a:extLst>
              </a:tr>
              <a:tr h="1419617">
                <a:tc>
                  <a:txBody>
                    <a:bodyPr/>
                    <a:lstStyle/>
                    <a:p>
                      <a:pPr fontAlgn="base"/>
                      <a:r>
                        <a:rPr lang="en-IN" sz="1200" dirty="0">
                          <a:effectLst/>
                          <a:latin typeface="Times New Roman" panose="02020603050405020304" pitchFamily="18" charset="0"/>
                          <a:cs typeface="Times New Roman" panose="02020603050405020304" pitchFamily="18" charset="0"/>
                        </a:rPr>
                        <a:t>Carol et al</a:t>
                      </a: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IN" sz="1200" dirty="0">
                          <a:effectLst/>
                          <a:latin typeface="Times New Roman" panose="02020603050405020304" pitchFamily="18" charset="0"/>
                          <a:cs typeface="Times New Roman" panose="02020603050405020304" pitchFamily="18" charset="0"/>
                        </a:rPr>
                        <a:t>Blockchain Integration for Immutable Record-</a:t>
                      </a:r>
                    </a:p>
                    <a:p>
                      <a:pPr fontAlgn="base"/>
                      <a:r>
                        <a:rPr lang="en-IN" sz="1200" dirty="0">
                          <a:effectLst/>
                          <a:latin typeface="Times New Roman" panose="02020603050405020304" pitchFamily="18" charset="0"/>
                          <a:cs typeface="Times New Roman" panose="02020603050405020304" pitchFamily="18" charset="0"/>
                        </a:rPr>
                        <a:t>Keeping</a:t>
                      </a: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p>
                      <a:pPr fontAlgn="base"/>
                      <a:endParaRPr lang="en-IN" sz="1200"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sz="1200" dirty="0">
                          <a:effectLst/>
                          <a:latin typeface="Times New Roman" panose="02020603050405020304" pitchFamily="18" charset="0"/>
                          <a:cs typeface="Times New Roman" panose="02020603050405020304" pitchFamily="18" charset="0"/>
                        </a:rPr>
                        <a:t>- Tamper-resistant record-keeping on the blockchain</a:t>
                      </a:r>
                    </a:p>
                    <a:p>
                      <a:pPr fontAlgn="base"/>
                      <a:r>
                        <a:rPr lang="en-US" sz="1200" dirty="0">
                          <a:effectLst/>
                          <a:latin typeface="Times New Roman" panose="02020603050405020304" pitchFamily="18" charset="0"/>
                          <a:cs typeface="Times New Roman" panose="02020603050405020304" pitchFamily="18" charset="0"/>
                        </a:rPr>
                        <a:t>-Enhanced auditability and accountability</a:t>
                      </a:r>
                    </a:p>
                    <a:p>
                      <a:pPr fontAlgn="base"/>
                      <a:endParaRPr lang="en-US" sz="1200" dirty="0">
                        <a:effectLst/>
                        <a:latin typeface="Times New Roman" panose="02020603050405020304" pitchFamily="18" charset="0"/>
                        <a:cs typeface="Times New Roman" panose="02020603050405020304" pitchFamily="18" charset="0"/>
                      </a:endParaRPr>
                    </a:p>
                    <a:p>
                      <a:pPr fontAlgn="base"/>
                      <a:endParaRPr lang="en-US" sz="1200"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sz="1200" dirty="0">
                          <a:effectLst/>
                          <a:latin typeface="Times New Roman" panose="02020603050405020304" pitchFamily="18" charset="0"/>
                          <a:cs typeface="Times New Roman" panose="02020603050405020304" pitchFamily="18" charset="0"/>
                        </a:rPr>
                        <a:t>- Potential challenges in blockchain integration</a:t>
                      </a:r>
                    </a:p>
                    <a:p>
                      <a:pPr fontAlgn="base"/>
                      <a:r>
                        <a:rPr lang="en-US" sz="1200" dirty="0">
                          <a:effectLst/>
                          <a:latin typeface="Times New Roman" panose="02020603050405020304" pitchFamily="18" charset="0"/>
                          <a:cs typeface="Times New Roman" panose="02020603050405020304" pitchFamily="18" charset="0"/>
                        </a:rPr>
                        <a:t>-blockchain scalability concerns</a:t>
                      </a:r>
                    </a:p>
                    <a:p>
                      <a:pPr fontAlgn="base"/>
                      <a:endParaRPr lang="en-US" sz="1200" dirty="0">
                        <a:effectLst/>
                        <a:latin typeface="Times New Roman" panose="02020603050405020304" pitchFamily="18" charset="0"/>
                        <a:cs typeface="Times New Roman" panose="02020603050405020304" pitchFamily="18" charset="0"/>
                      </a:endParaRPr>
                    </a:p>
                    <a:p>
                      <a:pPr fontAlgn="base"/>
                      <a:endParaRPr lang="en-US" sz="12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91746888"/>
                  </a:ext>
                </a:extLst>
              </a:tr>
            </a:tbl>
          </a:graphicData>
        </a:graphic>
      </p:graphicFrame>
    </p:spTree>
    <p:extLst>
      <p:ext uri="{BB962C8B-B14F-4D97-AF65-F5344CB8AC3E}">
        <p14:creationId xmlns:p14="http://schemas.microsoft.com/office/powerpoint/2010/main" val="323123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a:latin typeface="Bookman Old Style" panose="02050604050505020204" pitchFamily="18" charset="0"/>
              </a:rPr>
              <a:t>Problem </a:t>
            </a:r>
            <a:r>
              <a:rPr lang="en-US" sz="3600">
                <a:latin typeface="Bookman Old Style" panose="02050604050505020204" pitchFamily="18" charset="0"/>
              </a:rPr>
              <a:t>Statement</a:t>
            </a:r>
          </a:p>
        </p:txBody>
      </p:sp>
      <p:sp>
        <p:nvSpPr>
          <p:cNvPr id="5" name="TextBox 4"/>
          <p:cNvSpPr txBox="1"/>
          <p:nvPr/>
        </p:nvSpPr>
        <p:spPr>
          <a:xfrm>
            <a:off x="645696" y="627184"/>
            <a:ext cx="7976611" cy="4431983"/>
          </a:xfrm>
          <a:prstGeom prst="rect">
            <a:avLst/>
          </a:prstGeom>
          <a:noFill/>
        </p:spPr>
        <p:txBody>
          <a:bodyPr wrap="square" lIns="91440" tIns="45720" rIns="91440" bIns="45720" rtlCol="0" anchor="t">
            <a:spAutoFit/>
          </a:bodyPr>
          <a:lstStyle/>
          <a:p>
            <a:endParaRPr lang="en-US" sz="1200" dirty="0">
              <a:latin typeface="Times New Roman"/>
              <a:cs typeface="Times New Roman"/>
            </a:endParaRPr>
          </a:p>
          <a:p>
            <a:pPr algn="just"/>
            <a:r>
              <a:rPr lang="en-US" sz="1200" dirty="0">
                <a:latin typeface="Times New Roman"/>
                <a:cs typeface="Times New Roman"/>
              </a:rPr>
              <a:t> As mobile devices are more and more commonly used in business, finance, and information technology, the coexistence of sensitive data and normal data on mobile terminals is becoming very common. For example, Bring Your Own Device (BYOD) is a policy that allows employees to use their personal mobile devices to access office areas to process corporate data and login Intranet applications . Many enterprises accept it by creating secure containers on employees’ personal mobile devices to ensure data security. However, because sensitive data, such as user credentials, are tightly coupled with mobile devices, when an user tries to migrate data to a new device due to a device’s lifecycle events </a:t>
            </a:r>
            <a:endParaRPr lang="en-US" dirty="0"/>
          </a:p>
          <a:p>
            <a:endParaRPr lang="en-US" sz="1200" dirty="0">
              <a:latin typeface="Times New Roman"/>
              <a:cs typeface="Times New Roman"/>
            </a:endParaRPr>
          </a:p>
          <a:p>
            <a:r>
              <a:rPr lang="en-US" sz="1200" b="1" dirty="0">
                <a:latin typeface="Times New Roman"/>
                <a:cs typeface="Times New Roman"/>
              </a:rPr>
              <a:t>Existing Method</a:t>
            </a:r>
            <a:r>
              <a:rPr lang="en-US" sz="1200" dirty="0">
                <a:latin typeface="Times New Roman"/>
                <a:cs typeface="Times New Roman"/>
              </a:rPr>
              <a:t>: </a:t>
            </a:r>
            <a:endParaRPr lang="en-US" dirty="0">
              <a:latin typeface="Times New Roman"/>
            </a:endParaRPr>
          </a:p>
          <a:p>
            <a:r>
              <a:rPr lang="en-US" sz="1200" dirty="0">
                <a:latin typeface="Times New Roman"/>
                <a:cs typeface="Times New Roman"/>
              </a:rPr>
              <a:t>Based on a public resource known as the Open Certificate Platforms (OCP) authors proposed a trusted domain certificate migration protocol. They recommended encrypting and backing up the credentials on a trusted server with a password known only to the user and then completing the credential migration by entering the password again. The protocol framework does not require complex user interaction and authentication processes; however, all user credentials must be stored in the server in clear text, and the migration process becomes the process of reconfiguring the backup files in the server </a:t>
            </a:r>
            <a:endParaRPr lang="en-US" dirty="0">
              <a:latin typeface="Times New Roman"/>
            </a:endParaRPr>
          </a:p>
          <a:p>
            <a:endParaRPr lang="en-US" dirty="0">
              <a:latin typeface="Times New Roman"/>
            </a:endParaRPr>
          </a:p>
          <a:p>
            <a:r>
              <a:rPr lang="en-US" sz="1200" b="1" dirty="0">
                <a:latin typeface="Times New Roman"/>
                <a:cs typeface="Times New Roman"/>
              </a:rPr>
              <a:t>Disadvantages: </a:t>
            </a:r>
            <a:endParaRPr lang="en-US" b="1" dirty="0">
              <a:latin typeface="Times New Roman"/>
            </a:endParaRPr>
          </a:p>
          <a:p>
            <a:endParaRPr lang="en-US" dirty="0">
              <a:latin typeface="Times New Roman"/>
            </a:endParaRPr>
          </a:p>
          <a:p>
            <a:r>
              <a:rPr lang="en-US" sz="1200" dirty="0">
                <a:latin typeface="Times New Roman"/>
                <a:cs typeface="Times New Roman"/>
              </a:rPr>
              <a:t>Although a key known only by users protects the process, the architecture lacks a discussion on the identity authentication between the OCP and the two devices’ TEE. </a:t>
            </a:r>
            <a:endParaRPr lang="en-US" dirty="0">
              <a:latin typeface="Times New Roman"/>
            </a:endParaRPr>
          </a:p>
          <a:p>
            <a:endParaRPr lang="en-US" dirty="0">
              <a:latin typeface="Times New Roman"/>
            </a:endParaRPr>
          </a:p>
          <a:p>
            <a:r>
              <a:rPr lang="en-US" sz="1200" dirty="0">
                <a:latin typeface="Times New Roman"/>
                <a:cs typeface="Times New Roman"/>
              </a:rPr>
              <a:t>There is a privacy breach due to the service provider’s full access to user credentials and personal data. </a:t>
            </a:r>
            <a:endParaRPr lang="en-US" dirty="0"/>
          </a:p>
          <a:p>
            <a:endParaRPr lang="en-US" sz="1200" dirty="0">
              <a:latin typeface="Times New Roman"/>
            </a:endParaRPr>
          </a:p>
          <a:p>
            <a:endParaRPr lang="en-US" sz="1200" dirty="0">
              <a:latin typeface="Times New Roman"/>
            </a:endParaRPr>
          </a:p>
        </p:txBody>
      </p:sp>
      <p:sp>
        <p:nvSpPr>
          <p:cNvPr id="3" name="Date Placeholder 2"/>
          <p:cNvSpPr>
            <a:spLocks noGrp="1"/>
          </p:cNvSpPr>
          <p:nvPr>
            <p:ph type="dt" idx="10"/>
          </p:nvPr>
        </p:nvSpPr>
        <p:spPr/>
        <p:txBody>
          <a:bodyPr/>
          <a:lstStyle/>
          <a:p>
            <a:fld id="{BAE47AFA-FA96-457D-956D-C46D009EE3B5}" type="datetime1">
              <a:rPr lang="en-US" smtClean="0"/>
              <a:t>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   Problem </a:t>
            </a:r>
            <a:r>
              <a:rPr lang="en-US" sz="3600" dirty="0">
                <a:latin typeface="Bookman Old Style" panose="02050604050505020204" pitchFamily="18" charset="0"/>
              </a:rPr>
              <a:t>Illustration</a:t>
            </a:r>
          </a:p>
        </p:txBody>
      </p:sp>
      <p:sp>
        <p:nvSpPr>
          <p:cNvPr id="5" name="TextBox 4"/>
          <p:cNvSpPr txBox="1"/>
          <p:nvPr/>
        </p:nvSpPr>
        <p:spPr>
          <a:xfrm>
            <a:off x="1137683" y="1173014"/>
            <a:ext cx="6655982" cy="1046440"/>
          </a:xfrm>
          <a:prstGeom prst="rect">
            <a:avLst/>
          </a:prstGeom>
          <a:noFill/>
        </p:spPr>
        <p:txBody>
          <a:bodyPr wrap="square" lIns="91440" tIns="45720" rIns="91440" bIns="45720" rtlCol="0" anchor="t">
            <a:spAutoFit/>
          </a:bodyPr>
          <a:lstStyle/>
          <a:p>
            <a:pPr algn="just"/>
            <a:r>
              <a:rPr lang="en-US" sz="1200">
                <a:latin typeface="Times New Roman"/>
              </a:rPr>
              <a:t>Existing methods stored data in third party server which causes data breaches and data loss of data to solve this problem a method which uses key management system with group manager and communication link between source and destination device and move data from source to destination with out storin in third party servers.</a:t>
            </a:r>
            <a:endParaRPr lang="en-US"/>
          </a:p>
          <a:p>
            <a:endParaRPr lang="en-US">
              <a:latin typeface="Bookman Old Style" panose="02050604050505020204" pitchFamily="18" charset="0"/>
            </a:endParaRPr>
          </a:p>
        </p:txBody>
      </p:sp>
      <p:sp>
        <p:nvSpPr>
          <p:cNvPr id="3" name="Date Placeholder 2"/>
          <p:cNvSpPr>
            <a:spLocks noGrp="1"/>
          </p:cNvSpPr>
          <p:nvPr>
            <p:ph type="dt" idx="10"/>
          </p:nvPr>
        </p:nvSpPr>
        <p:spPr/>
        <p:txBody>
          <a:bodyPr/>
          <a:lstStyle/>
          <a:p>
            <a:fld id="{C5FEAA23-0A82-400D-B54A-8AAC8D88A13B}" type="datetime1">
              <a:rPr lang="en-US" smtClean="0"/>
              <a:t>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graphicFrame>
        <p:nvGraphicFramePr>
          <p:cNvPr id="7" name="Table 6">
            <a:extLst>
              <a:ext uri="{FF2B5EF4-FFF2-40B4-BE49-F238E27FC236}">
                <a16:creationId xmlns:a16="http://schemas.microsoft.com/office/drawing/2014/main" id="{0060D123-7AF0-300A-FB13-751168E4AF6B}"/>
              </a:ext>
            </a:extLst>
          </p:cNvPr>
          <p:cNvGraphicFramePr>
            <a:graphicFrameLocks noGrp="1"/>
          </p:cNvGraphicFramePr>
          <p:nvPr>
            <p:extLst>
              <p:ext uri="{D42A27DB-BD31-4B8C-83A1-F6EECF244321}">
                <p14:modId xmlns:p14="http://schemas.microsoft.com/office/powerpoint/2010/main" val="1111699614"/>
              </p:ext>
            </p:extLst>
          </p:nvPr>
        </p:nvGraphicFramePr>
        <p:xfrm>
          <a:off x="710734" y="2064159"/>
          <a:ext cx="7295583" cy="2858401"/>
        </p:xfrm>
        <a:graphic>
          <a:graphicData uri="http://schemas.openxmlformats.org/drawingml/2006/table">
            <a:tbl>
              <a:tblPr firstRow="1" bandRow="1">
                <a:tableStyleId>{1D3205E1-8B83-452B-8570-0B3C4014EAE2}</a:tableStyleId>
              </a:tblPr>
              <a:tblGrid>
                <a:gridCol w="2431861">
                  <a:extLst>
                    <a:ext uri="{9D8B030D-6E8A-4147-A177-3AD203B41FA5}">
                      <a16:colId xmlns:a16="http://schemas.microsoft.com/office/drawing/2014/main" val="2779112260"/>
                    </a:ext>
                  </a:extLst>
                </a:gridCol>
                <a:gridCol w="2431861">
                  <a:extLst>
                    <a:ext uri="{9D8B030D-6E8A-4147-A177-3AD203B41FA5}">
                      <a16:colId xmlns:a16="http://schemas.microsoft.com/office/drawing/2014/main" val="4059593500"/>
                    </a:ext>
                  </a:extLst>
                </a:gridCol>
                <a:gridCol w="2431861">
                  <a:extLst>
                    <a:ext uri="{9D8B030D-6E8A-4147-A177-3AD203B41FA5}">
                      <a16:colId xmlns:a16="http://schemas.microsoft.com/office/drawing/2014/main" val="2120055652"/>
                    </a:ext>
                  </a:extLst>
                </a:gridCol>
              </a:tblGrid>
              <a:tr h="482685">
                <a:tc>
                  <a:txBody>
                    <a:bodyPr/>
                    <a:lstStyle/>
                    <a:p>
                      <a:pPr algn="just" fontAlgn="t"/>
                      <a:endParaRPr lang="en-US">
                        <a:effectLst/>
                      </a:endParaRPr>
                    </a:p>
                    <a:p>
                      <a:pPr algn="just" rtl="0" fontAlgn="base"/>
                      <a:r>
                        <a:rPr lang="en-US" sz="1200" b="0" i="0">
                          <a:solidFill>
                            <a:srgbClr val="000000"/>
                          </a:solidFill>
                          <a:effectLst/>
                          <a:latin typeface="Times New Roman"/>
                        </a:rPr>
                        <a:t>data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just" fontAlgn="t"/>
                      <a:endParaRPr lang="en-US">
                        <a:effectLst/>
                      </a:endParaRPr>
                    </a:p>
                    <a:p>
                      <a:pPr algn="just" rtl="0" fontAlgn="base"/>
                      <a:r>
                        <a:rPr lang="en-US" sz="1200" b="0" i="0">
                          <a:solidFill>
                            <a:srgbClr val="000000"/>
                          </a:solidFill>
                          <a:effectLst/>
                          <a:latin typeface="Times New Roman"/>
                        </a:rPr>
                        <a:t>attacks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just" fontAlgn="t"/>
                      <a:endParaRPr lang="en-US">
                        <a:effectLst/>
                      </a:endParaRPr>
                    </a:p>
                    <a:p>
                      <a:pPr algn="just" rtl="0" fontAlgn="base"/>
                      <a:r>
                        <a:rPr lang="en-US" sz="1200" b="0" i="0">
                          <a:solidFill>
                            <a:srgbClr val="000000"/>
                          </a:solidFill>
                          <a:effectLst/>
                          <a:latin typeface="Times New Roman"/>
                        </a:rPr>
                        <a:t>Data Management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04153074"/>
                  </a:ext>
                </a:extLst>
              </a:tr>
              <a:tr h="541921">
                <a:tc>
                  <a:txBody>
                    <a:bodyPr/>
                    <a:lstStyle/>
                    <a:p>
                      <a:pPr algn="just" fontAlgn="t"/>
                      <a:endParaRPr lang="en-US">
                        <a:effectLst/>
                      </a:endParaRPr>
                    </a:p>
                    <a:p>
                      <a:pPr algn="just" rtl="0" fontAlgn="base"/>
                      <a:r>
                        <a:rPr lang="en-US" sz="1200" b="0" i="0">
                          <a:solidFill>
                            <a:srgbClr val="000000"/>
                          </a:solidFill>
                          <a:effectLst/>
                          <a:latin typeface="Times New Roman"/>
                        </a:rPr>
                        <a:t>User personal data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just" fontAlgn="t"/>
                      <a:endParaRPr lang="en-US" dirty="0">
                        <a:effectLst/>
                      </a:endParaRPr>
                    </a:p>
                    <a:p>
                      <a:pPr algn="just" rtl="0" fontAlgn="base"/>
                      <a:r>
                        <a:rPr lang="en-US" sz="1200" b="0" i="0" dirty="0">
                          <a:solidFill>
                            <a:srgbClr val="000000"/>
                          </a:solidFill>
                          <a:effectLst/>
                          <a:latin typeface="Times New Roman" panose="02020603050405020304" pitchFamily="18" charset="0"/>
                        </a:rPr>
                        <a:t>Data stored in third party server </a:t>
                      </a:r>
                      <a:endParaRPr lang="en-US" b="0" i="0"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just" fontAlgn="t"/>
                      <a:endParaRPr lang="en-US">
                        <a:effectLst/>
                      </a:endParaRPr>
                    </a:p>
                    <a:p>
                      <a:pPr algn="just" rtl="0" fontAlgn="base"/>
                      <a:r>
                        <a:rPr lang="en-US" sz="1200" b="0" i="0">
                          <a:solidFill>
                            <a:srgbClr val="000000"/>
                          </a:solidFill>
                          <a:effectLst/>
                          <a:latin typeface="Times New Roman"/>
                        </a:rPr>
                        <a:t>Third party server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64284488"/>
                  </a:ext>
                </a:extLst>
              </a:tr>
              <a:tr h="666106">
                <a:tc>
                  <a:txBody>
                    <a:bodyPr/>
                    <a:lstStyle/>
                    <a:p>
                      <a:pPr algn="just" fontAlgn="t"/>
                      <a:endParaRPr lang="en-US">
                        <a:effectLst/>
                      </a:endParaRPr>
                    </a:p>
                    <a:p>
                      <a:pPr algn="just" rtl="0" fontAlgn="base"/>
                      <a:r>
                        <a:rPr lang="en-US" sz="1200" b="0" i="0">
                          <a:solidFill>
                            <a:srgbClr val="000000"/>
                          </a:solidFill>
                          <a:effectLst/>
                          <a:latin typeface="Times New Roman"/>
                        </a:rPr>
                        <a:t>Key management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just" fontAlgn="t"/>
                      <a:endParaRPr lang="en-US">
                        <a:effectLst/>
                      </a:endParaRPr>
                    </a:p>
                    <a:p>
                      <a:pPr algn="just" rtl="0" fontAlgn="base"/>
                      <a:r>
                        <a:rPr lang="en-US" sz="1200" b="0" i="0">
                          <a:solidFill>
                            <a:srgbClr val="000000"/>
                          </a:solidFill>
                          <a:effectLst/>
                          <a:latin typeface="Times New Roman"/>
                        </a:rPr>
                        <a:t>Security key is provided by third party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just" fontAlgn="t"/>
                      <a:endParaRPr lang="en-US">
                        <a:effectLst/>
                      </a:endParaRPr>
                    </a:p>
                    <a:p>
                      <a:pPr algn="just" rtl="0" fontAlgn="base"/>
                      <a:r>
                        <a:rPr lang="en-US" sz="1200" b="0" i="0">
                          <a:solidFill>
                            <a:srgbClr val="000000"/>
                          </a:solidFill>
                          <a:effectLst/>
                          <a:latin typeface="Times New Roman"/>
                        </a:rPr>
                        <a:t>Third party server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081705281"/>
                  </a:ext>
                </a:extLst>
              </a:tr>
              <a:tr h="444197">
                <a:tc>
                  <a:txBody>
                    <a:bodyPr/>
                    <a:lstStyle/>
                    <a:p>
                      <a:pPr algn="just" fontAlgn="t"/>
                      <a:endParaRPr lang="en-US">
                        <a:effectLst/>
                      </a:endParaRPr>
                    </a:p>
                    <a:p>
                      <a:pPr algn="just" rtl="0" fontAlgn="base"/>
                      <a:r>
                        <a:rPr lang="en-US" sz="1200" b="0" i="0">
                          <a:solidFill>
                            <a:srgbClr val="000000"/>
                          </a:solidFill>
                          <a:effectLst/>
                          <a:latin typeface="Times New Roman"/>
                        </a:rPr>
                        <a:t>Data management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just" fontAlgn="t"/>
                      <a:endParaRPr lang="en-US">
                        <a:effectLst/>
                      </a:endParaRPr>
                    </a:p>
                    <a:p>
                      <a:pPr algn="just" rtl="0" fontAlgn="base"/>
                      <a:r>
                        <a:rPr lang="en-US" sz="1200" b="0" i="0">
                          <a:solidFill>
                            <a:srgbClr val="000000"/>
                          </a:solidFill>
                          <a:effectLst/>
                          <a:latin typeface="Times New Roman"/>
                        </a:rPr>
                        <a:t>Changes of loosing data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just" fontAlgn="t"/>
                      <a:endParaRPr lang="en-US">
                        <a:effectLst/>
                      </a:endParaRPr>
                    </a:p>
                    <a:p>
                      <a:pPr algn="just" rtl="0" fontAlgn="base"/>
                      <a:r>
                        <a:rPr lang="en-US" sz="1200" b="0" i="0">
                          <a:solidFill>
                            <a:srgbClr val="000000"/>
                          </a:solidFill>
                          <a:effectLst/>
                          <a:latin typeface="Times New Roman"/>
                        </a:rPr>
                        <a:t>Data privacy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80143355"/>
                  </a:ext>
                </a:extLst>
              </a:tr>
              <a:tr h="612992">
                <a:tc>
                  <a:txBody>
                    <a:bodyPr/>
                    <a:lstStyle/>
                    <a:p>
                      <a:pPr algn="just" fontAlgn="t"/>
                      <a:endParaRPr lang="en-US">
                        <a:effectLst/>
                      </a:endParaRPr>
                    </a:p>
                    <a:p>
                      <a:pPr algn="just" rtl="0" fontAlgn="base"/>
                      <a:r>
                        <a:rPr lang="en-US" sz="1200" b="0" i="0">
                          <a:solidFill>
                            <a:srgbClr val="000000"/>
                          </a:solidFill>
                          <a:effectLst/>
                          <a:latin typeface="Times New Roman"/>
                        </a:rPr>
                        <a:t>  </a:t>
                      </a:r>
                      <a:endParaRPr lang="en-US" b="0" i="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just" fontAlgn="t"/>
                      <a:endParaRPr lang="en-US" dirty="0">
                        <a:effectLst/>
                      </a:endParaRPr>
                    </a:p>
                    <a:p>
                      <a:pPr algn="just" rtl="0" fontAlgn="base"/>
                      <a:endParaRPr lang="en-US" b="0" i="0" dirty="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algn="just" fontAlgn="t"/>
                      <a:endParaRPr lang="en-US" dirty="0">
                        <a:effectLst/>
                      </a:endParaRPr>
                    </a:p>
                    <a:p>
                      <a:pPr algn="just" rtl="0" fontAlgn="base"/>
                      <a:r>
                        <a:rPr lang="en-US" sz="1200" b="0" i="0" dirty="0">
                          <a:solidFill>
                            <a:srgbClr val="000000"/>
                          </a:solidFill>
                          <a:effectLst/>
                          <a:latin typeface="Times New Roman"/>
                        </a:rPr>
                        <a:t>Data attack and privacy loss is issue in third party  </a:t>
                      </a:r>
                      <a:endParaRPr lang="en-US" b="0" i="0" dirty="0">
                        <a:effectLst/>
                        <a:latin typeface="Times New Roman"/>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63926803"/>
                  </a:ext>
                </a:extLst>
              </a:tr>
            </a:tbl>
          </a:graphicData>
        </a:graphic>
      </p:graphicFrame>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2" name="Title 1"/>
          <p:cNvSpPr>
            <a:spLocks noGrp="1"/>
          </p:cNvSpPr>
          <p:nvPr>
            <p:ph type="title"/>
          </p:nvPr>
        </p:nvSpPr>
        <p:spPr>
          <a:xfrm>
            <a:off x="507688" y="102336"/>
            <a:ext cx="6117431" cy="627321"/>
          </a:xfrm>
        </p:spPr>
        <p:txBody>
          <a:bodyPr/>
          <a:lstStyle/>
          <a:p>
            <a:r>
              <a:rPr lang="en-US" sz="3200">
                <a:latin typeface="Bookman Old Style" panose="02050604050505020204" pitchFamily="18" charset="0"/>
              </a:rPr>
              <a:t>Proposed Method</a:t>
            </a:r>
            <a:endParaRPr lang="en-US" sz="360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2/6/2024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
        <p:nvSpPr>
          <p:cNvPr id="6" name="TextBox 5">
            <a:extLst>
              <a:ext uri="{FF2B5EF4-FFF2-40B4-BE49-F238E27FC236}">
                <a16:creationId xmlns:a16="http://schemas.microsoft.com/office/drawing/2014/main" id="{B91889ED-18D5-AF93-D628-C48FA1A1B3BE}"/>
              </a:ext>
            </a:extLst>
          </p:cNvPr>
          <p:cNvSpPr txBox="1"/>
          <p:nvPr/>
        </p:nvSpPr>
        <p:spPr>
          <a:xfrm>
            <a:off x="529119" y="1128713"/>
            <a:ext cx="7557606" cy="1938992"/>
          </a:xfrm>
          <a:prstGeom prst="rect">
            <a:avLst/>
          </a:prstGeom>
          <a:noFill/>
        </p:spPr>
        <p:txBody>
          <a:bodyPr wrap="square">
            <a:spAutoFit/>
          </a:bodyPr>
          <a:lstStyle/>
          <a:p>
            <a:pPr algn="just"/>
            <a:r>
              <a:rPr lang="en-US" sz="1200" dirty="0">
                <a:latin typeface="Times New Roman"/>
                <a:cs typeface="Times New Roman"/>
              </a:rPr>
              <a:t>Our advanced method designed to elevate the security and privacy of credential migration. In this  approach, a Group Manager (GM) takes center stage, operating as a secure intermediary within a Trusted Execution Environment (TEE). The GM meticulously verifies TEE integrity, ensuring only legitimate devices partake in the migration. Employing cryptographic measures, GM crafts group signatures and issues membership certificates, fortifying the security of data transmission. A shared and encrypted interaction channel, orchestrated by GM, establishes a seamless conduit for authorized TEEs to exchange keys and data securely. Mutual Anonymous Authentication, inspired by the MA-TEECM model, adds an extra layer of privacy as both source and destination devices authenticate each other without revealing sensitive details. Furthermore, WSCM integrates immutable record-keeping on the blockchain, transparently recording every credential migration step for heightened security and auditability. This comprehensive approach sets WSCM apart, offering unparalleled protection and reliability in the intricate landscape of credential management</a:t>
            </a:r>
          </a:p>
        </p:txBody>
      </p:sp>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74384" y="262581"/>
            <a:ext cx="6117431" cy="627321"/>
          </a:xfrm>
        </p:spPr>
        <p:txBody>
          <a:bodyPr/>
          <a:lstStyle/>
          <a:p>
            <a:r>
              <a:rPr lang="en-US" sz="3200">
                <a:latin typeface="Bookman Old Style" panose="02050604050505020204" pitchFamily="18" charset="0"/>
              </a:rPr>
              <a:t>Proposed Method </a:t>
            </a:r>
            <a:r>
              <a:rPr lang="en-US" sz="3600">
                <a:latin typeface="Bookman Old Style" panose="02050604050505020204" pitchFamily="18" charset="0"/>
              </a:rPr>
              <a:t>Illustration</a:t>
            </a:r>
          </a:p>
        </p:txBody>
      </p:sp>
      <p:sp>
        <p:nvSpPr>
          <p:cNvPr id="5" name="TextBox 4"/>
          <p:cNvSpPr txBox="1"/>
          <p:nvPr/>
        </p:nvSpPr>
        <p:spPr>
          <a:xfrm>
            <a:off x="1137683" y="1173014"/>
            <a:ext cx="6655982" cy="523220"/>
          </a:xfrm>
          <a:prstGeom prst="rect">
            <a:avLst/>
          </a:prstGeom>
          <a:noFill/>
        </p:spPr>
        <p:txBody>
          <a:bodyPr wrap="square" lIns="91440" tIns="45720" rIns="91440" bIns="45720" rtlCol="0" anchor="t">
            <a:spAutoFit/>
          </a:bodyPr>
          <a:lstStyle/>
          <a:p>
            <a:endParaRPr lang="en-US" b="1"/>
          </a:p>
          <a:p>
            <a:endParaRPr lang="en-US">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2/6/2024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descr="Diagram of a diagram of a group manager&#10;&#10;Description automatically generated">
            <a:extLst>
              <a:ext uri="{FF2B5EF4-FFF2-40B4-BE49-F238E27FC236}">
                <a16:creationId xmlns:a16="http://schemas.microsoft.com/office/drawing/2014/main" id="{1F847E78-73AF-D250-3F4B-C78AE976985E}"/>
              </a:ext>
            </a:extLst>
          </p:cNvPr>
          <p:cNvPicPr>
            <a:picLocks noChangeAspect="1"/>
          </p:cNvPicPr>
          <p:nvPr/>
        </p:nvPicPr>
        <p:blipFill>
          <a:blip r:embed="rId3"/>
          <a:stretch>
            <a:fillRect/>
          </a:stretch>
        </p:blipFill>
        <p:spPr>
          <a:xfrm>
            <a:off x="1714164" y="1320017"/>
            <a:ext cx="5852508" cy="3300346"/>
          </a:xfrm>
          <a:prstGeom prst="rect">
            <a:avLst/>
          </a:prstGeom>
        </p:spPr>
      </p:pic>
    </p:spTree>
    <p:extLst>
      <p:ext uri="{BB962C8B-B14F-4D97-AF65-F5344CB8AC3E}">
        <p14:creationId xmlns:p14="http://schemas.microsoft.com/office/powerpoint/2010/main" val="94979376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2344</Words>
  <Application>Microsoft Office PowerPoint</Application>
  <PresentationFormat>On-screen Show (16:9)</PresentationFormat>
  <Paragraphs>298</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Times New Roman</vt:lpstr>
      <vt:lpstr>Calibri</vt:lpstr>
      <vt:lpstr>Noto Sans Symbols</vt:lpstr>
      <vt:lpstr>Trebuchet MS</vt:lpstr>
      <vt:lpstr>Bookman Old Style</vt:lpstr>
      <vt:lpstr>Arial</vt:lpstr>
      <vt:lpstr>1_Office Theme</vt:lpstr>
      <vt:lpstr>A Seminar on Secure mobile data transfer</vt:lpstr>
      <vt:lpstr>Introduction</vt:lpstr>
      <vt:lpstr>Concept Tree</vt:lpstr>
      <vt:lpstr>Literature </vt:lpstr>
      <vt:lpstr>Literature </vt:lpstr>
      <vt:lpstr>Problem Statement</vt:lpstr>
      <vt:lpstr>   Problem Illustration</vt:lpstr>
      <vt:lpstr>Proposed Method</vt:lpstr>
      <vt:lpstr>Proposed Method Illustration</vt:lpstr>
      <vt:lpstr>Parameter </vt:lpstr>
      <vt:lpstr>PowerPoint Presentation</vt:lpstr>
      <vt:lpstr>PowerPoint Presentation</vt:lpstr>
      <vt:lpstr>PowerPoint Presentation</vt:lpstr>
      <vt:lpstr>Experiment Environment</vt:lpstr>
      <vt:lpstr>Project status</vt:lpstr>
      <vt:lpstr>References</vt:lpstr>
      <vt:lpstr>PowerPoint Presentation</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kandi praneeth reddy</cp:lastModifiedBy>
  <cp:revision>66</cp:revision>
  <dcterms:modified xsi:type="dcterms:W3CDTF">2024-02-06T05:01:37Z</dcterms:modified>
</cp:coreProperties>
</file>