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2" r:id="rId3"/>
    <p:sldId id="273" r:id="rId4"/>
    <p:sldId id="274" r:id="rId5"/>
    <p:sldId id="270" r:id="rId6"/>
    <p:sldId id="271" r:id="rId7"/>
    <p:sldId id="260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30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72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740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843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078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620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15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43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5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4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2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7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0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26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93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41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EC04BE-5D24-4B65-825D-CC4588B8670C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F094-8394-4C12-9E3C-4E0881838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374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97" y="330927"/>
            <a:ext cx="10543903" cy="1359762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SECURE BOOT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1" y="1698171"/>
            <a:ext cx="10561320" cy="487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#Usecase 4.3: PKI/KMS</a:t>
            </a:r>
            <a:endParaRPr lang="en-IN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40685" y="4606834"/>
            <a:ext cx="2170612" cy="2072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Team Members: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Anoop MP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Darshan MS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Manjunatha 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Praneeth Devadiga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Mohan B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20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209387-E2AB-422F-A6A0-7FA919FC0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57" y="555770"/>
            <a:ext cx="5049910" cy="574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1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4B576-9DC3-4DD0-91C0-C36362E0D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16" y="679507"/>
            <a:ext cx="3682931" cy="574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3AC6-0946-455A-8D30-A337459CC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904565"/>
            <a:ext cx="5450542" cy="878541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5467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85650" y="497954"/>
            <a:ext cx="4386944" cy="566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What is PKI/KMS</a:t>
            </a:r>
            <a:endParaRPr lang="en-IN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85648" y="2133645"/>
            <a:ext cx="9728327" cy="11577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Cryptographic techniques and protocols used to manage digital certificates and public-private key pairs. </a:t>
            </a:r>
            <a:endParaRPr lang="en-IN" sz="2000" dirty="0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A03019CD-2B77-4529-B599-A6F6FA0ABA19}"/>
              </a:ext>
            </a:extLst>
          </p:cNvPr>
          <p:cNvSpPr/>
          <p:nvPr/>
        </p:nvSpPr>
        <p:spPr>
          <a:xfrm>
            <a:off x="585647" y="3692432"/>
            <a:ext cx="9728327" cy="11577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It enables secure communication and authentication over insecure networks, such as the Internet.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007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8C37D1-F113-48A3-BEE3-B9728D149458}"/>
              </a:ext>
            </a:extLst>
          </p:cNvPr>
          <p:cNvSpPr/>
          <p:nvPr/>
        </p:nvSpPr>
        <p:spPr>
          <a:xfrm>
            <a:off x="585650" y="497954"/>
            <a:ext cx="4386944" cy="566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PKI in Secure Boot</a:t>
            </a:r>
            <a:endParaRPr lang="en-IN" sz="2000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EB5ECA-E271-485B-BD55-ADB792BCB355}"/>
              </a:ext>
            </a:extLst>
          </p:cNvPr>
          <p:cNvSpPr/>
          <p:nvPr/>
        </p:nvSpPr>
        <p:spPr>
          <a:xfrm>
            <a:off x="585647" y="2069639"/>
            <a:ext cx="9728327" cy="6921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Ensures authenticity and Integrity of the software and firmware. </a:t>
            </a:r>
            <a:endParaRPr lang="en-IN" sz="2000" dirty="0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26A3E180-A2EE-4BBC-A676-E62BFCE72137}"/>
              </a:ext>
            </a:extLst>
          </p:cNvPr>
          <p:cNvSpPr/>
          <p:nvPr/>
        </p:nvSpPr>
        <p:spPr>
          <a:xfrm>
            <a:off x="585647" y="3142979"/>
            <a:ext cx="9728327" cy="6921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Providing a Secure Environment for key storage.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1218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5C2F0C0-3CE5-4745-9FB9-31E23EA8E5EE}"/>
              </a:ext>
            </a:extLst>
          </p:cNvPr>
          <p:cNvSpPr/>
          <p:nvPr/>
        </p:nvSpPr>
        <p:spPr>
          <a:xfrm>
            <a:off x="585650" y="497954"/>
            <a:ext cx="4386944" cy="566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Functions of PKI in Secure Boot</a:t>
            </a:r>
            <a:endParaRPr lang="en-IN" sz="2000" b="1" dirty="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2E060F70-BAF3-4FE0-BE42-1E07A8FCE668}"/>
              </a:ext>
            </a:extLst>
          </p:cNvPr>
          <p:cNvSpPr/>
          <p:nvPr/>
        </p:nvSpPr>
        <p:spPr>
          <a:xfrm>
            <a:off x="585647" y="2069639"/>
            <a:ext cx="9728327" cy="6921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Generates the key for the signing tool. </a:t>
            </a:r>
            <a:endParaRPr lang="en-IN" sz="20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CA3EAB-34D1-436E-B105-D85B00A11843}"/>
              </a:ext>
            </a:extLst>
          </p:cNvPr>
          <p:cNvSpPr/>
          <p:nvPr/>
        </p:nvSpPr>
        <p:spPr>
          <a:xfrm>
            <a:off x="585647" y="3108527"/>
            <a:ext cx="9728327" cy="6921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Managing CA and Generating certificates for the signing tool. </a:t>
            </a:r>
            <a:endParaRPr lang="en-IN" sz="2000" dirty="0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E1B0F4FC-4513-4A56-A39F-AF9DA5160877}"/>
              </a:ext>
            </a:extLst>
          </p:cNvPr>
          <p:cNvSpPr/>
          <p:nvPr/>
        </p:nvSpPr>
        <p:spPr>
          <a:xfrm>
            <a:off x="585647" y="4147415"/>
            <a:ext cx="9728327" cy="6921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Generating keys in a secure Environment and Maintaining them. </a:t>
            </a:r>
            <a:endParaRPr lang="en-IN" sz="2000" dirty="0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4BDC3088-CC45-455D-BD06-AB8B6535D188}"/>
              </a:ext>
            </a:extLst>
          </p:cNvPr>
          <p:cNvSpPr/>
          <p:nvPr/>
        </p:nvSpPr>
        <p:spPr>
          <a:xfrm>
            <a:off x="585646" y="5186303"/>
            <a:ext cx="9728327" cy="6921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Establishing trust anchors in secure boot.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31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8071" y="1526671"/>
            <a:ext cx="1528359" cy="1004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Signing Tool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536" y="4531996"/>
            <a:ext cx="1528359" cy="1054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PKI/KMS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5388" y="1526671"/>
            <a:ext cx="1846729" cy="89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ADAS ECU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825011" y="2711279"/>
            <a:ext cx="48752" cy="164054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Up Arrow 23"/>
          <p:cNvSpPr/>
          <p:nvPr/>
        </p:nvSpPr>
        <p:spPr>
          <a:xfrm>
            <a:off x="1049445" y="2711279"/>
            <a:ext cx="56999" cy="164091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01442" y="3083641"/>
            <a:ext cx="308787" cy="259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5" name="Right Arrow 24"/>
          <p:cNvSpPr/>
          <p:nvPr/>
        </p:nvSpPr>
        <p:spPr>
          <a:xfrm>
            <a:off x="2292936" y="2006027"/>
            <a:ext cx="2312275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303929" y="1577788"/>
            <a:ext cx="1919527" cy="290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809897" y="330927"/>
            <a:ext cx="10543903" cy="770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Algerian" panose="04020705040A02060702" pitchFamily="82" charset="0"/>
              </a:rPr>
              <a:t>Overview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1926171" y="2654230"/>
            <a:ext cx="45719" cy="164091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Down Arrow 17"/>
          <p:cNvSpPr/>
          <p:nvPr/>
        </p:nvSpPr>
        <p:spPr>
          <a:xfrm>
            <a:off x="1712014" y="2679466"/>
            <a:ext cx="45719" cy="164054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84261" y="3093110"/>
            <a:ext cx="227989" cy="259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468716" y="3093110"/>
            <a:ext cx="341065" cy="273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865079" y="3097592"/>
            <a:ext cx="375636" cy="264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329954" y="699247"/>
            <a:ext cx="4091081" cy="5558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7114050" y="1433720"/>
            <a:ext cx="4386944" cy="26973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/>
              <a:t>Request for Key pairs</a:t>
            </a:r>
          </a:p>
          <a:p>
            <a:pPr marL="457200" indent="-457200">
              <a:buAutoNum type="arabicPeriod"/>
            </a:pPr>
            <a:r>
              <a:rPr lang="en-US" sz="2000" dirty="0"/>
              <a:t>Sending Key pairs</a:t>
            </a:r>
          </a:p>
          <a:p>
            <a:pPr marL="457200" indent="-457200">
              <a:buAutoNum type="arabicPeriod"/>
            </a:pPr>
            <a:r>
              <a:rPr lang="en-US" sz="2000" dirty="0"/>
              <a:t>Request for certificate</a:t>
            </a:r>
          </a:p>
          <a:p>
            <a:pPr marL="457200" indent="-457200">
              <a:buAutoNum type="arabicPeriod"/>
            </a:pPr>
            <a:r>
              <a:rPr lang="en-US" sz="2000" dirty="0"/>
              <a:t>Sending the certificate</a:t>
            </a:r>
          </a:p>
          <a:p>
            <a:pPr marL="457200" indent="-457200">
              <a:buAutoNum type="arabicPeriod"/>
            </a:pPr>
            <a:r>
              <a:rPr lang="en-US" sz="2000" dirty="0"/>
              <a:t>Sending the signed data with the certificate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551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C2B1E79B-5A7F-4209-871F-F38197CC4607}"/>
              </a:ext>
            </a:extLst>
          </p:cNvPr>
          <p:cNvSpPr/>
          <p:nvPr/>
        </p:nvSpPr>
        <p:spPr>
          <a:xfrm>
            <a:off x="552094" y="439231"/>
            <a:ext cx="4386944" cy="566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2. FLOW 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EA69E-8666-495E-AB27-4B0F7DA74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08" y="1419224"/>
            <a:ext cx="6497579" cy="47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3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Requirements: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8198" y="1770765"/>
            <a:ext cx="8725251" cy="566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1. Public Key Infrastructure (PKI) or Key Management System (KMS)</a:t>
            </a:r>
            <a:endParaRPr lang="en-IN" sz="2000" b="1" dirty="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54C13D68-A6E1-4B73-8214-5E79D7B698BF}"/>
              </a:ext>
            </a:extLst>
          </p:cNvPr>
          <p:cNvSpPr/>
          <p:nvPr/>
        </p:nvSpPr>
        <p:spPr>
          <a:xfrm>
            <a:off x="838198" y="2579352"/>
            <a:ext cx="5405847" cy="566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2. Key pair Generation and Storage</a:t>
            </a:r>
            <a:endParaRPr lang="en-IN" sz="2000" b="1" dirty="0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7AFEB062-56DC-49CF-B3F2-DBF94EDEDE88}"/>
              </a:ext>
            </a:extLst>
          </p:cNvPr>
          <p:cNvSpPr/>
          <p:nvPr/>
        </p:nvSpPr>
        <p:spPr>
          <a:xfrm>
            <a:off x="838198" y="3286535"/>
            <a:ext cx="3359332" cy="566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3. Key Distribution</a:t>
            </a:r>
            <a:endParaRPr lang="en-US" sz="2000" dirty="0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B7AA92D4-34CC-47DE-B958-3A251F1CE291}"/>
              </a:ext>
            </a:extLst>
          </p:cNvPr>
          <p:cNvSpPr/>
          <p:nvPr/>
        </p:nvSpPr>
        <p:spPr>
          <a:xfrm>
            <a:off x="838198" y="4002795"/>
            <a:ext cx="3359332" cy="566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4. Certificate Authority</a:t>
            </a:r>
            <a:endParaRPr lang="en-US" sz="2000" dirty="0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1D4158F2-30C3-4E5C-A267-78C473A3AF7F}"/>
              </a:ext>
            </a:extLst>
          </p:cNvPr>
          <p:cNvSpPr/>
          <p:nvPr/>
        </p:nvSpPr>
        <p:spPr>
          <a:xfrm>
            <a:off x="838198" y="4721724"/>
            <a:ext cx="3524795" cy="566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5. Software Requirement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524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E83A050F-F50C-423B-A718-3CBD08960AB7}"/>
              </a:ext>
            </a:extLst>
          </p:cNvPr>
          <p:cNvSpPr/>
          <p:nvPr/>
        </p:nvSpPr>
        <p:spPr>
          <a:xfrm>
            <a:off x="561362" y="661830"/>
            <a:ext cx="3524795" cy="566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Certificate Used</a:t>
            </a: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BADDDB5F-96EB-4166-8C36-B5D06CDD7072}"/>
              </a:ext>
            </a:extLst>
          </p:cNvPr>
          <p:cNvSpPr/>
          <p:nvPr/>
        </p:nvSpPr>
        <p:spPr>
          <a:xfrm>
            <a:off x="418750" y="1677805"/>
            <a:ext cx="2878124" cy="8640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X.509 certificate</a:t>
            </a:r>
          </a:p>
        </p:txBody>
      </p:sp>
      <p:pic>
        <p:nvPicPr>
          <p:cNvPr id="1026" name="Picture 2" descr="Digital Certificate X.509">
            <a:extLst>
              <a:ext uri="{FF2B5EF4-FFF2-40B4-BE49-F238E27FC236}">
                <a16:creationId xmlns:a16="http://schemas.microsoft.com/office/drawing/2014/main" id="{93842561-DBE8-4C21-B92C-1A975418F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6" t="504" r="33645" b="150"/>
          <a:stretch/>
        </p:blipFill>
        <p:spPr bwMode="auto">
          <a:xfrm>
            <a:off x="4711816" y="1062304"/>
            <a:ext cx="2499919" cy="49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9CEE24-0D28-4950-88FD-C4B961625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46" y="505937"/>
            <a:ext cx="4499996" cy="58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A05DCBDB-4765-4A8B-978E-8A1F4F969248}"/>
              </a:ext>
            </a:extLst>
          </p:cNvPr>
          <p:cNvSpPr/>
          <p:nvPr/>
        </p:nvSpPr>
        <p:spPr>
          <a:xfrm>
            <a:off x="385193" y="381699"/>
            <a:ext cx="3524795" cy="566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USESCASES</a:t>
            </a:r>
            <a:r>
              <a:rPr lang="en-US" sz="20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A526F-A077-41BE-BB91-40DA1D93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887" y="1400961"/>
            <a:ext cx="5114226" cy="507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86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650</TotalTime>
  <Words>201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Century Gothic</vt:lpstr>
      <vt:lpstr>Wingdings</vt:lpstr>
      <vt:lpstr>Wingdings 3</vt:lpstr>
      <vt:lpstr>Ion</vt:lpstr>
      <vt:lpstr>SECURE BOOT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Praneeth Devadiga</cp:lastModifiedBy>
  <cp:revision>43</cp:revision>
  <dcterms:created xsi:type="dcterms:W3CDTF">2023-05-29T03:11:19Z</dcterms:created>
  <dcterms:modified xsi:type="dcterms:W3CDTF">2023-10-02T16:30:09Z</dcterms:modified>
</cp:coreProperties>
</file>