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EEEF34-1AD6-4D12-8EF3-65306C275B98}">
          <p14:sldIdLst>
            <p14:sldId id="257"/>
            <p14:sldId id="258"/>
            <p14:sldId id="259"/>
            <p14:sldId id="260"/>
            <p14:sldId id="261"/>
            <p14:sldId id="262"/>
            <p14:sldId id="263"/>
            <p14:sldId id="264"/>
            <p14:sldId id="265"/>
            <p14:sldId id="266"/>
            <p14:sldId id="267"/>
            <p14:sldId id="268"/>
            <p14:sldId id="269"/>
            <p14:sldId id="270"/>
            <p14:sldId id="271"/>
            <p14:sldId id="272"/>
            <p14:sldId id="275"/>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234081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274374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234361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7594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50242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C78AF6-E091-4D18-A1FB-50A58868BB5B}"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40225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C78AF6-E091-4D18-A1FB-50A58868BB5B}" type="datetimeFigureOut">
              <a:rPr lang="en-US" smtClean="0"/>
              <a:t>04-Aug-20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423039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78AF6-E091-4D18-A1FB-50A58868BB5B}" type="datetimeFigureOut">
              <a:rPr lang="en-US" smtClean="0"/>
              <a:t>04-Aug-20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189724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78AF6-E091-4D18-A1FB-50A58868BB5B}" type="datetimeFigureOut">
              <a:rPr lang="en-US" smtClean="0"/>
              <a:t>04-Aug-20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131315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78AF6-E091-4D18-A1FB-50A58868BB5B}"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400803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78AF6-E091-4D18-A1FB-50A58868BB5B}"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2362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78AF6-E091-4D18-A1FB-50A58868BB5B}" type="datetimeFigureOut">
              <a:rPr lang="en-US" smtClean="0"/>
              <a:t>04-Aug-20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6A41A-2A83-41DE-90DB-19F1427DFC27}" type="slidenum">
              <a:rPr lang="en-US" smtClean="0"/>
              <a:t>‹#›</a:t>
            </a:fld>
            <a:endParaRPr lang="en-US"/>
          </a:p>
        </p:txBody>
      </p:sp>
    </p:spTree>
    <p:extLst>
      <p:ext uri="{BB962C8B-B14F-4D97-AF65-F5344CB8AC3E}">
        <p14:creationId xmlns:p14="http://schemas.microsoft.com/office/powerpoint/2010/main" val="65814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9982200" cy="2514600"/>
          </a:xfrm>
        </p:spPr>
        <p:txBody>
          <a:bodyPr>
            <a:noAutofit/>
          </a:bodyPr>
          <a:lstStyle/>
          <a:p>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t>Project</a:t>
            </a:r>
            <a:r>
              <a:rPr 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t> Presentation</a:t>
            </a:r>
            <a:br>
              <a:rPr 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br>
            <a:r>
              <a:rPr 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t/>
            </a:r>
            <a:br>
              <a:rPr 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br>
            <a:endParaRPr lang="en-US" sz="2800" dirty="0">
              <a:solidFill>
                <a:srgbClr val="FFFF00"/>
              </a:solidFill>
            </a:endParaRPr>
          </a:p>
        </p:txBody>
      </p:sp>
      <p:sp>
        <p:nvSpPr>
          <p:cNvPr id="4" name="Subtitle 2"/>
          <p:cNvSpPr txBox="1">
            <a:spLocks/>
          </p:cNvSpPr>
          <p:nvPr/>
        </p:nvSpPr>
        <p:spPr>
          <a:xfrm>
            <a:off x="2590800" y="4191000"/>
            <a:ext cx="69342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rgbClr val="FFFF00"/>
                </a:solidFill>
              </a:rPr>
              <a:t>Name :</a:t>
            </a:r>
            <a:r>
              <a:rPr lang="en-US" sz="2400" dirty="0" smtClean="0"/>
              <a:t> </a:t>
            </a:r>
            <a:r>
              <a:rPr lang="en-US" sz="2400" dirty="0" smtClean="0">
                <a:solidFill>
                  <a:schemeClr val="bg1"/>
                </a:solidFill>
              </a:rPr>
              <a:t>Pilli </a:t>
            </a:r>
            <a:r>
              <a:rPr lang="en-US" sz="2400" dirty="0" err="1" smtClean="0">
                <a:solidFill>
                  <a:schemeClr val="bg1"/>
                </a:solidFill>
              </a:rPr>
              <a:t>Venkata</a:t>
            </a:r>
            <a:r>
              <a:rPr lang="en-US" sz="2400" dirty="0" smtClean="0">
                <a:solidFill>
                  <a:schemeClr val="bg1"/>
                </a:solidFill>
              </a:rPr>
              <a:t> </a:t>
            </a:r>
            <a:r>
              <a:rPr lang="en-US" sz="2400" dirty="0" err="1" smtClean="0">
                <a:solidFill>
                  <a:schemeClr val="bg1"/>
                </a:solidFill>
              </a:rPr>
              <a:t>Praneeth</a:t>
            </a:r>
            <a:endParaRPr lang="en-US" sz="2400" dirty="0" smtClean="0">
              <a:solidFill>
                <a:schemeClr val="bg1"/>
              </a:solidFill>
            </a:endParaRPr>
          </a:p>
          <a:p>
            <a:r>
              <a:rPr lang="en-US" sz="2400" dirty="0" smtClean="0">
                <a:solidFill>
                  <a:srgbClr val="FFFF00"/>
                </a:solidFill>
              </a:rPr>
              <a:t>University</a:t>
            </a:r>
            <a:r>
              <a:rPr lang="en-US" sz="2400" dirty="0" smtClean="0"/>
              <a:t> </a:t>
            </a:r>
            <a:r>
              <a:rPr lang="en-US" sz="2400" dirty="0" smtClean="0">
                <a:solidFill>
                  <a:schemeClr val="bg1"/>
                </a:solidFill>
              </a:rPr>
              <a:t>: Central University of Karnataka</a:t>
            </a:r>
            <a:endParaRPr lang="en-US" sz="2400" dirty="0">
              <a:solidFill>
                <a:schemeClr val="bg1"/>
              </a:solidFill>
            </a:endParaRPr>
          </a:p>
        </p:txBody>
      </p:sp>
      <p:pic>
        <p:nvPicPr>
          <p:cNvPr id="5" name="Picture 5" descr="C:\Users\prann\Downloads\logo_ima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566" y="212685"/>
            <a:ext cx="115553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71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Autofit/>
          </a:bodyPr>
          <a:lstStyle/>
          <a:p>
            <a:r>
              <a:rPr lang="en-US" sz="2000" dirty="0">
                <a:solidFill>
                  <a:schemeClr val="bg1"/>
                </a:solidFill>
              </a:rPr>
              <a:t>Compile the model using the mean squared error (MSE) loss function and the </a:t>
            </a:r>
            <a:r>
              <a:rPr lang="en-US" sz="2000" dirty="0" err="1">
                <a:solidFill>
                  <a:schemeClr val="bg1"/>
                </a:solidFill>
              </a:rPr>
              <a:t>adam</a:t>
            </a:r>
            <a:r>
              <a:rPr lang="en-US" sz="2000" dirty="0">
                <a:solidFill>
                  <a:schemeClr val="bg1"/>
                </a:solidFill>
              </a:rPr>
              <a:t> optimizer.</a:t>
            </a:r>
          </a:p>
          <a:p>
            <a:r>
              <a:rPr lang="en-US" sz="2000" b="1" i="1" dirty="0">
                <a:solidFill>
                  <a:schemeClr val="bg1"/>
                </a:solidFill>
              </a:rPr>
              <a:t>#Compile the model</a:t>
            </a:r>
            <a:r>
              <a:rPr lang="en-US" sz="2000" dirty="0">
                <a:solidFill>
                  <a:schemeClr val="bg1"/>
                </a:solidFill>
              </a:rPr>
              <a:t/>
            </a:r>
            <a:br>
              <a:rPr lang="en-US" sz="2000" dirty="0">
                <a:solidFill>
                  <a:schemeClr val="bg1"/>
                </a:solidFill>
              </a:rPr>
            </a:br>
            <a:r>
              <a:rPr lang="en-US" sz="2000" dirty="0" err="1">
                <a:solidFill>
                  <a:schemeClr val="bg1"/>
                </a:solidFill>
              </a:rPr>
              <a:t>model.compile</a:t>
            </a:r>
            <a:r>
              <a:rPr lang="en-US" sz="2000" dirty="0">
                <a:solidFill>
                  <a:schemeClr val="bg1"/>
                </a:solidFill>
              </a:rPr>
              <a:t>(optimizer='</a:t>
            </a:r>
            <a:r>
              <a:rPr lang="en-US" sz="2000" dirty="0" err="1">
                <a:solidFill>
                  <a:schemeClr val="bg1"/>
                </a:solidFill>
              </a:rPr>
              <a:t>adam</a:t>
            </a:r>
            <a:r>
              <a:rPr lang="en-US" sz="2000" dirty="0">
                <a:solidFill>
                  <a:schemeClr val="bg1"/>
                </a:solidFill>
              </a:rPr>
              <a:t>', loss='</a:t>
            </a:r>
            <a:r>
              <a:rPr lang="en-US" sz="2000" dirty="0" err="1">
                <a:solidFill>
                  <a:schemeClr val="bg1"/>
                </a:solidFill>
              </a:rPr>
              <a:t>mean_squared_error</a:t>
            </a:r>
            <a:r>
              <a:rPr lang="en-US" sz="2000" dirty="0">
                <a:solidFill>
                  <a:schemeClr val="bg1"/>
                </a:solidFill>
              </a:rPr>
              <a:t>')Train the model using the training data sets. Note, fit is another name for train. Batch size is the total number of training examples present in a single batch, and epoch is the number of iterations when an entire data set is passed forward and backward through the neural network.</a:t>
            </a:r>
          </a:p>
          <a:p>
            <a:r>
              <a:rPr lang="en-US" sz="2000" b="1" dirty="0">
                <a:solidFill>
                  <a:schemeClr val="bg1"/>
                </a:solidFill>
              </a:rPr>
              <a:t>#Train the model</a:t>
            </a:r>
            <a:r>
              <a:rPr lang="en-US" sz="2000" dirty="0">
                <a:solidFill>
                  <a:schemeClr val="bg1"/>
                </a:solidFill>
              </a:rPr>
              <a:t/>
            </a:r>
            <a:br>
              <a:rPr lang="en-US" sz="2000" dirty="0">
                <a:solidFill>
                  <a:schemeClr val="bg1"/>
                </a:solidFill>
              </a:rPr>
            </a:br>
            <a:r>
              <a:rPr lang="en-US" sz="2000" dirty="0" err="1">
                <a:solidFill>
                  <a:schemeClr val="bg1"/>
                </a:solidFill>
              </a:rPr>
              <a:t>model.fit</a:t>
            </a:r>
            <a:r>
              <a:rPr lang="en-US" sz="2000" dirty="0">
                <a:solidFill>
                  <a:schemeClr val="bg1"/>
                </a:solidFill>
              </a:rPr>
              <a:t>(</a:t>
            </a:r>
            <a:r>
              <a:rPr lang="en-US" sz="2000" dirty="0" err="1">
                <a:solidFill>
                  <a:schemeClr val="bg1"/>
                </a:solidFill>
              </a:rPr>
              <a:t>x_train</a:t>
            </a:r>
            <a:r>
              <a:rPr lang="en-US" sz="2000" dirty="0">
                <a:solidFill>
                  <a:schemeClr val="bg1"/>
                </a:solidFill>
              </a:rPr>
              <a:t>, </a:t>
            </a:r>
            <a:r>
              <a:rPr lang="en-US" sz="2000" dirty="0" err="1">
                <a:solidFill>
                  <a:schemeClr val="bg1"/>
                </a:solidFill>
              </a:rPr>
              <a:t>y_train</a:t>
            </a:r>
            <a:r>
              <a:rPr lang="en-US" sz="2000" dirty="0">
                <a:solidFill>
                  <a:schemeClr val="bg1"/>
                </a:solidFill>
              </a:rPr>
              <a:t>, </a:t>
            </a:r>
            <a:r>
              <a:rPr lang="en-US" sz="2000" dirty="0" err="1">
                <a:solidFill>
                  <a:schemeClr val="bg1"/>
                </a:solidFill>
              </a:rPr>
              <a:t>batch_size</a:t>
            </a:r>
            <a:r>
              <a:rPr lang="en-US" sz="2000" dirty="0">
                <a:solidFill>
                  <a:schemeClr val="bg1"/>
                </a:solidFill>
              </a:rPr>
              <a:t>=1, epochs=1</a:t>
            </a:r>
            <a:r>
              <a:rPr lang="en-US" sz="2000" dirty="0" smtClean="0">
                <a:solidFill>
                  <a:schemeClr val="bg1"/>
                </a:solidFill>
              </a:rPr>
              <a:t>)</a:t>
            </a:r>
          </a:p>
          <a:p>
            <a:r>
              <a:rPr lang="en-US" sz="2000" dirty="0">
                <a:solidFill>
                  <a:schemeClr val="bg1"/>
                </a:solidFill>
              </a:rPr>
              <a:t>Create a test data set.</a:t>
            </a:r>
          </a:p>
          <a:p>
            <a:r>
              <a:rPr lang="en-US" sz="2000" b="1" dirty="0">
                <a:solidFill>
                  <a:schemeClr val="bg1"/>
                </a:solidFill>
              </a:rPr>
              <a:t>#Test data set</a:t>
            </a:r>
            <a:r>
              <a:rPr lang="en-US" sz="2000" dirty="0">
                <a:solidFill>
                  <a:schemeClr val="bg1"/>
                </a:solidFill>
              </a:rPr>
              <a:t/>
            </a:r>
            <a:br>
              <a:rPr lang="en-US" sz="2000" dirty="0">
                <a:solidFill>
                  <a:schemeClr val="bg1"/>
                </a:solidFill>
              </a:rPr>
            </a:br>
            <a:r>
              <a:rPr lang="en-US" sz="2000" dirty="0" err="1">
                <a:solidFill>
                  <a:schemeClr val="bg1"/>
                </a:solidFill>
              </a:rPr>
              <a:t>test_data</a:t>
            </a:r>
            <a:r>
              <a:rPr lang="en-US" sz="2000" dirty="0">
                <a:solidFill>
                  <a:schemeClr val="bg1"/>
                </a:solidFill>
              </a:rPr>
              <a:t> = </a:t>
            </a:r>
            <a:r>
              <a:rPr lang="en-US" sz="2000" dirty="0" err="1">
                <a:solidFill>
                  <a:schemeClr val="bg1"/>
                </a:solidFill>
              </a:rPr>
              <a:t>scaled_data</a:t>
            </a:r>
            <a:r>
              <a:rPr lang="en-US" sz="2000" dirty="0">
                <a:solidFill>
                  <a:schemeClr val="bg1"/>
                </a:solidFill>
              </a:rPr>
              <a:t>[</a:t>
            </a:r>
            <a:r>
              <a:rPr lang="en-US" sz="2000" dirty="0" err="1">
                <a:solidFill>
                  <a:schemeClr val="bg1"/>
                </a:solidFill>
              </a:rPr>
              <a:t>training_data_len</a:t>
            </a:r>
            <a:r>
              <a:rPr lang="en-US" sz="2000" dirty="0">
                <a:solidFill>
                  <a:schemeClr val="bg1"/>
                </a:solidFill>
              </a:rPr>
              <a:t> - 60: , : ]</a:t>
            </a:r>
            <a:r>
              <a:rPr lang="en-US" sz="2000" b="1" i="1" dirty="0">
                <a:solidFill>
                  <a:schemeClr val="bg1"/>
                </a:solidFill>
              </a:rPr>
              <a:t>#Create the </a:t>
            </a:r>
            <a:r>
              <a:rPr lang="en-US" sz="2000" b="1" i="1" dirty="0" err="1">
                <a:solidFill>
                  <a:schemeClr val="bg1"/>
                </a:solidFill>
              </a:rPr>
              <a:t>x_test</a:t>
            </a:r>
            <a:r>
              <a:rPr lang="en-US" sz="2000" b="1" i="1" dirty="0">
                <a:solidFill>
                  <a:schemeClr val="bg1"/>
                </a:solidFill>
              </a:rPr>
              <a:t> and </a:t>
            </a:r>
            <a:r>
              <a:rPr lang="en-US" sz="2000" b="1" i="1" dirty="0" err="1">
                <a:solidFill>
                  <a:schemeClr val="bg1"/>
                </a:solidFill>
              </a:rPr>
              <a:t>y_test</a:t>
            </a:r>
            <a:r>
              <a:rPr lang="en-US" sz="2000" b="1" i="1" dirty="0">
                <a:solidFill>
                  <a:schemeClr val="bg1"/>
                </a:solidFill>
              </a:rPr>
              <a:t> data sets</a:t>
            </a:r>
            <a:r>
              <a:rPr lang="en-US" sz="2000" dirty="0">
                <a:solidFill>
                  <a:schemeClr val="bg1"/>
                </a:solidFill>
              </a:rPr>
              <a:t/>
            </a:r>
            <a:br>
              <a:rPr lang="en-US" sz="2000" dirty="0">
                <a:solidFill>
                  <a:schemeClr val="bg1"/>
                </a:solidFill>
              </a:rPr>
            </a:br>
            <a:r>
              <a:rPr lang="en-US" sz="2000" dirty="0" err="1">
                <a:solidFill>
                  <a:schemeClr val="bg1"/>
                </a:solidFill>
              </a:rPr>
              <a:t>x_test</a:t>
            </a:r>
            <a:r>
              <a:rPr lang="en-US" sz="2000" dirty="0">
                <a:solidFill>
                  <a:schemeClr val="bg1"/>
                </a:solidFill>
              </a:rPr>
              <a:t> = []</a:t>
            </a:r>
            <a:br>
              <a:rPr lang="en-US" sz="2000" dirty="0">
                <a:solidFill>
                  <a:schemeClr val="bg1"/>
                </a:solidFill>
              </a:rPr>
            </a:br>
            <a:r>
              <a:rPr lang="en-US" sz="2000" dirty="0" err="1">
                <a:solidFill>
                  <a:schemeClr val="bg1"/>
                </a:solidFill>
              </a:rPr>
              <a:t>y_test</a:t>
            </a:r>
            <a:r>
              <a:rPr lang="en-US" sz="2000" dirty="0">
                <a:solidFill>
                  <a:schemeClr val="bg1"/>
                </a:solidFill>
              </a:rPr>
              <a:t> = dataset[</a:t>
            </a:r>
            <a:r>
              <a:rPr lang="en-US" sz="2000" dirty="0" err="1">
                <a:solidFill>
                  <a:schemeClr val="bg1"/>
                </a:solidFill>
              </a:rPr>
              <a:t>training_data_len</a:t>
            </a:r>
            <a:r>
              <a:rPr lang="en-US" sz="2000" dirty="0">
                <a:solidFill>
                  <a:schemeClr val="bg1"/>
                </a:solidFill>
              </a:rPr>
              <a:t> : , : ] </a:t>
            </a:r>
            <a:r>
              <a:rPr lang="en-US" sz="2000" i="1" dirty="0">
                <a:solidFill>
                  <a:schemeClr val="bg1"/>
                </a:solidFill>
              </a:rPr>
              <a:t>#Get all of the rows from index 1603 to the rest and all of the columns (in this case it's only column 'Close'), so 2003 - 1603 = 400 rows of data</a:t>
            </a:r>
            <a:r>
              <a:rPr lang="en-US" sz="2000" dirty="0">
                <a:solidFill>
                  <a:schemeClr val="bg1"/>
                </a:solidFill>
              </a:rPr>
              <a:t/>
            </a:r>
            <a:br>
              <a:rPr lang="en-US" sz="2000" dirty="0">
                <a:solidFill>
                  <a:schemeClr val="bg1"/>
                </a:solidFill>
              </a:rPr>
            </a:br>
            <a:r>
              <a:rPr lang="en-US" sz="2000" b="1" dirty="0">
                <a:solidFill>
                  <a:schemeClr val="bg1"/>
                </a:solidFill>
              </a:rPr>
              <a:t>for</a:t>
            </a:r>
            <a:r>
              <a:rPr lang="en-US" sz="2000" dirty="0">
                <a:solidFill>
                  <a:schemeClr val="bg1"/>
                </a:solidFill>
              </a:rPr>
              <a:t> </a:t>
            </a:r>
            <a:r>
              <a:rPr lang="en-US" sz="2000" dirty="0" err="1">
                <a:solidFill>
                  <a:schemeClr val="bg1"/>
                </a:solidFill>
              </a:rPr>
              <a:t>i</a:t>
            </a:r>
            <a:r>
              <a:rPr lang="en-US" sz="2000" dirty="0">
                <a:solidFill>
                  <a:schemeClr val="bg1"/>
                </a:solidFill>
              </a:rPr>
              <a:t> </a:t>
            </a:r>
            <a:r>
              <a:rPr lang="en-US" sz="2000" b="1" dirty="0">
                <a:solidFill>
                  <a:schemeClr val="bg1"/>
                </a:solidFill>
              </a:rPr>
              <a:t>in</a:t>
            </a:r>
            <a:r>
              <a:rPr lang="en-US" sz="2000" dirty="0">
                <a:solidFill>
                  <a:schemeClr val="bg1"/>
                </a:solidFill>
              </a:rPr>
              <a:t> range(60,len(</a:t>
            </a:r>
            <a:r>
              <a:rPr lang="en-US" sz="2000" dirty="0" err="1">
                <a:solidFill>
                  <a:schemeClr val="bg1"/>
                </a:solidFill>
              </a:rPr>
              <a:t>test_data</a:t>
            </a:r>
            <a:r>
              <a:rPr lang="en-US" sz="2000" dirty="0">
                <a:solidFill>
                  <a:schemeClr val="bg1"/>
                </a:solidFill>
              </a:rPr>
              <a:t>)):</a:t>
            </a:r>
            <a:br>
              <a:rPr lang="en-US" sz="2000" dirty="0">
                <a:solidFill>
                  <a:schemeClr val="bg1"/>
                </a:solidFill>
              </a:rPr>
            </a:br>
            <a:r>
              <a:rPr lang="en-US" sz="2000" dirty="0" err="1">
                <a:solidFill>
                  <a:schemeClr val="bg1"/>
                </a:solidFill>
              </a:rPr>
              <a:t>x_test.append</a:t>
            </a:r>
            <a:r>
              <a:rPr lang="en-US" sz="2000" dirty="0">
                <a:solidFill>
                  <a:schemeClr val="bg1"/>
                </a:solidFill>
              </a:rPr>
              <a:t>(</a:t>
            </a:r>
            <a:r>
              <a:rPr lang="en-US" sz="2000" dirty="0" err="1">
                <a:solidFill>
                  <a:schemeClr val="bg1"/>
                </a:solidFill>
              </a:rPr>
              <a:t>test_data</a:t>
            </a:r>
            <a:r>
              <a:rPr lang="en-US" sz="2000" dirty="0">
                <a:solidFill>
                  <a:schemeClr val="bg1"/>
                </a:solidFill>
              </a:rPr>
              <a:t>[i-60:i,0])</a:t>
            </a:r>
          </a:p>
        </p:txBody>
      </p:sp>
    </p:spTree>
    <p:extLst>
      <p:ext uri="{BB962C8B-B14F-4D97-AF65-F5344CB8AC3E}">
        <p14:creationId xmlns:p14="http://schemas.microsoft.com/office/powerpoint/2010/main" val="1424806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77500" lnSpcReduction="20000"/>
          </a:bodyPr>
          <a:lstStyle/>
          <a:p>
            <a:r>
              <a:rPr lang="en-US" dirty="0">
                <a:solidFill>
                  <a:schemeClr val="bg1"/>
                </a:solidFill>
              </a:rPr>
              <a:t>Then convert the independent test data set ‘</a:t>
            </a:r>
            <a:r>
              <a:rPr lang="en-US" b="1" dirty="0" err="1">
                <a:solidFill>
                  <a:schemeClr val="bg1"/>
                </a:solidFill>
              </a:rPr>
              <a:t>x_test</a:t>
            </a:r>
            <a:r>
              <a:rPr lang="en-US" dirty="0">
                <a:solidFill>
                  <a:schemeClr val="bg1"/>
                </a:solidFill>
              </a:rPr>
              <a:t>’ to a </a:t>
            </a:r>
            <a:r>
              <a:rPr lang="en-US" dirty="0" err="1">
                <a:solidFill>
                  <a:schemeClr val="bg1"/>
                </a:solidFill>
              </a:rPr>
              <a:t>numpy</a:t>
            </a:r>
            <a:r>
              <a:rPr lang="en-US" dirty="0">
                <a:solidFill>
                  <a:schemeClr val="bg1"/>
                </a:solidFill>
              </a:rPr>
              <a:t> array so it can be used for testing the LSTM model.</a:t>
            </a:r>
          </a:p>
          <a:p>
            <a:r>
              <a:rPr lang="en-US" b="1" i="1" dirty="0">
                <a:solidFill>
                  <a:schemeClr val="bg1"/>
                </a:solidFill>
              </a:rPr>
              <a:t>#Convert </a:t>
            </a:r>
            <a:r>
              <a:rPr lang="en-US" b="1" i="1" dirty="0" err="1">
                <a:solidFill>
                  <a:schemeClr val="bg1"/>
                </a:solidFill>
              </a:rPr>
              <a:t>x_test</a:t>
            </a:r>
            <a:r>
              <a:rPr lang="en-US" b="1" i="1" dirty="0">
                <a:solidFill>
                  <a:schemeClr val="bg1"/>
                </a:solidFill>
              </a:rPr>
              <a:t> to a </a:t>
            </a:r>
            <a:r>
              <a:rPr lang="en-US" b="1" i="1" dirty="0" err="1">
                <a:solidFill>
                  <a:schemeClr val="bg1"/>
                </a:solidFill>
              </a:rPr>
              <a:t>numpy</a:t>
            </a:r>
            <a:r>
              <a:rPr lang="en-US" b="1" i="1" dirty="0">
                <a:solidFill>
                  <a:schemeClr val="bg1"/>
                </a:solidFill>
              </a:rPr>
              <a:t> array </a:t>
            </a:r>
            <a:r>
              <a:rPr lang="en-US" dirty="0">
                <a:solidFill>
                  <a:schemeClr val="bg1"/>
                </a:solidFill>
              </a:rPr>
              <a:t/>
            </a:r>
            <a:br>
              <a:rPr lang="en-US" dirty="0">
                <a:solidFill>
                  <a:schemeClr val="bg1"/>
                </a:solidFill>
              </a:rPr>
            </a:br>
            <a:r>
              <a:rPr lang="en-US" dirty="0" err="1">
                <a:solidFill>
                  <a:schemeClr val="bg1"/>
                </a:solidFill>
              </a:rPr>
              <a:t>x_test</a:t>
            </a:r>
            <a:r>
              <a:rPr lang="en-US" dirty="0">
                <a:solidFill>
                  <a:schemeClr val="bg1"/>
                </a:solidFill>
              </a:rPr>
              <a:t> = </a:t>
            </a:r>
            <a:r>
              <a:rPr lang="en-US" dirty="0" err="1">
                <a:solidFill>
                  <a:schemeClr val="bg1"/>
                </a:solidFill>
              </a:rPr>
              <a:t>np.array</a:t>
            </a:r>
            <a:r>
              <a:rPr lang="en-US" dirty="0">
                <a:solidFill>
                  <a:schemeClr val="bg1"/>
                </a:solidFill>
              </a:rPr>
              <a:t>(</a:t>
            </a:r>
            <a:r>
              <a:rPr lang="en-US" dirty="0" err="1">
                <a:solidFill>
                  <a:schemeClr val="bg1"/>
                </a:solidFill>
              </a:rPr>
              <a:t>x_test</a:t>
            </a:r>
            <a:r>
              <a:rPr lang="en-US" dirty="0">
                <a:solidFill>
                  <a:schemeClr val="bg1"/>
                </a:solidFill>
              </a:rPr>
              <a:t>)Reshape the data to be 3-dimensional in the form [number of </a:t>
            </a:r>
            <a:r>
              <a:rPr lang="en-US" b="1" dirty="0">
                <a:solidFill>
                  <a:schemeClr val="bg1"/>
                </a:solidFill>
              </a:rPr>
              <a:t>samples</a:t>
            </a:r>
            <a:r>
              <a:rPr lang="en-US" dirty="0">
                <a:solidFill>
                  <a:schemeClr val="bg1"/>
                </a:solidFill>
              </a:rPr>
              <a:t>, number of </a:t>
            </a:r>
            <a:r>
              <a:rPr lang="en-US" b="1" dirty="0">
                <a:solidFill>
                  <a:schemeClr val="bg1"/>
                </a:solidFill>
              </a:rPr>
              <a:t>time steps</a:t>
            </a:r>
            <a:r>
              <a:rPr lang="en-US" dirty="0">
                <a:solidFill>
                  <a:schemeClr val="bg1"/>
                </a:solidFill>
              </a:rPr>
              <a:t>, and number of </a:t>
            </a:r>
            <a:r>
              <a:rPr lang="en-US" b="1" dirty="0">
                <a:solidFill>
                  <a:schemeClr val="bg1"/>
                </a:solidFill>
              </a:rPr>
              <a:t>features</a:t>
            </a:r>
            <a:r>
              <a:rPr lang="en-US" dirty="0">
                <a:solidFill>
                  <a:schemeClr val="bg1"/>
                </a:solidFill>
              </a:rPr>
              <a:t>]. This needs to be done, because the LSTM model is expecting a 3-dimensional data set.</a:t>
            </a:r>
          </a:p>
          <a:p>
            <a:r>
              <a:rPr lang="en-US" b="1" i="1" dirty="0">
                <a:solidFill>
                  <a:schemeClr val="bg1"/>
                </a:solidFill>
              </a:rPr>
              <a:t>#Reshape the data into the shape accepted by the LSTM</a:t>
            </a:r>
            <a:r>
              <a:rPr lang="en-US" dirty="0">
                <a:solidFill>
                  <a:schemeClr val="bg1"/>
                </a:solidFill>
              </a:rPr>
              <a:t/>
            </a:r>
            <a:br>
              <a:rPr lang="en-US" dirty="0">
                <a:solidFill>
                  <a:schemeClr val="bg1"/>
                </a:solidFill>
              </a:rPr>
            </a:br>
            <a:r>
              <a:rPr lang="en-US" dirty="0" err="1">
                <a:solidFill>
                  <a:schemeClr val="bg1"/>
                </a:solidFill>
              </a:rPr>
              <a:t>x_test</a:t>
            </a:r>
            <a:r>
              <a:rPr lang="en-US" dirty="0">
                <a:solidFill>
                  <a:schemeClr val="bg1"/>
                </a:solidFill>
              </a:rPr>
              <a:t> = </a:t>
            </a:r>
            <a:r>
              <a:rPr lang="en-US" dirty="0" err="1">
                <a:solidFill>
                  <a:schemeClr val="bg1"/>
                </a:solidFill>
              </a:rPr>
              <a:t>np.reshape</a:t>
            </a:r>
            <a:r>
              <a:rPr lang="en-US" dirty="0">
                <a:solidFill>
                  <a:schemeClr val="bg1"/>
                </a:solidFill>
              </a:rPr>
              <a:t>(</a:t>
            </a:r>
            <a:r>
              <a:rPr lang="en-US" dirty="0" err="1">
                <a:solidFill>
                  <a:schemeClr val="bg1"/>
                </a:solidFill>
              </a:rPr>
              <a:t>x_test</a:t>
            </a:r>
            <a:r>
              <a:rPr lang="en-US" dirty="0">
                <a:solidFill>
                  <a:schemeClr val="bg1"/>
                </a:solidFill>
              </a:rPr>
              <a:t>, (</a:t>
            </a:r>
            <a:r>
              <a:rPr lang="en-US" dirty="0" err="1">
                <a:solidFill>
                  <a:schemeClr val="bg1"/>
                </a:solidFill>
              </a:rPr>
              <a:t>x_test.shape</a:t>
            </a:r>
            <a:r>
              <a:rPr lang="en-US" dirty="0">
                <a:solidFill>
                  <a:schemeClr val="bg1"/>
                </a:solidFill>
              </a:rPr>
              <a:t>[0],</a:t>
            </a:r>
            <a:r>
              <a:rPr lang="en-US" dirty="0" err="1">
                <a:solidFill>
                  <a:schemeClr val="bg1"/>
                </a:solidFill>
              </a:rPr>
              <a:t>x_test.shape</a:t>
            </a:r>
            <a:r>
              <a:rPr lang="en-US" dirty="0">
                <a:solidFill>
                  <a:schemeClr val="bg1"/>
                </a:solidFill>
              </a:rPr>
              <a:t>[1],1))Now get the predicted values from the model using the test data.</a:t>
            </a:r>
          </a:p>
          <a:p>
            <a:r>
              <a:rPr lang="en-US" b="1" i="1" dirty="0">
                <a:solidFill>
                  <a:schemeClr val="bg1"/>
                </a:solidFill>
              </a:rPr>
              <a:t>#Getting the models predicted price values</a:t>
            </a:r>
            <a:r>
              <a:rPr lang="en-US" dirty="0">
                <a:solidFill>
                  <a:schemeClr val="bg1"/>
                </a:solidFill>
              </a:rPr>
              <a:t/>
            </a:r>
            <a:br>
              <a:rPr lang="en-US" dirty="0">
                <a:solidFill>
                  <a:schemeClr val="bg1"/>
                </a:solidFill>
              </a:rPr>
            </a:br>
            <a:r>
              <a:rPr lang="en-US" dirty="0">
                <a:solidFill>
                  <a:schemeClr val="bg1"/>
                </a:solidFill>
              </a:rPr>
              <a:t>predictions = </a:t>
            </a:r>
            <a:r>
              <a:rPr lang="en-US" dirty="0" err="1">
                <a:solidFill>
                  <a:schemeClr val="bg1"/>
                </a:solidFill>
              </a:rPr>
              <a:t>model.predict</a:t>
            </a:r>
            <a:r>
              <a:rPr lang="en-US" dirty="0">
                <a:solidFill>
                  <a:schemeClr val="bg1"/>
                </a:solidFill>
              </a:rPr>
              <a:t>(</a:t>
            </a:r>
            <a:r>
              <a:rPr lang="en-US" dirty="0" err="1">
                <a:solidFill>
                  <a:schemeClr val="bg1"/>
                </a:solidFill>
              </a:rPr>
              <a:t>x_test</a:t>
            </a:r>
            <a:r>
              <a:rPr lang="en-US" dirty="0">
                <a:solidFill>
                  <a:schemeClr val="bg1"/>
                </a:solidFill>
              </a:rPr>
              <a:t>) </a:t>
            </a:r>
            <a:br>
              <a:rPr lang="en-US" dirty="0">
                <a:solidFill>
                  <a:schemeClr val="bg1"/>
                </a:solidFill>
              </a:rPr>
            </a:br>
            <a:r>
              <a:rPr lang="en-US" dirty="0">
                <a:solidFill>
                  <a:schemeClr val="bg1"/>
                </a:solidFill>
              </a:rPr>
              <a:t>predictions = </a:t>
            </a:r>
            <a:r>
              <a:rPr lang="en-US" dirty="0" err="1">
                <a:solidFill>
                  <a:schemeClr val="bg1"/>
                </a:solidFill>
              </a:rPr>
              <a:t>scaler.inverse_transform</a:t>
            </a:r>
            <a:r>
              <a:rPr lang="en-US" dirty="0">
                <a:solidFill>
                  <a:schemeClr val="bg1"/>
                </a:solidFill>
              </a:rPr>
              <a:t>(predictions)</a:t>
            </a:r>
            <a:r>
              <a:rPr lang="en-US" b="1" i="1" dirty="0">
                <a:solidFill>
                  <a:schemeClr val="bg1"/>
                </a:solidFill>
              </a:rPr>
              <a:t>#Undo scaling</a:t>
            </a:r>
            <a:endParaRPr lang="en-US" dirty="0">
              <a:solidFill>
                <a:schemeClr val="bg1"/>
              </a:solidFill>
            </a:endParaRPr>
          </a:p>
        </p:txBody>
      </p:sp>
    </p:spTree>
    <p:extLst>
      <p:ext uri="{BB962C8B-B14F-4D97-AF65-F5344CB8AC3E}">
        <p14:creationId xmlns:p14="http://schemas.microsoft.com/office/powerpoint/2010/main" val="2599994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85000" lnSpcReduction="20000"/>
          </a:bodyPr>
          <a:lstStyle/>
          <a:p>
            <a:r>
              <a:rPr lang="en-US" dirty="0">
                <a:solidFill>
                  <a:schemeClr val="bg1"/>
                </a:solidFill>
              </a:rPr>
              <a:t>Get the root mean squared error (RMSE), which is a good measure of how accurate the model is. A value of 0 would indicate that the models predicted values match the actual values from the test data set perfectly.</a:t>
            </a:r>
          </a:p>
          <a:p>
            <a:r>
              <a:rPr lang="en-US" dirty="0">
                <a:solidFill>
                  <a:schemeClr val="bg1"/>
                </a:solidFill>
              </a:rPr>
              <a:t>The lower the value the better the model performed. But usually it is best to use other metrics as well to truly get an idea of how well the model performed.</a:t>
            </a:r>
          </a:p>
          <a:p>
            <a:r>
              <a:rPr lang="en-US" b="1" i="1" dirty="0">
                <a:solidFill>
                  <a:schemeClr val="bg1"/>
                </a:solidFill>
              </a:rPr>
              <a:t>#Calculate/Get the value of RMSE</a:t>
            </a:r>
            <a:r>
              <a:rPr lang="en-US" dirty="0">
                <a:solidFill>
                  <a:schemeClr val="bg1"/>
                </a:solidFill>
              </a:rPr>
              <a:t/>
            </a:r>
            <a:br>
              <a:rPr lang="en-US" dirty="0">
                <a:solidFill>
                  <a:schemeClr val="bg1"/>
                </a:solidFill>
              </a:rPr>
            </a:br>
            <a:r>
              <a:rPr lang="en-US" dirty="0" err="1">
                <a:solidFill>
                  <a:schemeClr val="bg1"/>
                </a:solidFill>
              </a:rPr>
              <a:t>rmse</a:t>
            </a:r>
            <a:r>
              <a:rPr lang="en-US" dirty="0">
                <a:solidFill>
                  <a:schemeClr val="bg1"/>
                </a:solidFill>
              </a:rPr>
              <a:t>=</a:t>
            </a:r>
            <a:r>
              <a:rPr lang="en-US" dirty="0" err="1">
                <a:solidFill>
                  <a:schemeClr val="bg1"/>
                </a:solidFill>
              </a:rPr>
              <a:t>np.sqrt</a:t>
            </a:r>
            <a:r>
              <a:rPr lang="en-US" dirty="0">
                <a:solidFill>
                  <a:schemeClr val="bg1"/>
                </a:solidFill>
              </a:rPr>
              <a:t>(</a:t>
            </a:r>
            <a:r>
              <a:rPr lang="en-US" dirty="0" err="1">
                <a:solidFill>
                  <a:schemeClr val="bg1"/>
                </a:solidFill>
              </a:rPr>
              <a:t>np.mean</a:t>
            </a:r>
            <a:r>
              <a:rPr lang="en-US" dirty="0">
                <a:solidFill>
                  <a:schemeClr val="bg1"/>
                </a:solidFill>
              </a:rPr>
              <a:t>(((predictions- </a:t>
            </a:r>
            <a:r>
              <a:rPr lang="en-US" dirty="0" err="1">
                <a:solidFill>
                  <a:schemeClr val="bg1"/>
                </a:solidFill>
              </a:rPr>
              <a:t>y_test</a:t>
            </a:r>
            <a:r>
              <a:rPr lang="en-US" dirty="0">
                <a:solidFill>
                  <a:schemeClr val="bg1"/>
                </a:solidFill>
              </a:rPr>
              <a:t>)**2)))</a:t>
            </a:r>
            <a:br>
              <a:rPr lang="en-US" dirty="0">
                <a:solidFill>
                  <a:schemeClr val="bg1"/>
                </a:solidFill>
              </a:rPr>
            </a:br>
            <a:r>
              <a:rPr lang="en-US" dirty="0" err="1">
                <a:solidFill>
                  <a:schemeClr val="bg1"/>
                </a:solidFill>
              </a:rPr>
              <a:t>rmse</a:t>
            </a:r>
            <a:endParaRPr lang="en-US" dirty="0" smtClean="0">
              <a:solidFill>
                <a:schemeClr val="bg1"/>
              </a:solidFill>
              <a:effectLst/>
            </a:endParaRPr>
          </a:p>
          <a:p>
            <a:r>
              <a:rPr lang="en-US" dirty="0" smtClean="0">
                <a:solidFill>
                  <a:schemeClr val="bg1"/>
                </a:solidFill>
              </a:rPr>
              <a:t>The RMSE value</a:t>
            </a:r>
            <a:endParaRPr lang="en-US" dirty="0">
              <a:solidFill>
                <a:schemeClr val="bg1"/>
              </a:solidFill>
            </a:endParaRPr>
          </a:p>
        </p:txBody>
      </p:sp>
    </p:spTree>
    <p:extLst>
      <p:ext uri="{BB962C8B-B14F-4D97-AF65-F5344CB8AC3E}">
        <p14:creationId xmlns:p14="http://schemas.microsoft.com/office/powerpoint/2010/main" val="1025590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229600" cy="2971800"/>
          </a:xfrm>
        </p:spPr>
        <p:txBody>
          <a:bodyPr>
            <a:noAutofit/>
          </a:bodyPr>
          <a:lstStyle/>
          <a:p>
            <a:r>
              <a:rPr lang="en-US" sz="2400" dirty="0">
                <a:solidFill>
                  <a:schemeClr val="bg1"/>
                </a:solidFill>
              </a:rPr>
              <a:t>Let’s plot and visualize the data.</a:t>
            </a:r>
          </a:p>
          <a:p>
            <a:r>
              <a:rPr lang="en-US" sz="2400" b="1" i="1" dirty="0">
                <a:solidFill>
                  <a:schemeClr val="bg1"/>
                </a:solidFill>
              </a:rPr>
              <a:t>#Plot/Create the data for the graph</a:t>
            </a:r>
            <a:r>
              <a:rPr lang="en-US" sz="2400" dirty="0">
                <a:solidFill>
                  <a:schemeClr val="bg1"/>
                </a:solidFill>
              </a:rPr>
              <a:t/>
            </a:r>
            <a:br>
              <a:rPr lang="en-US" sz="2400" dirty="0">
                <a:solidFill>
                  <a:schemeClr val="bg1"/>
                </a:solidFill>
              </a:rPr>
            </a:br>
            <a:r>
              <a:rPr lang="en-US" sz="2400" dirty="0">
                <a:solidFill>
                  <a:schemeClr val="bg1"/>
                </a:solidFill>
              </a:rPr>
              <a:t>train = data[:</a:t>
            </a:r>
            <a:r>
              <a:rPr lang="en-US" sz="2400" dirty="0" err="1">
                <a:solidFill>
                  <a:schemeClr val="bg1"/>
                </a:solidFill>
              </a:rPr>
              <a:t>training_data_len</a:t>
            </a:r>
            <a:r>
              <a:rPr lang="en-US" sz="2400" dirty="0">
                <a:solidFill>
                  <a:schemeClr val="bg1"/>
                </a:solidFill>
              </a:rPr>
              <a:t>]</a:t>
            </a:r>
            <a:br>
              <a:rPr lang="en-US" sz="2400" dirty="0">
                <a:solidFill>
                  <a:schemeClr val="bg1"/>
                </a:solidFill>
              </a:rPr>
            </a:br>
            <a:r>
              <a:rPr lang="en-US" sz="2400" dirty="0">
                <a:solidFill>
                  <a:schemeClr val="bg1"/>
                </a:solidFill>
              </a:rPr>
              <a:t>valid = data[</a:t>
            </a:r>
            <a:r>
              <a:rPr lang="en-US" sz="2400" dirty="0" err="1">
                <a:solidFill>
                  <a:schemeClr val="bg1"/>
                </a:solidFill>
              </a:rPr>
              <a:t>training_data_len</a:t>
            </a:r>
            <a:r>
              <a:rPr lang="en-US" sz="2400" dirty="0">
                <a:solidFill>
                  <a:schemeClr val="bg1"/>
                </a:solidFill>
              </a:rPr>
              <a:t>:]</a:t>
            </a:r>
            <a:br>
              <a:rPr lang="en-US" sz="2400" dirty="0">
                <a:solidFill>
                  <a:schemeClr val="bg1"/>
                </a:solidFill>
              </a:rPr>
            </a:br>
            <a:r>
              <a:rPr lang="en-US" sz="2400" dirty="0">
                <a:solidFill>
                  <a:schemeClr val="bg1"/>
                </a:solidFill>
              </a:rPr>
              <a:t>valid['Predictions'] = </a:t>
            </a:r>
            <a:r>
              <a:rPr lang="en-US" sz="2400" dirty="0" err="1">
                <a:solidFill>
                  <a:schemeClr val="bg1"/>
                </a:solidFill>
              </a:rPr>
              <a:t>predictions</a:t>
            </a:r>
            <a:r>
              <a:rPr lang="en-US" sz="2400" b="1" i="1" dirty="0" err="1">
                <a:solidFill>
                  <a:schemeClr val="bg1"/>
                </a:solidFill>
              </a:rPr>
              <a:t>#Visualize</a:t>
            </a:r>
            <a:r>
              <a:rPr lang="en-US" sz="2400" b="1" i="1" dirty="0">
                <a:solidFill>
                  <a:schemeClr val="bg1"/>
                </a:solidFill>
              </a:rPr>
              <a:t> the data</a:t>
            </a:r>
            <a:r>
              <a:rPr lang="en-US" sz="2400" dirty="0">
                <a:solidFill>
                  <a:schemeClr val="bg1"/>
                </a:solidFill>
              </a:rPr>
              <a:t/>
            </a:r>
            <a:br>
              <a:rPr lang="en-US" sz="2400" dirty="0">
                <a:solidFill>
                  <a:schemeClr val="bg1"/>
                </a:solidFill>
              </a:rPr>
            </a:br>
            <a:r>
              <a:rPr lang="en-US" sz="2400" dirty="0" err="1">
                <a:solidFill>
                  <a:schemeClr val="bg1"/>
                </a:solidFill>
              </a:rPr>
              <a:t>plt.figure</a:t>
            </a:r>
            <a:r>
              <a:rPr lang="en-US" sz="2400" dirty="0">
                <a:solidFill>
                  <a:schemeClr val="bg1"/>
                </a:solidFill>
              </a:rPr>
              <a:t>(</a:t>
            </a:r>
            <a:r>
              <a:rPr lang="en-US" sz="2400" dirty="0" err="1">
                <a:solidFill>
                  <a:schemeClr val="bg1"/>
                </a:solidFill>
              </a:rPr>
              <a:t>figsize</a:t>
            </a:r>
            <a:r>
              <a:rPr lang="en-US" sz="2400" dirty="0">
                <a:solidFill>
                  <a:schemeClr val="bg1"/>
                </a:solidFill>
              </a:rPr>
              <a:t>=(16,8))</a:t>
            </a:r>
            <a:br>
              <a:rPr lang="en-US" sz="2400" dirty="0">
                <a:solidFill>
                  <a:schemeClr val="bg1"/>
                </a:solidFill>
              </a:rPr>
            </a:br>
            <a:r>
              <a:rPr lang="en-US" sz="2400" dirty="0" err="1">
                <a:solidFill>
                  <a:schemeClr val="bg1"/>
                </a:solidFill>
              </a:rPr>
              <a:t>plt.title</a:t>
            </a:r>
            <a:r>
              <a:rPr lang="en-US" sz="2400" dirty="0">
                <a:solidFill>
                  <a:schemeClr val="bg1"/>
                </a:solidFill>
              </a:rPr>
              <a:t>('Model')</a:t>
            </a:r>
            <a:br>
              <a:rPr lang="en-US" sz="2400" dirty="0">
                <a:solidFill>
                  <a:schemeClr val="bg1"/>
                </a:solidFill>
              </a:rPr>
            </a:br>
            <a:r>
              <a:rPr lang="en-US" sz="2400" dirty="0" err="1">
                <a:solidFill>
                  <a:schemeClr val="bg1"/>
                </a:solidFill>
              </a:rPr>
              <a:t>plt.xlabel</a:t>
            </a:r>
            <a:r>
              <a:rPr lang="en-US" sz="2400" dirty="0">
                <a:solidFill>
                  <a:schemeClr val="bg1"/>
                </a:solidFill>
              </a:rPr>
              <a:t>('Date', </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plt.ylabel</a:t>
            </a:r>
            <a:r>
              <a:rPr lang="en-US" sz="2400" dirty="0">
                <a:solidFill>
                  <a:schemeClr val="bg1"/>
                </a:solidFill>
              </a:rPr>
              <a:t>('Close Price USD ($)', </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plt.plot</a:t>
            </a:r>
            <a:r>
              <a:rPr lang="en-US" sz="2400" dirty="0">
                <a:solidFill>
                  <a:schemeClr val="bg1"/>
                </a:solidFill>
              </a:rPr>
              <a:t>(train['Close'])</a:t>
            </a:r>
            <a:br>
              <a:rPr lang="en-US" sz="2400" dirty="0">
                <a:solidFill>
                  <a:schemeClr val="bg1"/>
                </a:solidFill>
              </a:rPr>
            </a:br>
            <a:r>
              <a:rPr lang="en-US" sz="2400" dirty="0" err="1">
                <a:solidFill>
                  <a:schemeClr val="bg1"/>
                </a:solidFill>
              </a:rPr>
              <a:t>plt.plot</a:t>
            </a:r>
            <a:r>
              <a:rPr lang="en-US" sz="2400" dirty="0">
                <a:solidFill>
                  <a:schemeClr val="bg1"/>
                </a:solidFill>
              </a:rPr>
              <a:t>(valid[['Close', 'Predictions']])</a:t>
            </a:r>
            <a:br>
              <a:rPr lang="en-US" sz="2400" dirty="0">
                <a:solidFill>
                  <a:schemeClr val="bg1"/>
                </a:solidFill>
              </a:rPr>
            </a:br>
            <a:r>
              <a:rPr lang="en-US" sz="2400" dirty="0" err="1">
                <a:solidFill>
                  <a:schemeClr val="bg1"/>
                </a:solidFill>
              </a:rPr>
              <a:t>plt.legend</a:t>
            </a:r>
            <a:r>
              <a:rPr lang="en-US" sz="2400" dirty="0">
                <a:solidFill>
                  <a:schemeClr val="bg1"/>
                </a:solidFill>
              </a:rPr>
              <a:t>(['Train', 'Val', 'Predictions'], </a:t>
            </a:r>
            <a:r>
              <a:rPr lang="en-US" sz="2400" dirty="0" err="1">
                <a:solidFill>
                  <a:schemeClr val="bg1"/>
                </a:solidFill>
              </a:rPr>
              <a:t>loc</a:t>
            </a:r>
            <a:r>
              <a:rPr lang="en-US" sz="2400" dirty="0">
                <a:solidFill>
                  <a:schemeClr val="bg1"/>
                </a:solidFill>
              </a:rPr>
              <a:t>='lower right')</a:t>
            </a:r>
            <a:br>
              <a:rPr lang="en-US" sz="2400" dirty="0">
                <a:solidFill>
                  <a:schemeClr val="bg1"/>
                </a:solidFill>
              </a:rPr>
            </a:br>
            <a:r>
              <a:rPr lang="en-US" sz="2400" dirty="0" err="1">
                <a:solidFill>
                  <a:schemeClr val="bg1"/>
                </a:solidFill>
              </a:rPr>
              <a:t>plt.show</a:t>
            </a:r>
            <a:r>
              <a:rPr lang="en-US" sz="2400" dirty="0">
                <a:solidFill>
                  <a:schemeClr val="bg1"/>
                </a:solidFill>
              </a:rPr>
              <a:t>()</a:t>
            </a:r>
          </a:p>
        </p:txBody>
      </p:sp>
    </p:spTree>
    <p:extLst>
      <p:ext uri="{BB962C8B-B14F-4D97-AF65-F5344CB8AC3E}">
        <p14:creationId xmlns:p14="http://schemas.microsoft.com/office/powerpoint/2010/main" val="2690426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ann\Downloads\1_h0yltS02WBSzMIfBx72_1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472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636" y="762000"/>
            <a:ext cx="7239000" cy="584775"/>
          </a:xfrm>
          <a:prstGeom prst="rect">
            <a:avLst/>
          </a:prstGeom>
          <a:noFill/>
        </p:spPr>
        <p:txBody>
          <a:bodyPr wrap="square" rtlCol="0">
            <a:spAutoFit/>
          </a:bodyPr>
          <a:lstStyle/>
          <a:p>
            <a:r>
              <a:rPr lang="en-US" sz="3200" dirty="0" smtClean="0">
                <a:solidFill>
                  <a:srgbClr val="FFFF00"/>
                </a:solidFill>
                <a:effectLst>
                  <a:reflection blurRad="6350" stA="55000" endA="300" endPos="45500" dir="5400000" sy="-100000" algn="bl" rotWithShape="0"/>
                </a:effectLst>
              </a:rPr>
              <a:t>Actual </a:t>
            </a:r>
            <a:r>
              <a:rPr lang="en-US" sz="3200" dirty="0" err="1" smtClean="0">
                <a:solidFill>
                  <a:srgbClr val="FFFF00"/>
                </a:solidFill>
                <a:effectLst>
                  <a:reflection blurRad="6350" stA="55000" endA="300" endPos="45500" dir="5400000" sy="-100000" algn="bl" rotWithShape="0"/>
                </a:effectLst>
              </a:rPr>
              <a:t>Vs</a:t>
            </a:r>
            <a:r>
              <a:rPr lang="en-US" sz="3200" dirty="0" smtClean="0">
                <a:solidFill>
                  <a:srgbClr val="FFFF00"/>
                </a:solidFill>
                <a:effectLst>
                  <a:reflection blurRad="6350" stA="55000" endA="300" endPos="45500" dir="5400000" sy="-100000" algn="bl" rotWithShape="0"/>
                </a:effectLst>
              </a:rPr>
              <a:t> predicted values </a:t>
            </a:r>
            <a:r>
              <a:rPr lang="en-US" sz="3200" dirty="0" err="1" smtClean="0">
                <a:solidFill>
                  <a:srgbClr val="FFFF00"/>
                </a:solidFill>
                <a:effectLst>
                  <a:reflection blurRad="6350" stA="55000" endA="300" endPos="45500" dir="5400000" sy="-100000" algn="bl" rotWithShape="0"/>
                </a:effectLst>
              </a:rPr>
              <a:t>Comparition</a:t>
            </a:r>
            <a:endParaRPr lang="en-US" sz="3200" dirty="0">
              <a:solidFill>
                <a:srgbClr val="FFFF00"/>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3479015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chemeClr val="bg1"/>
                </a:solidFill>
              </a:rPr>
              <a:t>I want to test the model some more and get the predicted closing price value of Apple Inc. for December 18, 2019 (12/18/2019).</a:t>
            </a:r>
          </a:p>
          <a:p>
            <a:r>
              <a:rPr lang="en-US" dirty="0">
                <a:solidFill>
                  <a:schemeClr val="bg1"/>
                </a:solidFill>
              </a:rPr>
              <a:t>So I will get the quote, convert the data to an array that contains only the closing price. Then I will get the last 60 day closing price and scale the data to be values between 0 and 1 inclusive.</a:t>
            </a:r>
          </a:p>
          <a:p>
            <a:r>
              <a:rPr lang="en-US" dirty="0">
                <a:solidFill>
                  <a:schemeClr val="bg1"/>
                </a:solidFill>
              </a:rPr>
              <a:t>After that I will create an empty list and append the past 60 day price to it, and then convert it to a </a:t>
            </a:r>
            <a:r>
              <a:rPr lang="en-US" dirty="0" err="1">
                <a:solidFill>
                  <a:schemeClr val="bg1"/>
                </a:solidFill>
              </a:rPr>
              <a:t>numpy</a:t>
            </a:r>
            <a:r>
              <a:rPr lang="en-US" dirty="0">
                <a:solidFill>
                  <a:schemeClr val="bg1"/>
                </a:solidFill>
              </a:rPr>
              <a:t> array and reshape it so that I can input the data into the model.</a:t>
            </a:r>
          </a:p>
          <a:p>
            <a:r>
              <a:rPr lang="en-US" dirty="0">
                <a:solidFill>
                  <a:schemeClr val="bg1"/>
                </a:solidFill>
              </a:rPr>
              <a:t>Last but not least, I will input the data into the model and get the predicted price.</a:t>
            </a:r>
          </a:p>
          <a:p>
            <a:endParaRPr lang="en-US" dirty="0">
              <a:solidFill>
                <a:schemeClr val="bg1"/>
              </a:solidFill>
            </a:endParaRPr>
          </a:p>
        </p:txBody>
      </p:sp>
    </p:spTree>
    <p:extLst>
      <p:ext uri="{BB962C8B-B14F-4D97-AF65-F5344CB8AC3E}">
        <p14:creationId xmlns:p14="http://schemas.microsoft.com/office/powerpoint/2010/main" val="2867591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067800" cy="6705600"/>
          </a:xfrm>
        </p:spPr>
        <p:txBody>
          <a:bodyPr>
            <a:normAutofit fontScale="70000" lnSpcReduction="20000"/>
          </a:bodyPr>
          <a:lstStyle/>
          <a:p>
            <a:r>
              <a:rPr lang="en-US" b="1" i="1" dirty="0" smtClean="0">
                <a:solidFill>
                  <a:schemeClr val="bg1"/>
                </a:solidFill>
              </a:rPr>
              <a:t>#Get the quote</a:t>
            </a:r>
            <a:r>
              <a:rPr lang="en-US" dirty="0" smtClean="0">
                <a:solidFill>
                  <a:schemeClr val="bg1"/>
                </a:solidFill>
              </a:rPr>
              <a:t/>
            </a:r>
            <a:br>
              <a:rPr lang="en-US" dirty="0" smtClean="0">
                <a:solidFill>
                  <a:schemeClr val="bg1"/>
                </a:solidFill>
              </a:rPr>
            </a:br>
            <a:r>
              <a:rPr lang="en-US" dirty="0" err="1" smtClean="0">
                <a:solidFill>
                  <a:schemeClr val="bg1"/>
                </a:solidFill>
              </a:rPr>
              <a:t>apple_quote</a:t>
            </a:r>
            <a:r>
              <a:rPr lang="en-US" dirty="0" smtClean="0">
                <a:solidFill>
                  <a:schemeClr val="bg1"/>
                </a:solidFill>
              </a:rPr>
              <a:t> = </a:t>
            </a:r>
            <a:r>
              <a:rPr lang="en-US" dirty="0" err="1" smtClean="0">
                <a:solidFill>
                  <a:schemeClr val="bg1"/>
                </a:solidFill>
              </a:rPr>
              <a:t>web.DataReader</a:t>
            </a:r>
            <a:r>
              <a:rPr lang="en-US" dirty="0" smtClean="0">
                <a:solidFill>
                  <a:schemeClr val="bg1"/>
                </a:solidFill>
              </a:rPr>
              <a:t>('AAPL', </a:t>
            </a:r>
            <a:r>
              <a:rPr lang="en-US" dirty="0" err="1" smtClean="0">
                <a:solidFill>
                  <a:schemeClr val="bg1"/>
                </a:solidFill>
              </a:rPr>
              <a:t>data_source</a:t>
            </a:r>
            <a:r>
              <a:rPr lang="en-US" dirty="0" smtClean="0">
                <a:solidFill>
                  <a:schemeClr val="bg1"/>
                </a:solidFill>
              </a:rPr>
              <a:t>='yahoo', start='2012-01-01', end='2019-12-17')</a:t>
            </a:r>
            <a:r>
              <a:rPr lang="en-US" b="1" i="1" dirty="0" smtClean="0">
                <a:solidFill>
                  <a:schemeClr val="bg1"/>
                </a:solidFill>
              </a:rPr>
              <a:t>#Create a new </a:t>
            </a:r>
            <a:r>
              <a:rPr lang="en-US" b="1" i="1" dirty="0" err="1" smtClean="0">
                <a:solidFill>
                  <a:schemeClr val="bg1"/>
                </a:solidFill>
              </a:rPr>
              <a:t>dataframe</a:t>
            </a:r>
            <a:r>
              <a:rPr lang="en-US" dirty="0" smtClean="0">
                <a:solidFill>
                  <a:schemeClr val="bg1"/>
                </a:solidFill>
              </a:rPr>
              <a:t/>
            </a:r>
            <a:br>
              <a:rPr lang="en-US" dirty="0" smtClean="0">
                <a:solidFill>
                  <a:schemeClr val="bg1"/>
                </a:solidFill>
              </a:rPr>
            </a:br>
            <a:r>
              <a:rPr lang="en-US" dirty="0" err="1" smtClean="0">
                <a:solidFill>
                  <a:schemeClr val="bg1"/>
                </a:solidFill>
              </a:rPr>
              <a:t>new_df</a:t>
            </a:r>
            <a:r>
              <a:rPr lang="en-US" dirty="0" smtClean="0">
                <a:solidFill>
                  <a:schemeClr val="bg1"/>
                </a:solidFill>
              </a:rPr>
              <a:t> = </a:t>
            </a:r>
            <a:r>
              <a:rPr lang="en-US" dirty="0" err="1" smtClean="0">
                <a:solidFill>
                  <a:schemeClr val="bg1"/>
                </a:solidFill>
              </a:rPr>
              <a:t>apple_quote.filter</a:t>
            </a:r>
            <a:r>
              <a:rPr lang="en-US" dirty="0" smtClean="0">
                <a:solidFill>
                  <a:schemeClr val="bg1"/>
                </a:solidFill>
              </a:rPr>
              <a:t>(['Close'])</a:t>
            </a:r>
            <a:r>
              <a:rPr lang="en-US" b="1" i="1" dirty="0" smtClean="0">
                <a:solidFill>
                  <a:schemeClr val="bg1"/>
                </a:solidFill>
              </a:rPr>
              <a:t>#Get </a:t>
            </a:r>
            <a:r>
              <a:rPr lang="en-US" b="1" i="1" dirty="0" err="1" smtClean="0">
                <a:solidFill>
                  <a:schemeClr val="bg1"/>
                </a:solidFill>
              </a:rPr>
              <a:t>teh</a:t>
            </a:r>
            <a:r>
              <a:rPr lang="en-US" b="1" i="1" dirty="0" smtClean="0">
                <a:solidFill>
                  <a:schemeClr val="bg1"/>
                </a:solidFill>
              </a:rPr>
              <a:t> last 60 day closing price</a:t>
            </a:r>
            <a:r>
              <a:rPr lang="en-US" i="1" dirty="0" smtClean="0">
                <a:solidFill>
                  <a:schemeClr val="bg1"/>
                </a:solidFill>
              </a:rPr>
              <a:t> </a:t>
            </a:r>
            <a:r>
              <a:rPr lang="en-US" dirty="0" smtClean="0">
                <a:solidFill>
                  <a:schemeClr val="bg1"/>
                </a:solidFill>
              </a:rPr>
              <a:t/>
            </a:r>
            <a:br>
              <a:rPr lang="en-US" dirty="0" smtClean="0">
                <a:solidFill>
                  <a:schemeClr val="bg1"/>
                </a:solidFill>
              </a:rPr>
            </a:br>
            <a:r>
              <a:rPr lang="en-US" dirty="0" smtClean="0">
                <a:solidFill>
                  <a:schemeClr val="bg1"/>
                </a:solidFill>
              </a:rPr>
              <a:t>last_60_days = </a:t>
            </a:r>
            <a:r>
              <a:rPr lang="en-US" dirty="0" err="1" smtClean="0">
                <a:solidFill>
                  <a:schemeClr val="bg1"/>
                </a:solidFill>
              </a:rPr>
              <a:t>new_df</a:t>
            </a:r>
            <a:r>
              <a:rPr lang="en-US" dirty="0" smtClean="0">
                <a:solidFill>
                  <a:schemeClr val="bg1"/>
                </a:solidFill>
              </a:rPr>
              <a:t>[-60:].</a:t>
            </a:r>
            <a:r>
              <a:rPr lang="en-US" dirty="0" err="1" smtClean="0">
                <a:solidFill>
                  <a:schemeClr val="bg1"/>
                </a:solidFill>
              </a:rPr>
              <a:t>values</a:t>
            </a:r>
            <a:r>
              <a:rPr lang="en-US" b="1" i="1" dirty="0" err="1" smtClean="0">
                <a:solidFill>
                  <a:schemeClr val="bg1"/>
                </a:solidFill>
              </a:rPr>
              <a:t>#Scale</a:t>
            </a:r>
            <a:r>
              <a:rPr lang="en-US" b="1" i="1" dirty="0" smtClean="0">
                <a:solidFill>
                  <a:schemeClr val="bg1"/>
                </a:solidFill>
              </a:rPr>
              <a:t> the data to be values between 0 and 1</a:t>
            </a:r>
            <a:r>
              <a:rPr lang="en-US" dirty="0" smtClean="0">
                <a:solidFill>
                  <a:schemeClr val="bg1"/>
                </a:solidFill>
              </a:rPr>
              <a:t/>
            </a:r>
            <a:br>
              <a:rPr lang="en-US" dirty="0" smtClean="0">
                <a:solidFill>
                  <a:schemeClr val="bg1"/>
                </a:solidFill>
              </a:rPr>
            </a:br>
            <a:r>
              <a:rPr lang="en-US" dirty="0" smtClean="0">
                <a:solidFill>
                  <a:schemeClr val="bg1"/>
                </a:solidFill>
              </a:rPr>
              <a:t>last_60_days_scaled = </a:t>
            </a:r>
            <a:r>
              <a:rPr lang="en-US" dirty="0" err="1" smtClean="0">
                <a:solidFill>
                  <a:schemeClr val="bg1"/>
                </a:solidFill>
              </a:rPr>
              <a:t>scaler.transform</a:t>
            </a:r>
            <a:r>
              <a:rPr lang="en-US" dirty="0" smtClean="0">
                <a:solidFill>
                  <a:schemeClr val="bg1"/>
                </a:solidFill>
              </a:rPr>
              <a:t>(last_60_days)</a:t>
            </a:r>
            <a:r>
              <a:rPr lang="en-US" b="1" i="1" dirty="0" smtClean="0">
                <a:solidFill>
                  <a:schemeClr val="bg1"/>
                </a:solidFill>
              </a:rPr>
              <a:t>#Create an empty list</a:t>
            </a:r>
            <a:r>
              <a:rPr lang="en-US" dirty="0" smtClean="0">
                <a:solidFill>
                  <a:schemeClr val="bg1"/>
                </a:solidFill>
              </a:rPr>
              <a:t/>
            </a:r>
            <a:br>
              <a:rPr lang="en-US" dirty="0" smtClean="0">
                <a:solidFill>
                  <a:schemeClr val="bg1"/>
                </a:solidFill>
              </a:rPr>
            </a:br>
            <a:r>
              <a:rPr lang="en-US" dirty="0" err="1" smtClean="0">
                <a:solidFill>
                  <a:schemeClr val="bg1"/>
                </a:solidFill>
              </a:rPr>
              <a:t>X_test</a:t>
            </a:r>
            <a:r>
              <a:rPr lang="en-US" dirty="0" smtClean="0">
                <a:solidFill>
                  <a:schemeClr val="bg1"/>
                </a:solidFill>
              </a:rPr>
              <a:t> = []</a:t>
            </a:r>
            <a:r>
              <a:rPr lang="en-US" b="1" i="1" dirty="0" smtClean="0">
                <a:solidFill>
                  <a:schemeClr val="bg1"/>
                </a:solidFill>
              </a:rPr>
              <a:t>#Append </a:t>
            </a:r>
            <a:r>
              <a:rPr lang="en-US" b="1" i="1" dirty="0" err="1" smtClean="0">
                <a:solidFill>
                  <a:schemeClr val="bg1"/>
                </a:solidFill>
              </a:rPr>
              <a:t>teh</a:t>
            </a:r>
            <a:r>
              <a:rPr lang="en-US" b="1" i="1" dirty="0" smtClean="0">
                <a:solidFill>
                  <a:schemeClr val="bg1"/>
                </a:solidFill>
              </a:rPr>
              <a:t> past 60 days</a:t>
            </a:r>
            <a:r>
              <a:rPr lang="en-US" dirty="0" smtClean="0">
                <a:solidFill>
                  <a:schemeClr val="bg1"/>
                </a:solidFill>
              </a:rPr>
              <a:t/>
            </a:r>
            <a:br>
              <a:rPr lang="en-US" dirty="0" smtClean="0">
                <a:solidFill>
                  <a:schemeClr val="bg1"/>
                </a:solidFill>
              </a:rPr>
            </a:br>
            <a:r>
              <a:rPr lang="en-US" dirty="0" err="1" smtClean="0">
                <a:solidFill>
                  <a:schemeClr val="bg1"/>
                </a:solidFill>
              </a:rPr>
              <a:t>X_test.append</a:t>
            </a:r>
            <a:r>
              <a:rPr lang="en-US" dirty="0" smtClean="0">
                <a:solidFill>
                  <a:schemeClr val="bg1"/>
                </a:solidFill>
              </a:rPr>
              <a:t>(last_60_days_scaled)</a:t>
            </a:r>
            <a:r>
              <a:rPr lang="en-US" b="1" i="1" dirty="0" smtClean="0">
                <a:solidFill>
                  <a:schemeClr val="bg1"/>
                </a:solidFill>
              </a:rPr>
              <a:t>#Convert the </a:t>
            </a:r>
            <a:r>
              <a:rPr lang="en-US" b="1" i="1" dirty="0" err="1" smtClean="0">
                <a:solidFill>
                  <a:schemeClr val="bg1"/>
                </a:solidFill>
              </a:rPr>
              <a:t>X_test</a:t>
            </a:r>
            <a:r>
              <a:rPr lang="en-US" b="1" i="1" dirty="0" smtClean="0">
                <a:solidFill>
                  <a:schemeClr val="bg1"/>
                </a:solidFill>
              </a:rPr>
              <a:t> data set to a </a:t>
            </a:r>
            <a:r>
              <a:rPr lang="en-US" b="1" i="1" dirty="0" err="1" smtClean="0">
                <a:solidFill>
                  <a:schemeClr val="bg1"/>
                </a:solidFill>
              </a:rPr>
              <a:t>numpy</a:t>
            </a:r>
            <a:r>
              <a:rPr lang="en-US" b="1" i="1" dirty="0" smtClean="0">
                <a:solidFill>
                  <a:schemeClr val="bg1"/>
                </a:solidFill>
              </a:rPr>
              <a:t> array</a:t>
            </a:r>
            <a:r>
              <a:rPr lang="en-US" dirty="0" smtClean="0">
                <a:solidFill>
                  <a:schemeClr val="bg1"/>
                </a:solidFill>
              </a:rPr>
              <a:t/>
            </a:r>
            <a:br>
              <a:rPr lang="en-US" dirty="0" smtClean="0">
                <a:solidFill>
                  <a:schemeClr val="bg1"/>
                </a:solidFill>
              </a:rPr>
            </a:br>
            <a:r>
              <a:rPr lang="en-US" dirty="0" err="1" smtClean="0">
                <a:solidFill>
                  <a:schemeClr val="bg1"/>
                </a:solidFill>
              </a:rPr>
              <a:t>X_test</a:t>
            </a:r>
            <a:r>
              <a:rPr lang="en-US" dirty="0" smtClean="0">
                <a:solidFill>
                  <a:schemeClr val="bg1"/>
                </a:solidFill>
              </a:rPr>
              <a:t> = </a:t>
            </a:r>
            <a:r>
              <a:rPr lang="en-US" dirty="0" err="1" smtClean="0">
                <a:solidFill>
                  <a:schemeClr val="bg1"/>
                </a:solidFill>
              </a:rPr>
              <a:t>np.array</a:t>
            </a:r>
            <a:r>
              <a:rPr lang="en-US" dirty="0" smtClean="0">
                <a:solidFill>
                  <a:schemeClr val="bg1"/>
                </a:solidFill>
              </a:rPr>
              <a:t>(</a:t>
            </a:r>
            <a:r>
              <a:rPr lang="en-US" dirty="0" err="1" smtClean="0">
                <a:solidFill>
                  <a:schemeClr val="bg1"/>
                </a:solidFill>
              </a:rPr>
              <a:t>X_test</a:t>
            </a:r>
            <a:r>
              <a:rPr lang="en-US" dirty="0" smtClean="0">
                <a:solidFill>
                  <a:schemeClr val="bg1"/>
                </a:solidFill>
              </a:rPr>
              <a:t>)</a:t>
            </a:r>
            <a:r>
              <a:rPr lang="en-US" b="1" i="1" dirty="0" smtClean="0">
                <a:solidFill>
                  <a:schemeClr val="bg1"/>
                </a:solidFill>
              </a:rPr>
              <a:t>#Reshape the data</a:t>
            </a:r>
            <a:r>
              <a:rPr lang="en-US" dirty="0" smtClean="0">
                <a:solidFill>
                  <a:schemeClr val="bg1"/>
                </a:solidFill>
              </a:rPr>
              <a:t/>
            </a:r>
            <a:br>
              <a:rPr lang="en-US" dirty="0" smtClean="0">
                <a:solidFill>
                  <a:schemeClr val="bg1"/>
                </a:solidFill>
              </a:rPr>
            </a:br>
            <a:r>
              <a:rPr lang="en-US" dirty="0" err="1" smtClean="0">
                <a:solidFill>
                  <a:schemeClr val="bg1"/>
                </a:solidFill>
              </a:rPr>
              <a:t>X_test</a:t>
            </a:r>
            <a:r>
              <a:rPr lang="en-US" dirty="0" smtClean="0">
                <a:solidFill>
                  <a:schemeClr val="bg1"/>
                </a:solidFill>
              </a:rPr>
              <a:t> = </a:t>
            </a:r>
            <a:r>
              <a:rPr lang="en-US" dirty="0" err="1" smtClean="0">
                <a:solidFill>
                  <a:schemeClr val="bg1"/>
                </a:solidFill>
              </a:rPr>
              <a:t>np.reshape</a:t>
            </a:r>
            <a:r>
              <a:rPr lang="en-US" dirty="0" smtClean="0">
                <a:solidFill>
                  <a:schemeClr val="bg1"/>
                </a:solidFill>
              </a:rPr>
              <a:t>(</a:t>
            </a:r>
            <a:r>
              <a:rPr lang="en-US" dirty="0" err="1" smtClean="0">
                <a:solidFill>
                  <a:schemeClr val="bg1"/>
                </a:solidFill>
              </a:rPr>
              <a:t>X_test</a:t>
            </a:r>
            <a:r>
              <a:rPr lang="en-US" dirty="0" smtClean="0">
                <a:solidFill>
                  <a:schemeClr val="bg1"/>
                </a:solidFill>
              </a:rPr>
              <a:t>, (</a:t>
            </a:r>
            <a:r>
              <a:rPr lang="en-US" dirty="0" err="1" smtClean="0">
                <a:solidFill>
                  <a:schemeClr val="bg1"/>
                </a:solidFill>
              </a:rPr>
              <a:t>X_test.shape</a:t>
            </a:r>
            <a:r>
              <a:rPr lang="en-US" dirty="0" smtClean="0">
                <a:solidFill>
                  <a:schemeClr val="bg1"/>
                </a:solidFill>
              </a:rPr>
              <a:t>[0], </a:t>
            </a:r>
            <a:r>
              <a:rPr lang="en-US" dirty="0" err="1" smtClean="0">
                <a:solidFill>
                  <a:schemeClr val="bg1"/>
                </a:solidFill>
              </a:rPr>
              <a:t>X_test.shape</a:t>
            </a:r>
            <a:r>
              <a:rPr lang="en-US" dirty="0" smtClean="0">
                <a:solidFill>
                  <a:schemeClr val="bg1"/>
                </a:solidFill>
              </a:rPr>
              <a:t>[1], 1))</a:t>
            </a:r>
            <a:r>
              <a:rPr lang="en-US" b="1" i="1" dirty="0" smtClean="0">
                <a:solidFill>
                  <a:schemeClr val="bg1"/>
                </a:solidFill>
              </a:rPr>
              <a:t>#Get the predicted scaled price</a:t>
            </a:r>
            <a:r>
              <a:rPr lang="en-US" dirty="0" smtClean="0">
                <a:solidFill>
                  <a:schemeClr val="bg1"/>
                </a:solidFill>
              </a:rPr>
              <a:t/>
            </a:r>
            <a:br>
              <a:rPr lang="en-US" dirty="0" smtClean="0">
                <a:solidFill>
                  <a:schemeClr val="bg1"/>
                </a:solidFill>
              </a:rPr>
            </a:br>
            <a:r>
              <a:rPr lang="en-US" dirty="0" err="1" smtClean="0">
                <a:solidFill>
                  <a:schemeClr val="bg1"/>
                </a:solidFill>
              </a:rPr>
              <a:t>pred_price</a:t>
            </a:r>
            <a:r>
              <a:rPr lang="en-US" dirty="0" smtClean="0">
                <a:solidFill>
                  <a:schemeClr val="bg1"/>
                </a:solidFill>
              </a:rPr>
              <a:t> = </a:t>
            </a:r>
            <a:r>
              <a:rPr lang="en-US" dirty="0" err="1" smtClean="0">
                <a:solidFill>
                  <a:schemeClr val="bg1"/>
                </a:solidFill>
              </a:rPr>
              <a:t>model.predict</a:t>
            </a:r>
            <a:r>
              <a:rPr lang="en-US" dirty="0" smtClean="0">
                <a:solidFill>
                  <a:schemeClr val="bg1"/>
                </a:solidFill>
              </a:rPr>
              <a:t>(</a:t>
            </a:r>
            <a:r>
              <a:rPr lang="en-US" dirty="0" err="1" smtClean="0">
                <a:solidFill>
                  <a:schemeClr val="bg1"/>
                </a:solidFill>
              </a:rPr>
              <a:t>X_test</a:t>
            </a:r>
            <a:r>
              <a:rPr lang="en-US" dirty="0" smtClean="0">
                <a:solidFill>
                  <a:schemeClr val="bg1"/>
                </a:solidFill>
              </a:rPr>
              <a:t>)</a:t>
            </a:r>
            <a:r>
              <a:rPr lang="en-US" b="1" i="1" dirty="0" smtClean="0">
                <a:solidFill>
                  <a:schemeClr val="bg1"/>
                </a:solidFill>
              </a:rPr>
              <a:t>#undo the scaling </a:t>
            </a:r>
            <a:r>
              <a:rPr lang="en-US" dirty="0" smtClean="0">
                <a:solidFill>
                  <a:schemeClr val="bg1"/>
                </a:solidFill>
              </a:rPr>
              <a:t/>
            </a:r>
            <a:br>
              <a:rPr lang="en-US" dirty="0" smtClean="0">
                <a:solidFill>
                  <a:schemeClr val="bg1"/>
                </a:solidFill>
              </a:rPr>
            </a:br>
            <a:r>
              <a:rPr lang="en-US" dirty="0" err="1" smtClean="0">
                <a:solidFill>
                  <a:schemeClr val="bg1"/>
                </a:solidFill>
              </a:rPr>
              <a:t>pred_price</a:t>
            </a:r>
            <a:r>
              <a:rPr lang="en-US" dirty="0" smtClean="0">
                <a:solidFill>
                  <a:schemeClr val="bg1"/>
                </a:solidFill>
              </a:rPr>
              <a:t> = </a:t>
            </a:r>
            <a:r>
              <a:rPr lang="en-US" dirty="0" err="1" smtClean="0">
                <a:solidFill>
                  <a:schemeClr val="bg1"/>
                </a:solidFill>
              </a:rPr>
              <a:t>scaler.inverse_transform</a:t>
            </a:r>
            <a:r>
              <a:rPr lang="en-US" dirty="0" smtClean="0">
                <a:solidFill>
                  <a:schemeClr val="bg1"/>
                </a:solidFill>
              </a:rPr>
              <a:t>(</a:t>
            </a:r>
            <a:r>
              <a:rPr lang="en-US" dirty="0" err="1" smtClean="0">
                <a:solidFill>
                  <a:schemeClr val="bg1"/>
                </a:solidFill>
              </a:rPr>
              <a:t>pred_price</a:t>
            </a:r>
            <a:r>
              <a:rPr lang="en-US" dirty="0" smtClean="0">
                <a:solidFill>
                  <a:schemeClr val="bg1"/>
                </a:solidFill>
              </a:rPr>
              <a:t>)</a:t>
            </a:r>
            <a:br>
              <a:rPr lang="en-US" dirty="0" smtClean="0">
                <a:solidFill>
                  <a:schemeClr val="bg1"/>
                </a:solidFill>
              </a:rPr>
            </a:br>
            <a:r>
              <a:rPr lang="en-US" dirty="0" smtClean="0">
                <a:solidFill>
                  <a:schemeClr val="bg1"/>
                </a:solidFill>
              </a:rPr>
              <a:t>print(</a:t>
            </a:r>
            <a:r>
              <a:rPr lang="en-US" dirty="0" err="1" smtClean="0">
                <a:solidFill>
                  <a:schemeClr val="bg1"/>
                </a:solidFill>
              </a:rPr>
              <a:t>pred_price</a:t>
            </a:r>
            <a:r>
              <a:rPr lang="en-US" dirty="0" smtClean="0">
                <a:solidFill>
                  <a:schemeClr val="bg1"/>
                </a:solidFill>
              </a:rPr>
              <a:t>)</a:t>
            </a:r>
            <a:endParaRPr lang="en-US" dirty="0" smtClean="0">
              <a:solidFill>
                <a:schemeClr val="bg1"/>
              </a:solidFill>
              <a:effectLst/>
            </a:endParaRPr>
          </a:p>
          <a:p>
            <a:r>
              <a:rPr lang="en-US" dirty="0" smtClean="0">
                <a:solidFill>
                  <a:schemeClr val="bg1"/>
                </a:solidFill>
              </a:rPr>
              <a:t>The predicted price for 12/18/2019</a:t>
            </a:r>
            <a:r>
              <a:rPr lang="en-US" dirty="0">
                <a:solidFill>
                  <a:schemeClr val="bg1"/>
                </a:solidFill>
              </a:rPr>
              <a:t>Now let’s see what the actual price for that day was.</a:t>
            </a:r>
          </a:p>
          <a:p>
            <a:r>
              <a:rPr lang="en-US" b="1" i="1" dirty="0">
                <a:solidFill>
                  <a:schemeClr val="bg1"/>
                </a:solidFill>
              </a:rPr>
              <a:t>#Get the quote</a:t>
            </a:r>
            <a:r>
              <a:rPr lang="en-US" dirty="0">
                <a:solidFill>
                  <a:schemeClr val="bg1"/>
                </a:solidFill>
              </a:rPr>
              <a:t/>
            </a:r>
            <a:br>
              <a:rPr lang="en-US" dirty="0">
                <a:solidFill>
                  <a:schemeClr val="bg1"/>
                </a:solidFill>
              </a:rPr>
            </a:br>
            <a:r>
              <a:rPr lang="en-US" dirty="0">
                <a:solidFill>
                  <a:schemeClr val="bg1"/>
                </a:solidFill>
              </a:rPr>
              <a:t>apple_quote2 = </a:t>
            </a:r>
            <a:r>
              <a:rPr lang="en-US" dirty="0" err="1">
                <a:solidFill>
                  <a:schemeClr val="bg1"/>
                </a:solidFill>
              </a:rPr>
              <a:t>web.DataReader</a:t>
            </a:r>
            <a:r>
              <a:rPr lang="en-US" dirty="0">
                <a:solidFill>
                  <a:schemeClr val="bg1"/>
                </a:solidFill>
              </a:rPr>
              <a:t>('AAPL', </a:t>
            </a:r>
            <a:r>
              <a:rPr lang="en-US" dirty="0" err="1">
                <a:solidFill>
                  <a:schemeClr val="bg1"/>
                </a:solidFill>
              </a:rPr>
              <a:t>data_source</a:t>
            </a:r>
            <a:r>
              <a:rPr lang="en-US" dirty="0">
                <a:solidFill>
                  <a:schemeClr val="bg1"/>
                </a:solidFill>
              </a:rPr>
              <a:t>='yahoo', start='2019-12-18', end='2019-12-18')print(apple_quote2['Close'])</a:t>
            </a:r>
            <a:endParaRPr lang="en-US" dirty="0" smtClean="0">
              <a:solidFill>
                <a:schemeClr val="bg1"/>
              </a:solidFill>
              <a:effectLst/>
            </a:endParaRPr>
          </a:p>
          <a:p>
            <a:r>
              <a:rPr lang="en-US" dirty="0" smtClean="0">
                <a:solidFill>
                  <a:schemeClr val="bg1"/>
                </a:solidFill>
              </a:rPr>
              <a:t>The actual price for 12/18/2019</a:t>
            </a:r>
            <a:endParaRPr lang="en-US" dirty="0">
              <a:solidFill>
                <a:schemeClr val="bg1"/>
              </a:solidFill>
            </a:endParaRPr>
          </a:p>
        </p:txBody>
      </p:sp>
    </p:spTree>
    <p:extLst>
      <p:ext uri="{BB962C8B-B14F-4D97-AF65-F5344CB8AC3E}">
        <p14:creationId xmlns:p14="http://schemas.microsoft.com/office/powerpoint/2010/main" val="3332081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772400" cy="655638"/>
          </a:xfrm>
        </p:spPr>
        <p:txBody>
          <a:bodyPr>
            <a:normAutofit fontScale="90000"/>
          </a:bodyPr>
          <a:lstStyle/>
          <a:p>
            <a:r>
              <a:rPr lang="en-US" b="1" i="1" dirty="0">
                <a:solidFill>
                  <a:schemeClr val="bg1"/>
                </a:solidFill>
              </a:rPr>
              <a:t>#Show the valid and predicted prices</a:t>
            </a:r>
            <a:r>
              <a:rPr lang="en-US" dirty="0"/>
              <a:t/>
            </a:r>
            <a:br>
              <a:rPr lang="en-US" dirty="0"/>
            </a:br>
            <a:r>
              <a:rPr lang="en-US" dirty="0"/>
              <a:t>valid</a:t>
            </a:r>
          </a:p>
        </p:txBody>
      </p:sp>
      <p:pic>
        <p:nvPicPr>
          <p:cNvPr id="1026" name="Picture 2" descr="C:\Users\prann\Downloads\1_Fum5hWRzPUtjZTmHELMc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7696200" cy="48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6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l="-21000" r="-2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55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cap="none" spc="0" dirty="0" smtClean="0">
                <a:ln w="18415" cmpd="sng">
                  <a:solidFill>
                    <a:srgbClr val="FFFFFF"/>
                  </a:solidFill>
                  <a:prstDash val="solid"/>
                </a:ln>
                <a:solidFill>
                  <a:srgbClr val="FFFF00"/>
                </a:solidFill>
                <a:effectLst>
                  <a:outerShdw blurRad="63500" dir="3600000" algn="tl" rotWithShape="0">
                    <a:srgbClr val="000000">
                      <a:alpha val="70000"/>
                    </a:srgbClr>
                  </a:outerShdw>
                  <a:reflection blurRad="6350" stA="55000" endA="300" endPos="45500" dir="5400000" sy="-100000" algn="bl" rotWithShape="0"/>
                </a:effectLst>
              </a:rPr>
              <a:t>Project Title :Stock Market Value Prediction</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FF00"/>
                </a:solidFill>
                <a:latin typeface="Algerian" pitchFamily="82" charset="0"/>
              </a:rPr>
              <a:t>Purpose </a:t>
            </a:r>
          </a:p>
          <a:p>
            <a:pPr marL="0" indent="0">
              <a:buNone/>
            </a:pPr>
            <a:r>
              <a:rPr lang="en-US" dirty="0" smtClean="0">
                <a:solidFill>
                  <a:schemeClr val="bg1"/>
                </a:solidFill>
              </a:rPr>
              <a:t>With </a:t>
            </a:r>
            <a:r>
              <a:rPr lang="en-US" dirty="0">
                <a:solidFill>
                  <a:schemeClr val="bg1"/>
                </a:solidFill>
              </a:rPr>
              <a:t>the advent of the digital computer, stock market prediction has since moved into the technological realm. The most prominent technique involves the use of artificial neural networks (ANNs) . ANNs can be thought of as mathematical function </a:t>
            </a:r>
            <a:r>
              <a:rPr lang="en-US" dirty="0" err="1">
                <a:solidFill>
                  <a:schemeClr val="bg1"/>
                </a:solidFill>
              </a:rPr>
              <a:t>approximators</a:t>
            </a:r>
            <a:r>
              <a:rPr lang="en-US" dirty="0">
                <a:solidFill>
                  <a:schemeClr val="bg1"/>
                </a:solidFill>
              </a:rPr>
              <a:t>. NNs require training and can have a large parameter space; it is useful to optimize the network for optimal predictive ability</a:t>
            </a:r>
          </a:p>
        </p:txBody>
      </p:sp>
    </p:spTree>
    <p:extLst>
      <p:ext uri="{BB962C8B-B14F-4D97-AF65-F5344CB8AC3E}">
        <p14:creationId xmlns:p14="http://schemas.microsoft.com/office/powerpoint/2010/main" val="199990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v"/>
            </a:pPr>
            <a:r>
              <a:rPr lang="en-US" dirty="0" smtClean="0">
                <a:solidFill>
                  <a:srgbClr val="FFFF00"/>
                </a:solidFill>
                <a:latin typeface="Algerian" pitchFamily="82" charset="0"/>
              </a:rPr>
              <a:t>About the project</a:t>
            </a:r>
            <a:endParaRPr lang="en-US" dirty="0">
              <a:solidFill>
                <a:srgbClr val="FFFF00"/>
              </a:solidFill>
              <a:latin typeface="Algerian" pitchFamily="82" charset="0"/>
            </a:endParaRPr>
          </a:p>
        </p:txBody>
      </p:sp>
      <p:sp>
        <p:nvSpPr>
          <p:cNvPr id="3" name="Content Placeholder 2"/>
          <p:cNvSpPr>
            <a:spLocks noGrp="1"/>
          </p:cNvSpPr>
          <p:nvPr>
            <p:ph idx="1"/>
          </p:nvPr>
        </p:nvSpPr>
        <p:spPr/>
        <p:txBody>
          <a:bodyPr>
            <a:normAutofit fontScale="70000" lnSpcReduction="20000"/>
          </a:bodyPr>
          <a:lstStyle/>
          <a:p>
            <a:r>
              <a:rPr lang="en-US" dirty="0">
                <a:solidFill>
                  <a:schemeClr val="bg1"/>
                </a:solidFill>
              </a:rPr>
              <a:t>In this </a:t>
            </a:r>
            <a:r>
              <a:rPr lang="en-US" dirty="0" smtClean="0">
                <a:solidFill>
                  <a:schemeClr val="bg1"/>
                </a:solidFill>
              </a:rPr>
              <a:t>project </a:t>
            </a:r>
            <a:r>
              <a:rPr lang="en-US" dirty="0">
                <a:solidFill>
                  <a:schemeClr val="bg1"/>
                </a:solidFill>
              </a:rPr>
              <a:t>I will show you how to write a python program that predicts the price of stocks using a machine learning technique called </a:t>
            </a:r>
            <a:r>
              <a:rPr lang="en-US" b="1" dirty="0">
                <a:solidFill>
                  <a:schemeClr val="bg1"/>
                </a:solidFill>
              </a:rPr>
              <a:t>Long Short-Term Memory (LSTM)</a:t>
            </a:r>
            <a:r>
              <a:rPr lang="en-US" dirty="0">
                <a:solidFill>
                  <a:schemeClr val="bg1"/>
                </a:solidFill>
              </a:rPr>
              <a:t>. This program is really simple and I doubt any major profit will be made from this program, but it’s slightly better than guessing! Remember the stock price can be affected by many different things.</a:t>
            </a:r>
          </a:p>
          <a:p>
            <a:r>
              <a:rPr lang="en-US" b="1" dirty="0">
                <a:solidFill>
                  <a:schemeClr val="bg1"/>
                </a:solidFill>
              </a:rPr>
              <a:t>Long short-term memory (LSTM)</a:t>
            </a:r>
            <a:r>
              <a:rPr lang="en-US" dirty="0">
                <a:solidFill>
                  <a:schemeClr val="bg1"/>
                </a:solidFill>
              </a:rPr>
              <a:t> is an artificial recurrent neural network (RNN) architecture used in the field of deep learning. Unlike standard feed forward neural networks, LSTM has feedback connections. It can not only process single data points (such as images), but also entire sequences of data (such as speech or video). — Wikipedia</a:t>
            </a:r>
          </a:p>
          <a:p>
            <a:r>
              <a:rPr lang="en-US" dirty="0">
                <a:solidFill>
                  <a:schemeClr val="bg1"/>
                </a:solidFill>
              </a:rPr>
              <a:t>LSTMs are widely used for sequence prediction problems and have proven to be extremely </a:t>
            </a:r>
            <a:r>
              <a:rPr lang="en-US" dirty="0" err="1">
                <a:solidFill>
                  <a:schemeClr val="bg1"/>
                </a:solidFill>
              </a:rPr>
              <a:t>effective.The</a:t>
            </a:r>
            <a:r>
              <a:rPr lang="en-US" dirty="0">
                <a:solidFill>
                  <a:schemeClr val="bg1"/>
                </a:solidFill>
              </a:rPr>
              <a:t> reason they work so well is because LSTM is able to store past information that is important, and forget the information that is not. -Stackabuse.com</a:t>
            </a:r>
          </a:p>
          <a:p>
            <a:endParaRPr lang="en-US" dirty="0">
              <a:solidFill>
                <a:schemeClr val="bg1"/>
              </a:solidFill>
            </a:endParaRPr>
          </a:p>
        </p:txBody>
      </p:sp>
    </p:spTree>
    <p:extLst>
      <p:ext uri="{BB962C8B-B14F-4D97-AF65-F5344CB8AC3E}">
        <p14:creationId xmlns:p14="http://schemas.microsoft.com/office/powerpoint/2010/main" val="2389345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1143000"/>
          </a:xfrm>
        </p:spPr>
        <p:txBody>
          <a:bodyPr>
            <a:normAutofit/>
          </a:bodyPr>
          <a:lstStyle/>
          <a:p>
            <a:pPr marL="571500" indent="-571500" algn="l">
              <a:buFont typeface="Wingdings" pitchFamily="2" charset="2"/>
              <a:buChar char="v"/>
            </a:pPr>
            <a:r>
              <a:rPr lang="en-US" b="1" dirty="0">
                <a:solidFill>
                  <a:srgbClr val="FFFF00"/>
                </a:solidFill>
              </a:rPr>
              <a:t>Start Programming</a:t>
            </a:r>
            <a:r>
              <a:rPr lang="en-US" b="1"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a:xfrm>
            <a:off x="76200" y="838200"/>
            <a:ext cx="8686800" cy="6019800"/>
          </a:xfrm>
        </p:spPr>
        <p:txBody>
          <a:bodyPr>
            <a:noAutofit/>
          </a:bodyPr>
          <a:lstStyle/>
          <a:p>
            <a:r>
              <a:rPr lang="en-US" sz="1800" dirty="0">
                <a:solidFill>
                  <a:schemeClr val="bg1"/>
                </a:solidFill>
              </a:rPr>
              <a:t>I will start by stating what I want this program to do. I want this program to predict the prices of Apple Inc. stock 60 days in the future based off of the current Close price.</a:t>
            </a:r>
          </a:p>
          <a:p>
            <a:r>
              <a:rPr lang="en-US" sz="1800" dirty="0">
                <a:solidFill>
                  <a:schemeClr val="bg1"/>
                </a:solidFill>
              </a:rPr>
              <a:t>First I will write a description about the program.</a:t>
            </a:r>
          </a:p>
          <a:p>
            <a:r>
              <a:rPr lang="en-US" sz="1800" b="1" i="1" dirty="0">
                <a:solidFill>
                  <a:schemeClr val="bg1"/>
                </a:solidFill>
              </a:rPr>
              <a:t># Description: This program uses an artificial recurrent neural network called Long Short Term Memory (LSTM) to predict the closing stock price of a corporation (Apple Inc.) using the past 60 day stock </a:t>
            </a:r>
            <a:r>
              <a:rPr lang="en-US" sz="1800" b="1" i="1" dirty="0" err="1">
                <a:solidFill>
                  <a:schemeClr val="bg1"/>
                </a:solidFill>
              </a:rPr>
              <a:t>price.</a:t>
            </a:r>
            <a:r>
              <a:rPr lang="en-US" sz="1800" dirty="0" err="1">
                <a:solidFill>
                  <a:schemeClr val="bg1"/>
                </a:solidFill>
              </a:rPr>
              <a:t>Next</a:t>
            </a:r>
            <a:r>
              <a:rPr lang="en-US" sz="1800" dirty="0">
                <a:solidFill>
                  <a:schemeClr val="bg1"/>
                </a:solidFill>
              </a:rPr>
              <a:t> I will load / import the libraries that will be used throughout this program.</a:t>
            </a:r>
          </a:p>
          <a:p>
            <a:r>
              <a:rPr lang="en-US" sz="1800" b="1" dirty="0">
                <a:solidFill>
                  <a:schemeClr val="bg1"/>
                </a:solidFill>
              </a:rPr>
              <a:t>#Import the libraries</a:t>
            </a:r>
            <a:br>
              <a:rPr lang="en-US" sz="1800" b="1" dirty="0">
                <a:solidFill>
                  <a:schemeClr val="bg1"/>
                </a:solidFill>
              </a:rPr>
            </a:br>
            <a:r>
              <a:rPr lang="en-US" sz="1800" b="1" dirty="0">
                <a:solidFill>
                  <a:schemeClr val="bg1"/>
                </a:solidFill>
              </a:rPr>
              <a:t>import</a:t>
            </a:r>
            <a:r>
              <a:rPr lang="en-US" sz="1800" dirty="0">
                <a:solidFill>
                  <a:schemeClr val="bg1"/>
                </a:solidFill>
              </a:rPr>
              <a:t> </a:t>
            </a:r>
            <a:r>
              <a:rPr lang="en-US" sz="1800" b="1" dirty="0">
                <a:solidFill>
                  <a:schemeClr val="bg1"/>
                </a:solidFill>
              </a:rPr>
              <a:t>math</a:t>
            </a:r>
            <a:r>
              <a:rPr lang="en-US" sz="1800" dirty="0">
                <a:solidFill>
                  <a:schemeClr val="bg1"/>
                </a:solidFill>
              </a:rPr>
              <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err="1">
                <a:solidFill>
                  <a:schemeClr val="bg1"/>
                </a:solidFill>
              </a:rPr>
              <a:t>pandas_datareader</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a:solidFill>
                  <a:schemeClr val="bg1"/>
                </a:solidFill>
              </a:rPr>
              <a:t>web</a:t>
            </a:r>
            <a:r>
              <a:rPr lang="en-US" sz="1800" dirty="0">
                <a:solidFill>
                  <a:schemeClr val="bg1"/>
                </a:solidFill>
              </a:rPr>
              <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err="1">
                <a:solidFill>
                  <a:schemeClr val="bg1"/>
                </a:solidFill>
              </a:rPr>
              <a:t>numpy</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err="1">
                <a:solidFill>
                  <a:schemeClr val="bg1"/>
                </a:solidFill>
              </a:rPr>
              <a:t>np</a:t>
            </a:r>
            <a:r>
              <a:rPr lang="en-US" sz="1800" dirty="0">
                <a:solidFill>
                  <a:schemeClr val="bg1"/>
                </a:solidFill>
              </a:rPr>
              <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a:solidFill>
                  <a:schemeClr val="bg1"/>
                </a:solidFill>
              </a:rPr>
              <a:t>pandas</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err="1">
                <a:solidFill>
                  <a:schemeClr val="bg1"/>
                </a:solidFill>
              </a:rPr>
              <a:t>pd</a:t>
            </a:r>
            <a:r>
              <a:rPr lang="en-US" sz="1800" dirty="0">
                <a:solidFill>
                  <a:schemeClr val="bg1"/>
                </a:solidFill>
              </a:rPr>
              <a:t/>
            </a:r>
            <a:br>
              <a:rPr lang="en-US" sz="1800" dirty="0">
                <a:solidFill>
                  <a:schemeClr val="bg1"/>
                </a:solidFill>
              </a:rPr>
            </a:br>
            <a:r>
              <a:rPr lang="en-US" sz="1800" b="1" dirty="0">
                <a:solidFill>
                  <a:schemeClr val="bg1"/>
                </a:solidFill>
              </a:rPr>
              <a:t>from</a:t>
            </a:r>
            <a:r>
              <a:rPr lang="en-US" sz="1800" dirty="0">
                <a:solidFill>
                  <a:schemeClr val="bg1"/>
                </a:solidFill>
              </a:rPr>
              <a:t> </a:t>
            </a:r>
            <a:r>
              <a:rPr lang="en-US" sz="1800" b="1" dirty="0" err="1">
                <a:solidFill>
                  <a:schemeClr val="bg1"/>
                </a:solidFill>
              </a:rPr>
              <a:t>sklearn.preprocessing</a:t>
            </a:r>
            <a:r>
              <a:rPr lang="en-US" sz="1800" dirty="0">
                <a:solidFill>
                  <a:schemeClr val="bg1"/>
                </a:solidFill>
              </a:rPr>
              <a:t> </a:t>
            </a:r>
            <a:r>
              <a:rPr lang="en-US" sz="1800" b="1" dirty="0">
                <a:solidFill>
                  <a:schemeClr val="bg1"/>
                </a:solidFill>
              </a:rPr>
              <a:t>import</a:t>
            </a:r>
            <a:r>
              <a:rPr lang="en-US" sz="1800" dirty="0">
                <a:solidFill>
                  <a:schemeClr val="bg1"/>
                </a:solidFill>
              </a:rPr>
              <a:t> </a:t>
            </a:r>
            <a:r>
              <a:rPr lang="en-US" sz="1800" dirty="0" err="1">
                <a:solidFill>
                  <a:schemeClr val="bg1"/>
                </a:solidFill>
              </a:rPr>
              <a:t>MinMaxScaler</a:t>
            </a:r>
            <a:r>
              <a:rPr lang="en-US" sz="1800" dirty="0">
                <a:solidFill>
                  <a:schemeClr val="bg1"/>
                </a:solidFill>
              </a:rPr>
              <a:t/>
            </a:r>
            <a:br>
              <a:rPr lang="en-US" sz="1800" dirty="0">
                <a:solidFill>
                  <a:schemeClr val="bg1"/>
                </a:solidFill>
              </a:rPr>
            </a:br>
            <a:r>
              <a:rPr lang="en-US" sz="1800" b="1" dirty="0">
                <a:solidFill>
                  <a:schemeClr val="bg1"/>
                </a:solidFill>
              </a:rPr>
              <a:t>from</a:t>
            </a:r>
            <a:r>
              <a:rPr lang="en-US" sz="1800" dirty="0">
                <a:solidFill>
                  <a:schemeClr val="bg1"/>
                </a:solidFill>
              </a:rPr>
              <a:t> </a:t>
            </a:r>
            <a:r>
              <a:rPr lang="en-US" sz="1800" b="1" dirty="0" err="1">
                <a:solidFill>
                  <a:schemeClr val="bg1"/>
                </a:solidFill>
              </a:rPr>
              <a:t>keras.models</a:t>
            </a:r>
            <a:r>
              <a:rPr lang="en-US" sz="1800" dirty="0">
                <a:solidFill>
                  <a:schemeClr val="bg1"/>
                </a:solidFill>
              </a:rPr>
              <a:t> </a:t>
            </a:r>
            <a:r>
              <a:rPr lang="en-US" sz="1800" b="1" dirty="0">
                <a:solidFill>
                  <a:schemeClr val="bg1"/>
                </a:solidFill>
              </a:rPr>
              <a:t>import</a:t>
            </a:r>
            <a:r>
              <a:rPr lang="en-US" sz="1800" dirty="0">
                <a:solidFill>
                  <a:schemeClr val="bg1"/>
                </a:solidFill>
              </a:rPr>
              <a:t> Sequential</a:t>
            </a:r>
            <a:br>
              <a:rPr lang="en-US" sz="1800" dirty="0">
                <a:solidFill>
                  <a:schemeClr val="bg1"/>
                </a:solidFill>
              </a:rPr>
            </a:br>
            <a:r>
              <a:rPr lang="en-US" sz="1800" b="1" dirty="0">
                <a:solidFill>
                  <a:schemeClr val="bg1"/>
                </a:solidFill>
              </a:rPr>
              <a:t>from</a:t>
            </a:r>
            <a:r>
              <a:rPr lang="en-US" sz="1800" dirty="0">
                <a:solidFill>
                  <a:schemeClr val="bg1"/>
                </a:solidFill>
              </a:rPr>
              <a:t> </a:t>
            </a:r>
            <a:r>
              <a:rPr lang="en-US" sz="1800" b="1" dirty="0" err="1">
                <a:solidFill>
                  <a:schemeClr val="bg1"/>
                </a:solidFill>
              </a:rPr>
              <a:t>keras.layers</a:t>
            </a:r>
            <a:r>
              <a:rPr lang="en-US" sz="1800" dirty="0">
                <a:solidFill>
                  <a:schemeClr val="bg1"/>
                </a:solidFill>
              </a:rPr>
              <a:t> </a:t>
            </a:r>
            <a:r>
              <a:rPr lang="en-US" sz="1800" b="1" dirty="0">
                <a:solidFill>
                  <a:schemeClr val="bg1"/>
                </a:solidFill>
              </a:rPr>
              <a:t>import</a:t>
            </a:r>
            <a:r>
              <a:rPr lang="en-US" sz="1800" dirty="0">
                <a:solidFill>
                  <a:schemeClr val="bg1"/>
                </a:solidFill>
              </a:rPr>
              <a:t> Dense, LSTM</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err="1">
                <a:solidFill>
                  <a:schemeClr val="bg1"/>
                </a:solidFill>
              </a:rPr>
              <a:t>matplotlib.pyplot</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err="1">
                <a:solidFill>
                  <a:schemeClr val="bg1"/>
                </a:solidFill>
              </a:rPr>
              <a:t>plt</a:t>
            </a:r>
            <a:r>
              <a:rPr lang="en-US" sz="1800" dirty="0">
                <a:solidFill>
                  <a:schemeClr val="bg1"/>
                </a:solidFill>
              </a:rPr>
              <a:t/>
            </a:r>
            <a:br>
              <a:rPr lang="en-US" sz="1800" dirty="0">
                <a:solidFill>
                  <a:schemeClr val="bg1"/>
                </a:solidFill>
              </a:rPr>
            </a:br>
            <a:r>
              <a:rPr lang="en-US" sz="1800" dirty="0" err="1">
                <a:solidFill>
                  <a:schemeClr val="bg1"/>
                </a:solidFill>
              </a:rPr>
              <a:t>plt.style.use</a:t>
            </a:r>
            <a:r>
              <a:rPr lang="en-US" sz="1800" dirty="0">
                <a:solidFill>
                  <a:schemeClr val="bg1"/>
                </a:solidFill>
              </a:rPr>
              <a:t>('</a:t>
            </a:r>
            <a:r>
              <a:rPr lang="en-US" sz="1800" dirty="0" err="1">
                <a:solidFill>
                  <a:schemeClr val="bg1"/>
                </a:solidFill>
              </a:rPr>
              <a:t>fivethirtyeight</a:t>
            </a:r>
            <a:r>
              <a:rPr lang="en-US" sz="1800" dirty="0">
                <a:solidFill>
                  <a:schemeClr val="bg1"/>
                </a:solidFill>
              </a:rPr>
              <a:t>')I will get the stock quote for the company ‘Apple Inc.’ using the companies stock ticker (AAPL) from January 1st, 2012 to December 17th, 2019</a:t>
            </a:r>
            <a:r>
              <a:rPr lang="en-US" sz="1800" dirty="0" smtClean="0">
                <a:solidFill>
                  <a:schemeClr val="bg1"/>
                </a:solidFill>
              </a:rPr>
              <a:t>.</a:t>
            </a:r>
            <a:endParaRPr lang="en-US" sz="1800" dirty="0">
              <a:solidFill>
                <a:schemeClr val="bg1"/>
              </a:solidFill>
            </a:endParaRPr>
          </a:p>
        </p:txBody>
      </p:sp>
    </p:spTree>
    <p:extLst>
      <p:ext uri="{BB962C8B-B14F-4D97-AF65-F5344CB8AC3E}">
        <p14:creationId xmlns:p14="http://schemas.microsoft.com/office/powerpoint/2010/main" val="1420415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r>
              <a:rPr lang="en-US" sz="2400" b="1" i="1" dirty="0"/>
              <a:t>#Get the stock quote</a:t>
            </a:r>
            <a:r>
              <a:rPr lang="en-US" sz="2400" b="1" dirty="0"/>
              <a:t> </a:t>
            </a:r>
            <a:r>
              <a:rPr lang="en-US" sz="2400" dirty="0"/>
              <a:t/>
            </a:r>
            <a:br>
              <a:rPr lang="en-US" sz="2400" dirty="0"/>
            </a:br>
            <a:r>
              <a:rPr lang="en-US" sz="2400" dirty="0" err="1"/>
              <a:t>df</a:t>
            </a:r>
            <a:r>
              <a:rPr lang="en-US" sz="2400" dirty="0"/>
              <a:t> = </a:t>
            </a:r>
            <a:r>
              <a:rPr lang="en-US" sz="2400" dirty="0" err="1"/>
              <a:t>web.DataReader</a:t>
            </a:r>
            <a:r>
              <a:rPr lang="en-US" sz="2400" dirty="0"/>
              <a:t>('AAPL', </a:t>
            </a:r>
            <a:r>
              <a:rPr lang="en-US" sz="2400" dirty="0" err="1"/>
              <a:t>data_source</a:t>
            </a:r>
            <a:r>
              <a:rPr lang="en-US" sz="2400" dirty="0"/>
              <a:t>='yahoo', start='2012-01-01', end='2019-12-17') </a:t>
            </a:r>
            <a:br>
              <a:rPr lang="en-US" sz="2400" dirty="0"/>
            </a:br>
            <a:r>
              <a:rPr lang="en-US" sz="2400" b="1" i="1" dirty="0"/>
              <a:t>#Show the data</a:t>
            </a:r>
            <a:r>
              <a:rPr lang="en-US" sz="2400" b="1" dirty="0"/>
              <a:t> </a:t>
            </a:r>
            <a:r>
              <a:rPr lang="en-US" sz="2400" dirty="0"/>
              <a:t/>
            </a:r>
            <a:br>
              <a:rPr lang="en-US" sz="2400" dirty="0"/>
            </a:br>
            <a:r>
              <a:rPr lang="en-US" sz="2400" dirty="0" err="1"/>
              <a:t>df</a:t>
            </a:r>
            <a:endParaRPr lang="en-US" sz="2400" dirty="0" smtClean="0">
              <a:effectLst/>
            </a:endParaRPr>
          </a:p>
          <a:p>
            <a:endParaRPr lang="en-US" dirty="0"/>
          </a:p>
        </p:txBody>
      </p:sp>
      <p:pic>
        <p:nvPicPr>
          <p:cNvPr id="1026" name="Picture 2" descr="C:\Users\prann\Downloads\1_yFsqd3uiyvZEbVJ6Hi4Nc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010400" cy="456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57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5" y="304800"/>
            <a:ext cx="8382000" cy="4525963"/>
          </a:xfrm>
        </p:spPr>
        <p:txBody>
          <a:bodyPr>
            <a:normAutofit/>
          </a:bodyPr>
          <a:lstStyle/>
          <a:p>
            <a:r>
              <a:rPr lang="en-US" sz="2400" dirty="0">
                <a:solidFill>
                  <a:schemeClr val="bg1"/>
                </a:solidFill>
              </a:rPr>
              <a:t>Create a graph to visualize the data.</a:t>
            </a:r>
          </a:p>
          <a:p>
            <a:r>
              <a:rPr lang="en-US" sz="2400" b="1" i="1" dirty="0">
                <a:solidFill>
                  <a:schemeClr val="bg1"/>
                </a:solidFill>
              </a:rPr>
              <a:t>#Visualize the closing price history</a:t>
            </a:r>
            <a:r>
              <a:rPr lang="en-US" sz="2400" dirty="0">
                <a:solidFill>
                  <a:schemeClr val="bg1"/>
                </a:solidFill>
              </a:rPr>
              <a:t/>
            </a:r>
            <a:br>
              <a:rPr lang="en-US" sz="2400" dirty="0">
                <a:solidFill>
                  <a:schemeClr val="bg1"/>
                </a:solidFill>
              </a:rPr>
            </a:br>
            <a:r>
              <a:rPr lang="en-US" sz="2400" dirty="0" err="1">
                <a:solidFill>
                  <a:schemeClr val="bg1"/>
                </a:solidFill>
              </a:rPr>
              <a:t>plt.figure</a:t>
            </a:r>
            <a:r>
              <a:rPr lang="en-US" sz="2400" dirty="0">
                <a:solidFill>
                  <a:schemeClr val="bg1"/>
                </a:solidFill>
              </a:rPr>
              <a:t>(</a:t>
            </a:r>
            <a:r>
              <a:rPr lang="en-US" sz="2400" dirty="0" err="1">
                <a:solidFill>
                  <a:schemeClr val="bg1"/>
                </a:solidFill>
              </a:rPr>
              <a:t>figsize</a:t>
            </a:r>
            <a:r>
              <a:rPr lang="en-US" sz="2400" dirty="0">
                <a:solidFill>
                  <a:schemeClr val="bg1"/>
                </a:solidFill>
              </a:rPr>
              <a:t>=(16,8))</a:t>
            </a:r>
            <a:br>
              <a:rPr lang="en-US" sz="2400" dirty="0">
                <a:solidFill>
                  <a:schemeClr val="bg1"/>
                </a:solidFill>
              </a:rPr>
            </a:br>
            <a:r>
              <a:rPr lang="en-US" sz="2400" dirty="0" err="1">
                <a:solidFill>
                  <a:schemeClr val="bg1"/>
                </a:solidFill>
              </a:rPr>
              <a:t>plt.title</a:t>
            </a:r>
            <a:r>
              <a:rPr lang="en-US" sz="2400" dirty="0">
                <a:solidFill>
                  <a:schemeClr val="bg1"/>
                </a:solidFill>
              </a:rPr>
              <a:t>('Close Price History')</a:t>
            </a:r>
            <a:br>
              <a:rPr lang="en-US" sz="2400" dirty="0">
                <a:solidFill>
                  <a:schemeClr val="bg1"/>
                </a:solidFill>
              </a:rPr>
            </a:br>
            <a:r>
              <a:rPr lang="en-US" sz="2400" dirty="0" err="1">
                <a:solidFill>
                  <a:schemeClr val="bg1"/>
                </a:solidFill>
              </a:rPr>
              <a:t>plt.plot</a:t>
            </a:r>
            <a:r>
              <a:rPr lang="en-US" sz="2400" dirty="0">
                <a:solidFill>
                  <a:schemeClr val="bg1"/>
                </a:solidFill>
              </a:rPr>
              <a:t>(</a:t>
            </a:r>
            <a:r>
              <a:rPr lang="en-US" sz="2400" dirty="0" err="1">
                <a:solidFill>
                  <a:schemeClr val="bg1"/>
                </a:solidFill>
              </a:rPr>
              <a:t>df</a:t>
            </a:r>
            <a:r>
              <a:rPr lang="en-US" sz="2400" dirty="0">
                <a:solidFill>
                  <a:schemeClr val="bg1"/>
                </a:solidFill>
              </a:rPr>
              <a:t>['Close'])</a:t>
            </a:r>
            <a:br>
              <a:rPr lang="en-US" sz="2400" dirty="0">
                <a:solidFill>
                  <a:schemeClr val="bg1"/>
                </a:solidFill>
              </a:rPr>
            </a:br>
            <a:r>
              <a:rPr lang="en-US" sz="2400" dirty="0" err="1">
                <a:solidFill>
                  <a:schemeClr val="bg1"/>
                </a:solidFill>
              </a:rPr>
              <a:t>plt.xlabel</a:t>
            </a:r>
            <a:r>
              <a:rPr lang="en-US" sz="2400" dirty="0">
                <a:solidFill>
                  <a:schemeClr val="bg1"/>
                </a:solidFill>
              </a:rPr>
              <a:t>('Date',</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plt.ylabel</a:t>
            </a:r>
            <a:r>
              <a:rPr lang="en-US" sz="2400" dirty="0">
                <a:solidFill>
                  <a:schemeClr val="bg1"/>
                </a:solidFill>
              </a:rPr>
              <a:t>('Close Price USD ($)',</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plt.show</a:t>
            </a:r>
            <a:r>
              <a:rPr lang="en-US" sz="2400" dirty="0">
                <a:solidFill>
                  <a:schemeClr val="bg1"/>
                </a:solidFill>
              </a:rPr>
              <a:t>()</a:t>
            </a:r>
          </a:p>
        </p:txBody>
      </p:sp>
      <p:pic>
        <p:nvPicPr>
          <p:cNvPr id="2050" name="Picture 2" descr="C:\Users\prann\Downloads\1_6CKFFajmtsyS1qIeg80k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6667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79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5973763"/>
          </a:xfrm>
        </p:spPr>
        <p:txBody>
          <a:bodyPr>
            <a:normAutofit lnSpcReduction="10000"/>
          </a:bodyPr>
          <a:lstStyle/>
          <a:p>
            <a:r>
              <a:rPr lang="en-US" sz="2400" dirty="0">
                <a:solidFill>
                  <a:schemeClr val="bg1"/>
                </a:solidFill>
              </a:rPr>
              <a:t>Create a new data frame with only the closing price and convert it to an array.</a:t>
            </a:r>
            <a:br>
              <a:rPr lang="en-US" sz="2400" dirty="0">
                <a:solidFill>
                  <a:schemeClr val="bg1"/>
                </a:solidFill>
              </a:rPr>
            </a:br>
            <a:r>
              <a:rPr lang="en-US" sz="2400" dirty="0">
                <a:solidFill>
                  <a:schemeClr val="bg1"/>
                </a:solidFill>
              </a:rPr>
              <a:t>Then create a variable to store the length of the training data set. I want the training data set to contain about 80% of the data.</a:t>
            </a:r>
          </a:p>
          <a:p>
            <a:r>
              <a:rPr lang="en-US" sz="2400" b="1" i="1" dirty="0">
                <a:solidFill>
                  <a:schemeClr val="bg1"/>
                </a:solidFill>
              </a:rPr>
              <a:t>#Create a new </a:t>
            </a:r>
            <a:r>
              <a:rPr lang="en-US" sz="2400" b="1" i="1" dirty="0" err="1">
                <a:solidFill>
                  <a:schemeClr val="bg1"/>
                </a:solidFill>
              </a:rPr>
              <a:t>dataframe</a:t>
            </a:r>
            <a:r>
              <a:rPr lang="en-US" sz="2400" b="1" i="1" dirty="0">
                <a:solidFill>
                  <a:schemeClr val="bg1"/>
                </a:solidFill>
              </a:rPr>
              <a:t> with only the 'Close' column</a:t>
            </a:r>
            <a:r>
              <a:rPr lang="en-US" sz="2400" dirty="0">
                <a:solidFill>
                  <a:schemeClr val="bg1"/>
                </a:solidFill>
              </a:rPr>
              <a:t/>
            </a:r>
            <a:br>
              <a:rPr lang="en-US" sz="2400" dirty="0">
                <a:solidFill>
                  <a:schemeClr val="bg1"/>
                </a:solidFill>
              </a:rPr>
            </a:br>
            <a:r>
              <a:rPr lang="en-US" sz="2400" dirty="0">
                <a:solidFill>
                  <a:schemeClr val="bg1"/>
                </a:solidFill>
              </a:rPr>
              <a:t>data = </a:t>
            </a:r>
            <a:r>
              <a:rPr lang="en-US" sz="2400" dirty="0" err="1">
                <a:solidFill>
                  <a:schemeClr val="bg1"/>
                </a:solidFill>
              </a:rPr>
              <a:t>df.filter</a:t>
            </a:r>
            <a:r>
              <a:rPr lang="en-US" sz="2400" dirty="0">
                <a:solidFill>
                  <a:schemeClr val="bg1"/>
                </a:solidFill>
              </a:rPr>
              <a:t>(['Close'])</a:t>
            </a:r>
            <a:r>
              <a:rPr lang="en-US" sz="2400" b="1" i="1" dirty="0">
                <a:solidFill>
                  <a:schemeClr val="bg1"/>
                </a:solidFill>
              </a:rPr>
              <a:t>#Converting the </a:t>
            </a:r>
            <a:r>
              <a:rPr lang="en-US" sz="2400" b="1" i="1" dirty="0" err="1">
                <a:solidFill>
                  <a:schemeClr val="bg1"/>
                </a:solidFill>
              </a:rPr>
              <a:t>dataframe</a:t>
            </a:r>
            <a:r>
              <a:rPr lang="en-US" sz="2400" b="1" i="1" dirty="0">
                <a:solidFill>
                  <a:schemeClr val="bg1"/>
                </a:solidFill>
              </a:rPr>
              <a:t> to a </a:t>
            </a:r>
            <a:r>
              <a:rPr lang="en-US" sz="2400" b="1" i="1" dirty="0" err="1">
                <a:solidFill>
                  <a:schemeClr val="bg1"/>
                </a:solidFill>
              </a:rPr>
              <a:t>numpy</a:t>
            </a:r>
            <a:r>
              <a:rPr lang="en-US" sz="2400" b="1" i="1" dirty="0">
                <a:solidFill>
                  <a:schemeClr val="bg1"/>
                </a:solidFill>
              </a:rPr>
              <a:t> array</a:t>
            </a:r>
            <a:r>
              <a:rPr lang="en-US" sz="2400" dirty="0">
                <a:solidFill>
                  <a:schemeClr val="bg1"/>
                </a:solidFill>
              </a:rPr>
              <a:t/>
            </a:r>
            <a:br>
              <a:rPr lang="en-US" sz="2400" dirty="0">
                <a:solidFill>
                  <a:schemeClr val="bg1"/>
                </a:solidFill>
              </a:rPr>
            </a:br>
            <a:r>
              <a:rPr lang="en-US" sz="2400" dirty="0">
                <a:solidFill>
                  <a:schemeClr val="bg1"/>
                </a:solidFill>
              </a:rPr>
              <a:t>dataset = </a:t>
            </a:r>
            <a:r>
              <a:rPr lang="en-US" sz="2400" dirty="0" err="1">
                <a:solidFill>
                  <a:schemeClr val="bg1"/>
                </a:solidFill>
              </a:rPr>
              <a:t>data.values</a:t>
            </a:r>
            <a:r>
              <a:rPr lang="en-US" sz="2400" b="1" i="1" dirty="0" err="1">
                <a:solidFill>
                  <a:schemeClr val="bg1"/>
                </a:solidFill>
              </a:rPr>
              <a:t>#Get</a:t>
            </a:r>
            <a:r>
              <a:rPr lang="en-US" sz="2400" b="1" i="1" dirty="0">
                <a:solidFill>
                  <a:schemeClr val="bg1"/>
                </a:solidFill>
              </a:rPr>
              <a:t> /Compute the number of rows to train the model on</a:t>
            </a:r>
            <a:r>
              <a:rPr lang="en-US" sz="2400" dirty="0">
                <a:solidFill>
                  <a:schemeClr val="bg1"/>
                </a:solidFill>
              </a:rPr>
              <a:t/>
            </a:r>
            <a:br>
              <a:rPr lang="en-US" sz="2400" dirty="0">
                <a:solidFill>
                  <a:schemeClr val="bg1"/>
                </a:solidFill>
              </a:rPr>
            </a:br>
            <a:r>
              <a:rPr lang="en-US" sz="2400" dirty="0" err="1">
                <a:solidFill>
                  <a:schemeClr val="bg1"/>
                </a:solidFill>
              </a:rPr>
              <a:t>training_data_len</a:t>
            </a:r>
            <a:r>
              <a:rPr lang="en-US" sz="2400" dirty="0">
                <a:solidFill>
                  <a:schemeClr val="bg1"/>
                </a:solidFill>
              </a:rPr>
              <a:t> = </a:t>
            </a:r>
            <a:r>
              <a:rPr lang="en-US" sz="2400" dirty="0" err="1">
                <a:solidFill>
                  <a:schemeClr val="bg1"/>
                </a:solidFill>
              </a:rPr>
              <a:t>math.ceil</a:t>
            </a:r>
            <a:r>
              <a:rPr lang="en-US" sz="2400" dirty="0">
                <a:solidFill>
                  <a:schemeClr val="bg1"/>
                </a:solidFill>
              </a:rPr>
              <a:t>( </a:t>
            </a:r>
            <a:r>
              <a:rPr lang="en-US" sz="2400" dirty="0" err="1">
                <a:solidFill>
                  <a:schemeClr val="bg1"/>
                </a:solidFill>
              </a:rPr>
              <a:t>len</a:t>
            </a:r>
            <a:r>
              <a:rPr lang="en-US" sz="2400" dirty="0">
                <a:solidFill>
                  <a:schemeClr val="bg1"/>
                </a:solidFill>
              </a:rPr>
              <a:t>(dataset) *.8) </a:t>
            </a:r>
            <a:endParaRPr lang="en-US" sz="2400" dirty="0" smtClean="0">
              <a:solidFill>
                <a:schemeClr val="bg1"/>
              </a:solidFill>
            </a:endParaRPr>
          </a:p>
          <a:p>
            <a:r>
              <a:rPr lang="en-US" sz="2400" dirty="0">
                <a:solidFill>
                  <a:schemeClr val="bg1"/>
                </a:solidFill>
              </a:rPr>
              <a:t>Now scale the data set to be values between 0 and 1 inclusive, I do this because it is generally good practice to scale your data before giving it to the neural network.</a:t>
            </a:r>
          </a:p>
          <a:p>
            <a:r>
              <a:rPr lang="en-US" sz="2400" b="1" i="1" dirty="0">
                <a:solidFill>
                  <a:schemeClr val="bg1"/>
                </a:solidFill>
              </a:rPr>
              <a:t>#Scale the all of the data to be values between 0 and 1</a:t>
            </a:r>
            <a:r>
              <a:rPr lang="en-US" sz="2400" b="1" dirty="0">
                <a:solidFill>
                  <a:schemeClr val="bg1"/>
                </a:solidFill>
              </a:rPr>
              <a:t> </a:t>
            </a:r>
            <a:r>
              <a:rPr lang="en-US" sz="2400" dirty="0">
                <a:solidFill>
                  <a:schemeClr val="bg1"/>
                </a:solidFill>
              </a:rPr>
              <a:t/>
            </a:r>
            <a:br>
              <a:rPr lang="en-US" sz="2400" dirty="0">
                <a:solidFill>
                  <a:schemeClr val="bg1"/>
                </a:solidFill>
              </a:rPr>
            </a:br>
            <a:r>
              <a:rPr lang="en-US" sz="2400" dirty="0" err="1">
                <a:solidFill>
                  <a:schemeClr val="bg1"/>
                </a:solidFill>
              </a:rPr>
              <a:t>scaler</a:t>
            </a:r>
            <a:r>
              <a:rPr lang="en-US" sz="2400" dirty="0">
                <a:solidFill>
                  <a:schemeClr val="bg1"/>
                </a:solidFill>
              </a:rPr>
              <a:t> = </a:t>
            </a:r>
            <a:r>
              <a:rPr lang="en-US" sz="2400" dirty="0" err="1">
                <a:solidFill>
                  <a:schemeClr val="bg1"/>
                </a:solidFill>
              </a:rPr>
              <a:t>MinMaxScaler</a:t>
            </a:r>
            <a:r>
              <a:rPr lang="en-US" sz="2400" dirty="0">
                <a:solidFill>
                  <a:schemeClr val="bg1"/>
                </a:solidFill>
              </a:rPr>
              <a:t>(</a:t>
            </a:r>
            <a:r>
              <a:rPr lang="en-US" sz="2400" dirty="0" err="1">
                <a:solidFill>
                  <a:schemeClr val="bg1"/>
                </a:solidFill>
              </a:rPr>
              <a:t>feature_range</a:t>
            </a:r>
            <a:r>
              <a:rPr lang="en-US" sz="2400" dirty="0">
                <a:solidFill>
                  <a:schemeClr val="bg1"/>
                </a:solidFill>
              </a:rPr>
              <a:t>=(0, 1)) </a:t>
            </a:r>
            <a:br>
              <a:rPr lang="en-US" sz="2400" dirty="0">
                <a:solidFill>
                  <a:schemeClr val="bg1"/>
                </a:solidFill>
              </a:rPr>
            </a:br>
            <a:r>
              <a:rPr lang="en-US" sz="2400" dirty="0" err="1">
                <a:solidFill>
                  <a:schemeClr val="bg1"/>
                </a:solidFill>
              </a:rPr>
              <a:t>scaled_data</a:t>
            </a:r>
            <a:r>
              <a:rPr lang="en-US" sz="2400" dirty="0">
                <a:solidFill>
                  <a:schemeClr val="bg1"/>
                </a:solidFill>
              </a:rPr>
              <a:t> = </a:t>
            </a:r>
            <a:r>
              <a:rPr lang="en-US" sz="2400" dirty="0" err="1">
                <a:solidFill>
                  <a:schemeClr val="bg1"/>
                </a:solidFill>
              </a:rPr>
              <a:t>scaler.fit_transform</a:t>
            </a:r>
            <a:r>
              <a:rPr lang="en-US" sz="2400" dirty="0">
                <a:solidFill>
                  <a:schemeClr val="bg1"/>
                </a:solidFill>
              </a:rPr>
              <a:t>(dataset)</a:t>
            </a:r>
          </a:p>
        </p:txBody>
      </p:sp>
    </p:spTree>
    <p:extLst>
      <p:ext uri="{BB962C8B-B14F-4D97-AF65-F5344CB8AC3E}">
        <p14:creationId xmlns:p14="http://schemas.microsoft.com/office/powerpoint/2010/main" val="4109895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400800"/>
          </a:xfrm>
        </p:spPr>
        <p:txBody>
          <a:bodyPr>
            <a:normAutofit fontScale="77500" lnSpcReduction="20000"/>
          </a:bodyPr>
          <a:lstStyle/>
          <a:p>
            <a:r>
              <a:rPr lang="en-US" dirty="0">
                <a:solidFill>
                  <a:schemeClr val="bg1"/>
                </a:solidFill>
              </a:rPr>
              <a:t>Create a training data set that contains the past 60 day closing price values that we want to use to predict the 61st closing price value.</a:t>
            </a:r>
          </a:p>
          <a:p>
            <a:r>
              <a:rPr lang="en-US" dirty="0">
                <a:solidFill>
                  <a:schemeClr val="bg1"/>
                </a:solidFill>
              </a:rPr>
              <a:t>So the first column in the ‘</a:t>
            </a:r>
            <a:r>
              <a:rPr lang="en-US" b="1" dirty="0" err="1">
                <a:solidFill>
                  <a:schemeClr val="bg1"/>
                </a:solidFill>
              </a:rPr>
              <a:t>x_train</a:t>
            </a:r>
            <a:r>
              <a:rPr lang="en-US" dirty="0">
                <a:solidFill>
                  <a:schemeClr val="bg1"/>
                </a:solidFill>
              </a:rPr>
              <a:t>’ data set will contain values from the data set from index 0 to index 59 (60 values total) and the second column will contain values from the data set from index 1 to index 60 (60 values) and so on and so forth.</a:t>
            </a:r>
          </a:p>
          <a:p>
            <a:r>
              <a:rPr lang="en-US" dirty="0">
                <a:solidFill>
                  <a:schemeClr val="bg1"/>
                </a:solidFill>
              </a:rPr>
              <a:t>The ‘</a:t>
            </a:r>
            <a:r>
              <a:rPr lang="en-US" b="1" dirty="0" err="1">
                <a:solidFill>
                  <a:schemeClr val="bg1"/>
                </a:solidFill>
              </a:rPr>
              <a:t>y_train</a:t>
            </a:r>
            <a:r>
              <a:rPr lang="en-US" dirty="0">
                <a:solidFill>
                  <a:schemeClr val="bg1"/>
                </a:solidFill>
              </a:rPr>
              <a:t>’ data set will contain the 61st value located at index 60 for it’s first column and the 62nd value located at index 61 of the data set for it’s second value and so on and so forth.</a:t>
            </a:r>
          </a:p>
          <a:p>
            <a:r>
              <a:rPr lang="en-US" b="1" i="1" dirty="0">
                <a:solidFill>
                  <a:schemeClr val="bg1"/>
                </a:solidFill>
              </a:rPr>
              <a:t>#Create the scaled training data set </a:t>
            </a:r>
            <a:r>
              <a:rPr lang="en-US" dirty="0">
                <a:solidFill>
                  <a:schemeClr val="bg1"/>
                </a:solidFill>
              </a:rPr>
              <a:t/>
            </a:r>
            <a:br>
              <a:rPr lang="en-US" dirty="0">
                <a:solidFill>
                  <a:schemeClr val="bg1"/>
                </a:solidFill>
              </a:rPr>
            </a:br>
            <a:r>
              <a:rPr lang="en-US" dirty="0" err="1">
                <a:solidFill>
                  <a:schemeClr val="bg1"/>
                </a:solidFill>
              </a:rPr>
              <a:t>train_data</a:t>
            </a:r>
            <a:r>
              <a:rPr lang="en-US" dirty="0">
                <a:solidFill>
                  <a:schemeClr val="bg1"/>
                </a:solidFill>
              </a:rPr>
              <a:t> = </a:t>
            </a:r>
            <a:r>
              <a:rPr lang="en-US" dirty="0" err="1">
                <a:solidFill>
                  <a:schemeClr val="bg1"/>
                </a:solidFill>
              </a:rPr>
              <a:t>scaled_data</a:t>
            </a:r>
            <a:r>
              <a:rPr lang="en-US" dirty="0">
                <a:solidFill>
                  <a:schemeClr val="bg1"/>
                </a:solidFill>
              </a:rPr>
              <a:t>[0:training_data_len , : ]</a:t>
            </a:r>
            <a:r>
              <a:rPr lang="en-US" b="1" i="1" dirty="0">
                <a:solidFill>
                  <a:schemeClr val="bg1"/>
                </a:solidFill>
              </a:rPr>
              <a:t>#Split the data into </a:t>
            </a:r>
            <a:r>
              <a:rPr lang="en-US" b="1" i="1" dirty="0" err="1">
                <a:solidFill>
                  <a:schemeClr val="bg1"/>
                </a:solidFill>
              </a:rPr>
              <a:t>x_train</a:t>
            </a:r>
            <a:r>
              <a:rPr lang="en-US" b="1" i="1" dirty="0">
                <a:solidFill>
                  <a:schemeClr val="bg1"/>
                </a:solidFill>
              </a:rPr>
              <a:t> and </a:t>
            </a:r>
            <a:r>
              <a:rPr lang="en-US" b="1" i="1" dirty="0" err="1">
                <a:solidFill>
                  <a:schemeClr val="bg1"/>
                </a:solidFill>
              </a:rPr>
              <a:t>y_train</a:t>
            </a:r>
            <a:r>
              <a:rPr lang="en-US" b="1" i="1" dirty="0">
                <a:solidFill>
                  <a:schemeClr val="bg1"/>
                </a:solidFill>
              </a:rPr>
              <a:t> data sets</a:t>
            </a:r>
            <a:r>
              <a:rPr lang="en-US" dirty="0">
                <a:solidFill>
                  <a:schemeClr val="bg1"/>
                </a:solidFill>
              </a:rPr>
              <a:t/>
            </a:r>
            <a:br>
              <a:rPr lang="en-US" dirty="0">
                <a:solidFill>
                  <a:schemeClr val="bg1"/>
                </a:solidFill>
              </a:rPr>
            </a:br>
            <a:r>
              <a:rPr lang="en-US" dirty="0" err="1">
                <a:solidFill>
                  <a:schemeClr val="bg1"/>
                </a:solidFill>
              </a:rPr>
              <a:t>x_train</a:t>
            </a:r>
            <a:r>
              <a:rPr lang="en-US" dirty="0">
                <a:solidFill>
                  <a:schemeClr val="bg1"/>
                </a:solidFill>
              </a:rPr>
              <a:t>=[]</a:t>
            </a:r>
            <a:br>
              <a:rPr lang="en-US" dirty="0">
                <a:solidFill>
                  <a:schemeClr val="bg1"/>
                </a:solidFill>
              </a:rPr>
            </a:br>
            <a:r>
              <a:rPr lang="en-US" dirty="0" err="1">
                <a:solidFill>
                  <a:schemeClr val="bg1"/>
                </a:solidFill>
              </a:rPr>
              <a:t>y_train</a:t>
            </a:r>
            <a:r>
              <a:rPr lang="en-US" dirty="0">
                <a:solidFill>
                  <a:schemeClr val="bg1"/>
                </a:solidFill>
              </a:rPr>
              <a:t> = []</a:t>
            </a:r>
            <a:br>
              <a:rPr lang="en-US" dirty="0">
                <a:solidFill>
                  <a:schemeClr val="bg1"/>
                </a:solidFill>
              </a:rPr>
            </a:br>
            <a:r>
              <a:rPr lang="en-US" b="1" dirty="0">
                <a:solidFill>
                  <a:schemeClr val="bg1"/>
                </a:solidFill>
              </a:rPr>
              <a:t>for</a:t>
            </a:r>
            <a:r>
              <a:rPr lang="en-US" dirty="0">
                <a:solidFill>
                  <a:schemeClr val="bg1"/>
                </a:solidFill>
              </a:rPr>
              <a:t> </a:t>
            </a:r>
            <a:r>
              <a:rPr lang="en-US" dirty="0" err="1">
                <a:solidFill>
                  <a:schemeClr val="bg1"/>
                </a:solidFill>
              </a:rPr>
              <a:t>i</a:t>
            </a:r>
            <a:r>
              <a:rPr lang="en-US" dirty="0">
                <a:solidFill>
                  <a:schemeClr val="bg1"/>
                </a:solidFill>
              </a:rPr>
              <a:t> </a:t>
            </a:r>
            <a:r>
              <a:rPr lang="en-US" b="1" dirty="0">
                <a:solidFill>
                  <a:schemeClr val="bg1"/>
                </a:solidFill>
              </a:rPr>
              <a:t>in</a:t>
            </a:r>
            <a:r>
              <a:rPr lang="en-US" dirty="0">
                <a:solidFill>
                  <a:schemeClr val="bg1"/>
                </a:solidFill>
              </a:rPr>
              <a:t> range(60,len(</a:t>
            </a:r>
            <a:r>
              <a:rPr lang="en-US" dirty="0" err="1">
                <a:solidFill>
                  <a:schemeClr val="bg1"/>
                </a:solidFill>
              </a:rPr>
              <a:t>train_data</a:t>
            </a:r>
            <a:r>
              <a:rPr lang="en-US" dirty="0">
                <a:solidFill>
                  <a:schemeClr val="bg1"/>
                </a:solidFill>
              </a:rPr>
              <a:t>)):</a:t>
            </a:r>
            <a:br>
              <a:rPr lang="en-US" dirty="0">
                <a:solidFill>
                  <a:schemeClr val="bg1"/>
                </a:solidFill>
              </a:rPr>
            </a:br>
            <a:r>
              <a:rPr lang="en-US" dirty="0" err="1">
                <a:solidFill>
                  <a:schemeClr val="bg1"/>
                </a:solidFill>
              </a:rPr>
              <a:t>x_train.append</a:t>
            </a:r>
            <a:r>
              <a:rPr lang="en-US" dirty="0">
                <a:solidFill>
                  <a:schemeClr val="bg1"/>
                </a:solidFill>
              </a:rPr>
              <a:t>(</a:t>
            </a:r>
            <a:r>
              <a:rPr lang="en-US" dirty="0" err="1">
                <a:solidFill>
                  <a:schemeClr val="bg1"/>
                </a:solidFill>
              </a:rPr>
              <a:t>train_data</a:t>
            </a:r>
            <a:r>
              <a:rPr lang="en-US" dirty="0">
                <a:solidFill>
                  <a:schemeClr val="bg1"/>
                </a:solidFill>
              </a:rPr>
              <a:t>[i-60:i,0])</a:t>
            </a:r>
            <a:br>
              <a:rPr lang="en-US" dirty="0">
                <a:solidFill>
                  <a:schemeClr val="bg1"/>
                </a:solidFill>
              </a:rPr>
            </a:br>
            <a:r>
              <a:rPr lang="en-US" dirty="0" err="1">
                <a:solidFill>
                  <a:schemeClr val="bg1"/>
                </a:solidFill>
              </a:rPr>
              <a:t>y_train.append</a:t>
            </a:r>
            <a:r>
              <a:rPr lang="en-US" dirty="0">
                <a:solidFill>
                  <a:schemeClr val="bg1"/>
                </a:solidFill>
              </a:rPr>
              <a:t>(</a:t>
            </a:r>
            <a:r>
              <a:rPr lang="en-US" dirty="0" err="1">
                <a:solidFill>
                  <a:schemeClr val="bg1"/>
                </a:solidFill>
              </a:rPr>
              <a:t>train_data</a:t>
            </a:r>
            <a:r>
              <a:rPr lang="en-US" dirty="0">
                <a:solidFill>
                  <a:schemeClr val="bg1"/>
                </a:solidFill>
              </a:rPr>
              <a:t>[i,0])</a:t>
            </a:r>
          </a:p>
        </p:txBody>
      </p:sp>
    </p:spTree>
    <p:extLst>
      <p:ext uri="{BB962C8B-B14F-4D97-AF65-F5344CB8AC3E}">
        <p14:creationId xmlns:p14="http://schemas.microsoft.com/office/powerpoint/2010/main" val="2055742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70000" lnSpcReduction="20000"/>
          </a:bodyPr>
          <a:lstStyle/>
          <a:p>
            <a:r>
              <a:rPr lang="en-US" dirty="0">
                <a:solidFill>
                  <a:schemeClr val="bg1"/>
                </a:solidFill>
              </a:rPr>
              <a:t>Now convert the independent train data set ‘</a:t>
            </a:r>
            <a:r>
              <a:rPr lang="en-US" b="1" dirty="0" err="1">
                <a:solidFill>
                  <a:schemeClr val="bg1"/>
                </a:solidFill>
              </a:rPr>
              <a:t>x_train</a:t>
            </a:r>
            <a:r>
              <a:rPr lang="en-US" dirty="0">
                <a:solidFill>
                  <a:schemeClr val="bg1"/>
                </a:solidFill>
              </a:rPr>
              <a:t>’ and dependent train data set ‘</a:t>
            </a:r>
            <a:r>
              <a:rPr lang="en-US" b="1" dirty="0" err="1">
                <a:solidFill>
                  <a:schemeClr val="bg1"/>
                </a:solidFill>
              </a:rPr>
              <a:t>y_train</a:t>
            </a:r>
            <a:r>
              <a:rPr lang="en-US" dirty="0">
                <a:solidFill>
                  <a:schemeClr val="bg1"/>
                </a:solidFill>
              </a:rPr>
              <a:t>’ to </a:t>
            </a:r>
            <a:r>
              <a:rPr lang="en-US" dirty="0" err="1">
                <a:solidFill>
                  <a:schemeClr val="bg1"/>
                </a:solidFill>
              </a:rPr>
              <a:t>numpy</a:t>
            </a:r>
            <a:r>
              <a:rPr lang="en-US" dirty="0">
                <a:solidFill>
                  <a:schemeClr val="bg1"/>
                </a:solidFill>
              </a:rPr>
              <a:t> arrays so they can be used for training the LSTM model.</a:t>
            </a:r>
          </a:p>
          <a:p>
            <a:r>
              <a:rPr lang="en-US" b="1" i="1" dirty="0">
                <a:solidFill>
                  <a:schemeClr val="bg1"/>
                </a:solidFill>
              </a:rPr>
              <a:t>#Convert </a:t>
            </a:r>
            <a:r>
              <a:rPr lang="en-US" b="1" i="1" dirty="0" err="1">
                <a:solidFill>
                  <a:schemeClr val="bg1"/>
                </a:solidFill>
              </a:rPr>
              <a:t>x_train</a:t>
            </a:r>
            <a:r>
              <a:rPr lang="en-US" b="1" i="1" dirty="0">
                <a:solidFill>
                  <a:schemeClr val="bg1"/>
                </a:solidFill>
              </a:rPr>
              <a:t> and </a:t>
            </a:r>
            <a:r>
              <a:rPr lang="en-US" b="1" i="1" dirty="0" err="1">
                <a:solidFill>
                  <a:schemeClr val="bg1"/>
                </a:solidFill>
              </a:rPr>
              <a:t>y_train</a:t>
            </a:r>
            <a:r>
              <a:rPr lang="en-US" b="1" i="1" dirty="0">
                <a:solidFill>
                  <a:schemeClr val="bg1"/>
                </a:solidFill>
              </a:rPr>
              <a:t> to </a:t>
            </a:r>
            <a:r>
              <a:rPr lang="en-US" b="1" i="1" dirty="0" err="1">
                <a:solidFill>
                  <a:schemeClr val="bg1"/>
                </a:solidFill>
              </a:rPr>
              <a:t>numpy</a:t>
            </a:r>
            <a:r>
              <a:rPr lang="en-US" b="1" i="1" dirty="0">
                <a:solidFill>
                  <a:schemeClr val="bg1"/>
                </a:solidFill>
              </a:rPr>
              <a:t> arrays</a:t>
            </a:r>
            <a:r>
              <a:rPr lang="en-US" dirty="0">
                <a:solidFill>
                  <a:schemeClr val="bg1"/>
                </a:solidFill>
              </a:rPr>
              <a:t/>
            </a:r>
            <a:br>
              <a:rPr lang="en-US" dirty="0">
                <a:solidFill>
                  <a:schemeClr val="bg1"/>
                </a:solidFill>
              </a:rPr>
            </a:br>
            <a:r>
              <a:rPr lang="en-US" dirty="0" err="1">
                <a:solidFill>
                  <a:schemeClr val="bg1"/>
                </a:solidFill>
              </a:rPr>
              <a:t>x_train</a:t>
            </a:r>
            <a:r>
              <a:rPr lang="en-US" dirty="0">
                <a:solidFill>
                  <a:schemeClr val="bg1"/>
                </a:solidFill>
              </a:rPr>
              <a:t>, </a:t>
            </a:r>
            <a:r>
              <a:rPr lang="en-US" dirty="0" err="1">
                <a:solidFill>
                  <a:schemeClr val="bg1"/>
                </a:solidFill>
              </a:rPr>
              <a:t>y_train</a:t>
            </a:r>
            <a:r>
              <a:rPr lang="en-US" dirty="0">
                <a:solidFill>
                  <a:schemeClr val="bg1"/>
                </a:solidFill>
              </a:rPr>
              <a:t> = </a:t>
            </a:r>
            <a:r>
              <a:rPr lang="en-US" dirty="0" err="1">
                <a:solidFill>
                  <a:schemeClr val="bg1"/>
                </a:solidFill>
              </a:rPr>
              <a:t>np.array</a:t>
            </a:r>
            <a:r>
              <a:rPr lang="en-US" dirty="0">
                <a:solidFill>
                  <a:schemeClr val="bg1"/>
                </a:solidFill>
              </a:rPr>
              <a:t>(</a:t>
            </a:r>
            <a:r>
              <a:rPr lang="en-US" dirty="0" err="1">
                <a:solidFill>
                  <a:schemeClr val="bg1"/>
                </a:solidFill>
              </a:rPr>
              <a:t>x_train</a:t>
            </a:r>
            <a:r>
              <a:rPr lang="en-US" dirty="0">
                <a:solidFill>
                  <a:schemeClr val="bg1"/>
                </a:solidFill>
              </a:rPr>
              <a:t>), </a:t>
            </a:r>
            <a:r>
              <a:rPr lang="en-US" dirty="0" err="1">
                <a:solidFill>
                  <a:schemeClr val="bg1"/>
                </a:solidFill>
              </a:rPr>
              <a:t>np.array</a:t>
            </a:r>
            <a:r>
              <a:rPr lang="en-US" dirty="0">
                <a:solidFill>
                  <a:schemeClr val="bg1"/>
                </a:solidFill>
              </a:rPr>
              <a:t>(</a:t>
            </a:r>
            <a:r>
              <a:rPr lang="en-US" dirty="0" err="1">
                <a:solidFill>
                  <a:schemeClr val="bg1"/>
                </a:solidFill>
              </a:rPr>
              <a:t>y_train</a:t>
            </a:r>
            <a:r>
              <a:rPr lang="en-US" dirty="0">
                <a:solidFill>
                  <a:schemeClr val="bg1"/>
                </a:solidFill>
              </a:rPr>
              <a:t>)Reshape the data to be 3-dimensional in the form [number of </a:t>
            </a:r>
            <a:r>
              <a:rPr lang="en-US" b="1" dirty="0">
                <a:solidFill>
                  <a:schemeClr val="bg1"/>
                </a:solidFill>
              </a:rPr>
              <a:t>samples</a:t>
            </a:r>
            <a:r>
              <a:rPr lang="en-US" dirty="0">
                <a:solidFill>
                  <a:schemeClr val="bg1"/>
                </a:solidFill>
              </a:rPr>
              <a:t>, number of </a:t>
            </a:r>
            <a:r>
              <a:rPr lang="en-US" b="1" dirty="0">
                <a:solidFill>
                  <a:schemeClr val="bg1"/>
                </a:solidFill>
              </a:rPr>
              <a:t>time steps</a:t>
            </a:r>
            <a:r>
              <a:rPr lang="en-US" dirty="0">
                <a:solidFill>
                  <a:schemeClr val="bg1"/>
                </a:solidFill>
              </a:rPr>
              <a:t>, and number of </a:t>
            </a:r>
            <a:r>
              <a:rPr lang="en-US" b="1" dirty="0">
                <a:solidFill>
                  <a:schemeClr val="bg1"/>
                </a:solidFill>
              </a:rPr>
              <a:t>features</a:t>
            </a:r>
            <a:r>
              <a:rPr lang="en-US" dirty="0">
                <a:solidFill>
                  <a:schemeClr val="bg1"/>
                </a:solidFill>
              </a:rPr>
              <a:t>]. The LSTM model is expecting a 3-dimensional data set.</a:t>
            </a:r>
          </a:p>
          <a:p>
            <a:r>
              <a:rPr lang="en-US" b="1" i="1" dirty="0">
                <a:solidFill>
                  <a:schemeClr val="bg1"/>
                </a:solidFill>
              </a:rPr>
              <a:t>#Reshape the data into the shape accepted by the LSTM</a:t>
            </a:r>
            <a:r>
              <a:rPr lang="en-US" dirty="0">
                <a:solidFill>
                  <a:schemeClr val="bg1"/>
                </a:solidFill>
              </a:rPr>
              <a:t/>
            </a:r>
            <a:br>
              <a:rPr lang="en-US" dirty="0">
                <a:solidFill>
                  <a:schemeClr val="bg1"/>
                </a:solidFill>
              </a:rPr>
            </a:br>
            <a:r>
              <a:rPr lang="en-US" dirty="0" err="1">
                <a:solidFill>
                  <a:schemeClr val="bg1"/>
                </a:solidFill>
              </a:rPr>
              <a:t>x_train</a:t>
            </a:r>
            <a:r>
              <a:rPr lang="en-US" dirty="0">
                <a:solidFill>
                  <a:schemeClr val="bg1"/>
                </a:solidFill>
              </a:rPr>
              <a:t> = </a:t>
            </a:r>
            <a:r>
              <a:rPr lang="en-US" dirty="0" err="1">
                <a:solidFill>
                  <a:schemeClr val="bg1"/>
                </a:solidFill>
              </a:rPr>
              <a:t>np.reshape</a:t>
            </a:r>
            <a:r>
              <a:rPr lang="en-US" dirty="0">
                <a:solidFill>
                  <a:schemeClr val="bg1"/>
                </a:solidFill>
              </a:rPr>
              <a:t>(</a:t>
            </a:r>
            <a:r>
              <a:rPr lang="en-US" dirty="0" err="1">
                <a:solidFill>
                  <a:schemeClr val="bg1"/>
                </a:solidFill>
              </a:rPr>
              <a:t>x_train</a:t>
            </a:r>
            <a:r>
              <a:rPr lang="en-US" dirty="0">
                <a:solidFill>
                  <a:schemeClr val="bg1"/>
                </a:solidFill>
              </a:rPr>
              <a:t>, (</a:t>
            </a:r>
            <a:r>
              <a:rPr lang="en-US" dirty="0" err="1">
                <a:solidFill>
                  <a:schemeClr val="bg1"/>
                </a:solidFill>
              </a:rPr>
              <a:t>x_train.shape</a:t>
            </a:r>
            <a:r>
              <a:rPr lang="en-US" dirty="0">
                <a:solidFill>
                  <a:schemeClr val="bg1"/>
                </a:solidFill>
              </a:rPr>
              <a:t>[0],</a:t>
            </a:r>
            <a:r>
              <a:rPr lang="en-US" dirty="0" err="1">
                <a:solidFill>
                  <a:schemeClr val="bg1"/>
                </a:solidFill>
              </a:rPr>
              <a:t>x_train.shape</a:t>
            </a:r>
            <a:r>
              <a:rPr lang="en-US" dirty="0">
                <a:solidFill>
                  <a:schemeClr val="bg1"/>
                </a:solidFill>
              </a:rPr>
              <a:t>[1],1</a:t>
            </a:r>
            <a:r>
              <a:rPr lang="en-US" dirty="0" smtClean="0">
                <a:solidFill>
                  <a:schemeClr val="bg1"/>
                </a:solidFill>
              </a:rPr>
              <a:t>))</a:t>
            </a:r>
          </a:p>
          <a:p>
            <a:r>
              <a:rPr lang="en-US" dirty="0">
                <a:solidFill>
                  <a:schemeClr val="bg1"/>
                </a:solidFill>
              </a:rPr>
              <a:t>Build the LSTM model to have two LSTM layers with 50 neurons and two Dense layers, one with 25 neurons and the other with 1 neuron.</a:t>
            </a:r>
          </a:p>
          <a:p>
            <a:r>
              <a:rPr lang="en-US" b="1" i="1" dirty="0">
                <a:solidFill>
                  <a:schemeClr val="bg1"/>
                </a:solidFill>
              </a:rPr>
              <a:t>#Build the LSTM network model</a:t>
            </a:r>
            <a:r>
              <a:rPr lang="en-US" dirty="0">
                <a:solidFill>
                  <a:schemeClr val="bg1"/>
                </a:solidFill>
              </a:rPr>
              <a:t/>
            </a:r>
            <a:br>
              <a:rPr lang="en-US" dirty="0">
                <a:solidFill>
                  <a:schemeClr val="bg1"/>
                </a:solidFill>
              </a:rPr>
            </a:br>
            <a:r>
              <a:rPr lang="en-US" dirty="0" err="1">
                <a:solidFill>
                  <a:schemeClr val="bg1"/>
                </a:solidFill>
              </a:rPr>
              <a:t>model</a:t>
            </a:r>
            <a:r>
              <a:rPr lang="en-US" dirty="0">
                <a:solidFill>
                  <a:schemeClr val="bg1"/>
                </a:solidFill>
              </a:rPr>
              <a:t> = Sequential()</a:t>
            </a:r>
            <a:br>
              <a:rPr lang="en-US" dirty="0">
                <a:solidFill>
                  <a:schemeClr val="bg1"/>
                </a:solidFill>
              </a:rPr>
            </a:br>
            <a:r>
              <a:rPr lang="en-US" sz="4600" dirty="0" err="1">
                <a:solidFill>
                  <a:schemeClr val="bg1"/>
                </a:solidFill>
              </a:rPr>
              <a:t>model.add</a:t>
            </a:r>
            <a:r>
              <a:rPr lang="en-US" sz="4600" dirty="0">
                <a:solidFill>
                  <a:schemeClr val="bg1"/>
                </a:solidFill>
              </a:rPr>
              <a:t>(LSTM(units=50</a:t>
            </a:r>
            <a:r>
              <a:rPr lang="en-US" dirty="0">
                <a:solidFill>
                  <a:schemeClr val="bg1"/>
                </a:solidFill>
              </a:rPr>
              <a:t>, </a:t>
            </a:r>
            <a:r>
              <a:rPr lang="en-US" dirty="0" err="1">
                <a:solidFill>
                  <a:schemeClr val="bg1"/>
                </a:solidFill>
              </a:rPr>
              <a:t>return_sequences</a:t>
            </a:r>
            <a:r>
              <a:rPr lang="en-US" dirty="0">
                <a:solidFill>
                  <a:schemeClr val="bg1"/>
                </a:solidFill>
              </a:rPr>
              <a:t>=</a:t>
            </a:r>
            <a:r>
              <a:rPr lang="en-US" b="1" dirty="0" err="1">
                <a:solidFill>
                  <a:schemeClr val="bg1"/>
                </a:solidFill>
              </a:rPr>
              <a:t>True</a:t>
            </a:r>
            <a:r>
              <a:rPr lang="en-US" dirty="0" err="1">
                <a:solidFill>
                  <a:schemeClr val="bg1"/>
                </a:solidFill>
              </a:rPr>
              <a:t>,input_shape</a:t>
            </a:r>
            <a:r>
              <a:rPr lang="en-US" dirty="0">
                <a:solidFill>
                  <a:schemeClr val="bg1"/>
                </a:solidFill>
              </a:rPr>
              <a:t>=(</a:t>
            </a:r>
            <a:r>
              <a:rPr lang="en-US" dirty="0" err="1">
                <a:solidFill>
                  <a:schemeClr val="bg1"/>
                </a:solidFill>
              </a:rPr>
              <a:t>x_train.shape</a:t>
            </a:r>
            <a:r>
              <a:rPr lang="en-US" dirty="0">
                <a:solidFill>
                  <a:schemeClr val="bg1"/>
                </a:solidFill>
              </a:rPr>
              <a:t>[1],1)))</a:t>
            </a:r>
            <a:br>
              <a:rPr lang="en-US" dirty="0">
                <a:solidFill>
                  <a:schemeClr val="bg1"/>
                </a:solidFill>
              </a:rPr>
            </a:br>
            <a:r>
              <a:rPr lang="en-US" dirty="0" err="1">
                <a:solidFill>
                  <a:schemeClr val="bg1"/>
                </a:solidFill>
              </a:rPr>
              <a:t>model.add</a:t>
            </a:r>
            <a:r>
              <a:rPr lang="en-US" dirty="0">
                <a:solidFill>
                  <a:schemeClr val="bg1"/>
                </a:solidFill>
              </a:rPr>
              <a:t>(LSTM(units=50, </a:t>
            </a:r>
            <a:r>
              <a:rPr lang="en-US" dirty="0" err="1">
                <a:solidFill>
                  <a:schemeClr val="bg1"/>
                </a:solidFill>
              </a:rPr>
              <a:t>return_sequences</a:t>
            </a:r>
            <a:r>
              <a:rPr lang="en-US" dirty="0">
                <a:solidFill>
                  <a:schemeClr val="bg1"/>
                </a:solidFill>
              </a:rPr>
              <a:t>=</a:t>
            </a:r>
            <a:r>
              <a:rPr lang="en-US" b="1" dirty="0">
                <a:solidFill>
                  <a:schemeClr val="bg1"/>
                </a:solidFill>
              </a:rPr>
              <a:t>False</a:t>
            </a:r>
            <a:r>
              <a:rPr lang="en-US" dirty="0">
                <a:solidFill>
                  <a:schemeClr val="bg1"/>
                </a:solidFill>
              </a:rPr>
              <a:t>))</a:t>
            </a:r>
            <a:br>
              <a:rPr lang="en-US" dirty="0">
                <a:solidFill>
                  <a:schemeClr val="bg1"/>
                </a:solidFill>
              </a:rPr>
            </a:br>
            <a:r>
              <a:rPr lang="en-US" dirty="0" err="1">
                <a:solidFill>
                  <a:schemeClr val="bg1"/>
                </a:solidFill>
              </a:rPr>
              <a:t>model.add</a:t>
            </a:r>
            <a:r>
              <a:rPr lang="en-US" dirty="0">
                <a:solidFill>
                  <a:schemeClr val="bg1"/>
                </a:solidFill>
              </a:rPr>
              <a:t>(Dense(units=25))</a:t>
            </a:r>
            <a:br>
              <a:rPr lang="en-US" dirty="0">
                <a:solidFill>
                  <a:schemeClr val="bg1"/>
                </a:solidFill>
              </a:rPr>
            </a:br>
            <a:r>
              <a:rPr lang="en-US" dirty="0" err="1">
                <a:solidFill>
                  <a:schemeClr val="bg1"/>
                </a:solidFill>
              </a:rPr>
              <a:t>model.add</a:t>
            </a:r>
            <a:r>
              <a:rPr lang="en-US" dirty="0">
                <a:solidFill>
                  <a:schemeClr val="bg1"/>
                </a:solidFill>
              </a:rPr>
              <a:t>(Dense(units=1))</a:t>
            </a:r>
          </a:p>
        </p:txBody>
      </p:sp>
    </p:spTree>
    <p:extLst>
      <p:ext uri="{BB962C8B-B14F-4D97-AF65-F5344CB8AC3E}">
        <p14:creationId xmlns:p14="http://schemas.microsoft.com/office/powerpoint/2010/main" val="497475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729</Words>
  <Application>Microsoft Office PowerPoint</Application>
  <PresentationFormat>On-screen Show (4:3)</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Project Presentation  </vt:lpstr>
      <vt:lpstr>Project Title :Stock Market Value Prediction </vt:lpstr>
      <vt:lpstr>About the project</vt:lpstr>
      <vt:lpstr>Start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the valid and predicted prices valid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prannu333@gmail.com</dc:creator>
  <cp:lastModifiedBy>prannu333@gmail.com</cp:lastModifiedBy>
  <cp:revision>7</cp:revision>
  <dcterms:created xsi:type="dcterms:W3CDTF">2020-08-04T07:13:46Z</dcterms:created>
  <dcterms:modified xsi:type="dcterms:W3CDTF">2020-08-04T14:42:49Z</dcterms:modified>
</cp:coreProperties>
</file>