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E77944-EF47-48E5-89EC-8B646C3F8462}">
  <a:tblStyle styleId="{5DE77944-EF47-48E5-89EC-8B646C3F84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04cb8254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04cb8254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04cb8254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04cb8254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04cb8254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04cb8254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04cb825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04cb825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04cb8254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04cb825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04cb825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04cb825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04cb825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04cb825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04cb8254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04cb8254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04cb8254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04cb8254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04cb8254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04cb8254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04cb8254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04cb8254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15675"/>
            <a:ext cx="8520600" cy="1245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800"/>
              <a:t>DETECTION OF RESPIRATORY DISEASES USING</a:t>
            </a:r>
            <a:endParaRPr sz="2800"/>
          </a:p>
          <a:p>
            <a:pPr indent="0" lvl="0" marL="0" rtl="0" algn="ctr">
              <a:spcBef>
                <a:spcPts val="0"/>
              </a:spcBef>
              <a:spcAft>
                <a:spcPts val="0"/>
              </a:spcAft>
              <a:buNone/>
            </a:pPr>
            <a:r>
              <a:rPr lang="en" sz="2800"/>
              <a:t>DEEP LEARNING ALGORITHMS BASED ON</a:t>
            </a:r>
            <a:endParaRPr sz="2800"/>
          </a:p>
          <a:p>
            <a:pPr indent="0" lvl="0" marL="0" rtl="0" algn="ctr">
              <a:spcBef>
                <a:spcPts val="0"/>
              </a:spcBef>
              <a:spcAft>
                <a:spcPts val="0"/>
              </a:spcAft>
              <a:buNone/>
            </a:pPr>
            <a:r>
              <a:rPr lang="en" sz="2800"/>
              <a:t>RESPIRATORY SOUND ANALYSIS</a:t>
            </a:r>
            <a:endParaRPr sz="2800"/>
          </a:p>
        </p:txBody>
      </p:sp>
      <p:sp>
        <p:nvSpPr>
          <p:cNvPr id="55" name="Google Shape;55;p13"/>
          <p:cNvSpPr txBox="1"/>
          <p:nvPr>
            <p:ph idx="1" type="subTitle"/>
          </p:nvPr>
        </p:nvSpPr>
        <p:spPr>
          <a:xfrm>
            <a:off x="311700" y="2161275"/>
            <a:ext cx="8520600" cy="52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u="sng"/>
              <a:t>Team Mentor</a:t>
            </a:r>
            <a:r>
              <a:rPr lang="en" sz="1800"/>
              <a:t>: Pankaj Agarwal</a:t>
            </a:r>
            <a:endParaRPr sz="1800"/>
          </a:p>
        </p:txBody>
      </p:sp>
      <p:sp>
        <p:nvSpPr>
          <p:cNvPr id="56" name="Google Shape;56;p13"/>
          <p:cNvSpPr txBox="1"/>
          <p:nvPr/>
        </p:nvSpPr>
        <p:spPr>
          <a:xfrm>
            <a:off x="2226300" y="235250"/>
            <a:ext cx="469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CAPSTONE PROJECT PRESENTATION</a:t>
            </a:r>
            <a:endParaRPr sz="1800">
              <a:solidFill>
                <a:schemeClr val="dk2"/>
              </a:solidFill>
            </a:endParaRPr>
          </a:p>
        </p:txBody>
      </p:sp>
      <p:sp>
        <p:nvSpPr>
          <p:cNvPr id="57" name="Google Shape;57;p13"/>
          <p:cNvSpPr txBox="1"/>
          <p:nvPr/>
        </p:nvSpPr>
        <p:spPr>
          <a:xfrm>
            <a:off x="6518175" y="2922350"/>
            <a:ext cx="26502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solidFill>
                  <a:schemeClr val="dk2"/>
                </a:solidFill>
              </a:rPr>
              <a:t>Team Members</a:t>
            </a:r>
            <a:r>
              <a:rPr lang="en" sz="1700">
                <a:solidFill>
                  <a:schemeClr val="dk2"/>
                </a:solidFill>
              </a:rPr>
              <a:t>:</a:t>
            </a:r>
            <a:br>
              <a:rPr lang="en" sz="1700">
                <a:solidFill>
                  <a:schemeClr val="dk2"/>
                </a:solidFill>
              </a:rPr>
            </a:br>
            <a:r>
              <a:rPr lang="en" sz="1700">
                <a:solidFill>
                  <a:schemeClr val="dk2"/>
                </a:solidFill>
              </a:rPr>
              <a:t>Praneeth Devanabanda Forum Joshi </a:t>
            </a:r>
            <a:endParaRPr sz="1700">
              <a:solidFill>
                <a:schemeClr val="dk2"/>
              </a:solidFill>
            </a:endParaRPr>
          </a:p>
          <a:p>
            <a:pPr indent="0" lvl="0" marL="0" rtl="0" algn="l">
              <a:spcBef>
                <a:spcPts val="0"/>
              </a:spcBef>
              <a:spcAft>
                <a:spcPts val="0"/>
              </a:spcAft>
              <a:buNone/>
            </a:pPr>
            <a:r>
              <a:rPr lang="en" sz="1700">
                <a:solidFill>
                  <a:schemeClr val="dk2"/>
                </a:solidFill>
              </a:rPr>
              <a:t>Varnikha Sree A R Manasa Shetty </a:t>
            </a:r>
            <a:endParaRPr sz="1700">
              <a:solidFill>
                <a:schemeClr val="dk2"/>
              </a:solidFill>
            </a:endParaRPr>
          </a:p>
          <a:p>
            <a:pPr indent="0" lvl="0" marL="0" rtl="0" algn="l">
              <a:spcBef>
                <a:spcPts val="0"/>
              </a:spcBef>
              <a:spcAft>
                <a:spcPts val="0"/>
              </a:spcAft>
              <a:buNone/>
            </a:pPr>
            <a:r>
              <a:rPr lang="en" sz="1700">
                <a:solidFill>
                  <a:schemeClr val="dk2"/>
                </a:solidFill>
              </a:rPr>
              <a:t>B Shyam Sundar</a:t>
            </a:r>
            <a:endParaRPr sz="17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0875" y="52925"/>
            <a:ext cx="8520600" cy="21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Models Implemented</a:t>
            </a:r>
            <a:endParaRPr>
              <a:solidFill>
                <a:schemeClr val="lt1"/>
              </a:solidFill>
            </a:endParaRPr>
          </a:p>
        </p:txBody>
      </p:sp>
      <p:sp>
        <p:nvSpPr>
          <p:cNvPr id="117" name="Google Shape;117;p22"/>
          <p:cNvSpPr txBox="1"/>
          <p:nvPr>
            <p:ph idx="1" type="body"/>
          </p:nvPr>
        </p:nvSpPr>
        <p:spPr>
          <a:xfrm>
            <a:off x="221425" y="339050"/>
            <a:ext cx="8679900" cy="45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Deep Learning Models</a:t>
            </a:r>
            <a:r>
              <a:rPr b="1" lang="en" sz="1600"/>
              <a:t>:</a:t>
            </a:r>
            <a:endParaRPr b="1" sz="1600"/>
          </a:p>
          <a:p>
            <a:pPr indent="0" lvl="0" marL="0" rtl="0" algn="l">
              <a:spcBef>
                <a:spcPts val="1200"/>
              </a:spcBef>
              <a:spcAft>
                <a:spcPts val="0"/>
              </a:spcAft>
              <a:buNone/>
            </a:pPr>
            <a:r>
              <a:rPr lang="en" sz="1600"/>
              <a:t>→ </a:t>
            </a:r>
            <a:r>
              <a:rPr lang="en" sz="1600"/>
              <a:t>Transitioning to Deep Learning models was our primary objective from the inception of the project. While we initially explored simpler neural networks, our ultimate goal was to develop a deep learning model, rather than relying solely on traditional machine learning or ensemble classifiers.</a:t>
            </a:r>
            <a:endParaRPr sz="1600"/>
          </a:p>
          <a:p>
            <a:pPr indent="0" lvl="0" marL="0" rtl="0" algn="l">
              <a:spcBef>
                <a:spcPts val="1200"/>
              </a:spcBef>
              <a:spcAft>
                <a:spcPts val="0"/>
              </a:spcAft>
              <a:buNone/>
            </a:pPr>
            <a:r>
              <a:rPr lang="en" sz="1600"/>
              <a:t>→ </a:t>
            </a:r>
            <a:r>
              <a:rPr lang="en" sz="1600"/>
              <a:t>Before diving into the final CNN-LSTM architecture, we experimented with two other deep learning models: a pure LSTM model and a pure 1D CNN model. Both models underwent hyperparameter tuning to optimize their architectures. Performance on test is as follows: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b="1" sz="1600"/>
          </a:p>
        </p:txBody>
      </p:sp>
      <p:graphicFrame>
        <p:nvGraphicFramePr>
          <p:cNvPr id="118" name="Google Shape;118;p22"/>
          <p:cNvGraphicFramePr/>
          <p:nvPr/>
        </p:nvGraphicFramePr>
        <p:xfrm>
          <a:off x="1555750" y="3135975"/>
          <a:ext cx="3000000" cy="3000000"/>
        </p:xfrm>
        <a:graphic>
          <a:graphicData uri="http://schemas.openxmlformats.org/drawingml/2006/table">
            <a:tbl>
              <a:tblPr>
                <a:noFill/>
                <a:tableStyleId>{5DE77944-EF47-48E5-89EC-8B646C3F8462}</a:tableStyleId>
              </a:tblPr>
              <a:tblGrid>
                <a:gridCol w="1206500"/>
                <a:gridCol w="1206500"/>
                <a:gridCol w="1206500"/>
                <a:gridCol w="1206500"/>
                <a:gridCol w="1206500"/>
              </a:tblGrid>
              <a:tr h="415325">
                <a:tc>
                  <a:txBody>
                    <a:bodyPr/>
                    <a:lstStyle/>
                    <a:p>
                      <a:pPr indent="0" lvl="0" marL="0" rtl="0" algn="l">
                        <a:spcBef>
                          <a:spcPts val="0"/>
                        </a:spcBef>
                        <a:spcAft>
                          <a:spcPts val="0"/>
                        </a:spcAft>
                        <a:buNone/>
                      </a:pPr>
                      <a:r>
                        <a:rPr lang="en"/>
                        <a:t>Model Name</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415325">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0.74</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c>
                  <a:txBody>
                    <a:bodyPr/>
                    <a:lstStyle/>
                    <a:p>
                      <a:pPr indent="0" lvl="0" marL="0" rtl="0" algn="l">
                        <a:spcBef>
                          <a:spcPts val="0"/>
                        </a:spcBef>
                        <a:spcAft>
                          <a:spcPts val="0"/>
                        </a:spcAft>
                        <a:buNone/>
                      </a:pPr>
                      <a:r>
                        <a:rPr lang="en"/>
                        <a:t>0.74</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r>
              <a:tr h="415325">
                <a:tc>
                  <a:txBody>
                    <a:bodyPr/>
                    <a:lstStyle/>
                    <a:p>
                      <a:pPr indent="0" lvl="0" marL="0" rtl="0" algn="l">
                        <a:spcBef>
                          <a:spcPts val="0"/>
                        </a:spcBef>
                        <a:spcAft>
                          <a:spcPts val="0"/>
                        </a:spcAft>
                        <a:buNone/>
                      </a:pPr>
                      <a:r>
                        <a:rPr lang="en"/>
                        <a:t>1D CNN</a:t>
                      </a:r>
                      <a:endParaRPr/>
                    </a:p>
                  </a:txBody>
                  <a:tcPr marT="91425" marB="91425" marR="91425" marL="91425"/>
                </a:tc>
                <a:tc>
                  <a:txBody>
                    <a:bodyPr/>
                    <a:lstStyle/>
                    <a:p>
                      <a:pPr indent="0" lvl="0" marL="0" rtl="0" algn="l">
                        <a:spcBef>
                          <a:spcPts val="0"/>
                        </a:spcBef>
                        <a:spcAft>
                          <a:spcPts val="0"/>
                        </a:spcAft>
                        <a:buNone/>
                      </a:pPr>
                      <a:r>
                        <a:rPr lang="en"/>
                        <a:t>0.925</a:t>
                      </a:r>
                      <a:endParaRPr/>
                    </a:p>
                  </a:txBody>
                  <a:tcPr marT="91425" marB="91425" marR="91425" marL="91425"/>
                </a:tc>
                <a:tc>
                  <a:txBody>
                    <a:bodyPr/>
                    <a:lstStyle/>
                    <a:p>
                      <a:pPr indent="0" lvl="0" marL="0" rtl="0" algn="l">
                        <a:spcBef>
                          <a:spcPts val="0"/>
                        </a:spcBef>
                        <a:spcAft>
                          <a:spcPts val="0"/>
                        </a:spcAft>
                        <a:buNone/>
                      </a:pPr>
                      <a:r>
                        <a:rPr lang="en"/>
                        <a:t>0.93</a:t>
                      </a:r>
                      <a:endParaRPr/>
                    </a:p>
                  </a:txBody>
                  <a:tcPr marT="91425" marB="91425" marR="91425" marL="91425"/>
                </a:tc>
                <a:tc>
                  <a:txBody>
                    <a:bodyPr/>
                    <a:lstStyle/>
                    <a:p>
                      <a:pPr indent="0" lvl="0" marL="0" rtl="0" algn="l">
                        <a:spcBef>
                          <a:spcPts val="0"/>
                        </a:spcBef>
                        <a:spcAft>
                          <a:spcPts val="0"/>
                        </a:spcAft>
                        <a:buNone/>
                      </a:pPr>
                      <a:r>
                        <a:rPr lang="en"/>
                        <a:t>0.925</a:t>
                      </a:r>
                      <a:endParaRPr/>
                    </a:p>
                  </a:txBody>
                  <a:tcPr marT="91425" marB="91425" marR="91425" marL="91425"/>
                </a:tc>
                <a:tc>
                  <a:txBody>
                    <a:bodyPr/>
                    <a:lstStyle/>
                    <a:p>
                      <a:pPr indent="0" lvl="0" marL="0" rtl="0" algn="l">
                        <a:spcBef>
                          <a:spcPts val="0"/>
                        </a:spcBef>
                        <a:spcAft>
                          <a:spcPts val="0"/>
                        </a:spcAft>
                        <a:buNone/>
                      </a:pPr>
                      <a:r>
                        <a:rPr lang="en"/>
                        <a:t>0.9275</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0875" y="52925"/>
            <a:ext cx="8520600" cy="21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Models Implemented</a:t>
            </a:r>
            <a:endParaRPr>
              <a:solidFill>
                <a:schemeClr val="lt1"/>
              </a:solidFill>
            </a:endParaRPr>
          </a:p>
        </p:txBody>
      </p:sp>
      <p:pic>
        <p:nvPicPr>
          <p:cNvPr id="124" name="Google Shape;124;p23"/>
          <p:cNvPicPr preferRelativeResize="0"/>
          <p:nvPr/>
        </p:nvPicPr>
        <p:blipFill>
          <a:blip r:embed="rId3">
            <a:alphaModFix/>
          </a:blip>
          <a:stretch>
            <a:fillRect/>
          </a:stretch>
        </p:blipFill>
        <p:spPr>
          <a:xfrm>
            <a:off x="380875" y="763625"/>
            <a:ext cx="4649600" cy="3173575"/>
          </a:xfrm>
          <a:prstGeom prst="rect">
            <a:avLst/>
          </a:prstGeom>
          <a:noFill/>
          <a:ln>
            <a:noFill/>
          </a:ln>
        </p:spPr>
      </p:pic>
      <p:pic>
        <p:nvPicPr>
          <p:cNvPr id="125" name="Google Shape;125;p23"/>
          <p:cNvPicPr preferRelativeResize="0"/>
          <p:nvPr/>
        </p:nvPicPr>
        <p:blipFill>
          <a:blip r:embed="rId4">
            <a:alphaModFix/>
          </a:blip>
          <a:stretch>
            <a:fillRect/>
          </a:stretch>
        </p:blipFill>
        <p:spPr>
          <a:xfrm>
            <a:off x="4499975" y="763625"/>
            <a:ext cx="4486151" cy="3081325"/>
          </a:xfrm>
          <a:prstGeom prst="rect">
            <a:avLst/>
          </a:prstGeom>
          <a:noFill/>
          <a:ln>
            <a:noFill/>
          </a:ln>
        </p:spPr>
      </p:pic>
      <p:sp>
        <p:nvSpPr>
          <p:cNvPr id="126" name="Google Shape;126;p23"/>
          <p:cNvSpPr txBox="1"/>
          <p:nvPr>
            <p:ph idx="1" type="body"/>
          </p:nvPr>
        </p:nvSpPr>
        <p:spPr>
          <a:xfrm>
            <a:off x="221425" y="269825"/>
            <a:ext cx="8679900" cy="4785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600"/>
              <a:t>Final Model i.e., CNN-LSTM Hybrid</a:t>
            </a:r>
            <a:r>
              <a:rPr b="1" lang="en" sz="1600"/>
              <a:t>:</a:t>
            </a:r>
            <a:endParaRPr b="1"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a:t>→ </a:t>
            </a:r>
            <a:r>
              <a:rPr lang="en"/>
              <a:t>The accuracy of the model is 94.5%, with an F-score of 0.948. we can observe that the model achieved a perfect recall score for all target classes except for the 'COPD' class, which is the majority class among the target classes.</a:t>
            </a:r>
            <a:endParaRPr/>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0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&amp; CONCLUSIONS</a:t>
            </a:r>
            <a:endParaRPr/>
          </a:p>
        </p:txBody>
      </p:sp>
      <p:sp>
        <p:nvSpPr>
          <p:cNvPr id="132" name="Google Shape;132;p24"/>
          <p:cNvSpPr txBox="1"/>
          <p:nvPr>
            <p:ph idx="1" type="body"/>
          </p:nvPr>
        </p:nvSpPr>
        <p:spPr>
          <a:xfrm>
            <a:off x="221425" y="858025"/>
            <a:ext cx="8753100" cy="408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a:t>Limitations:</a:t>
            </a:r>
            <a:endParaRPr b="1" sz="5200"/>
          </a:p>
          <a:p>
            <a:pPr indent="0" lvl="0" marL="0" rtl="0" algn="l">
              <a:spcBef>
                <a:spcPts val="1200"/>
              </a:spcBef>
              <a:spcAft>
                <a:spcPts val="0"/>
              </a:spcAft>
              <a:buNone/>
            </a:pPr>
            <a:r>
              <a:rPr lang="en" sz="5200"/>
              <a:t>→ While several classifiers could have been employed for this task, We opted for the CNN-LSTM architecture due to its potential to effectively capture temporal and spatial features from audio spectrograms, enhancing respiratory disease classification accuracy.</a:t>
            </a:r>
            <a:endParaRPr sz="5200"/>
          </a:p>
          <a:p>
            <a:pPr indent="0" lvl="0" marL="0" rtl="0" algn="l">
              <a:spcBef>
                <a:spcPts val="1200"/>
              </a:spcBef>
              <a:spcAft>
                <a:spcPts val="0"/>
              </a:spcAft>
              <a:buNone/>
            </a:pPr>
            <a:r>
              <a:rPr lang="en" sz="5200"/>
              <a:t>→ While balancing the dataset using SMOTE addresses class imbalance, it may inadvertently introduce biases and sensitivity to noisy samples, potentially impacting model performance.</a:t>
            </a:r>
            <a:endParaRPr sz="5200"/>
          </a:p>
          <a:p>
            <a:pPr indent="0" lvl="0" marL="0" rtl="0" algn="l">
              <a:spcBef>
                <a:spcPts val="1200"/>
              </a:spcBef>
              <a:spcAft>
                <a:spcPts val="0"/>
              </a:spcAft>
              <a:buNone/>
            </a:pPr>
            <a:r>
              <a:rPr lang="en" sz="5200"/>
              <a:t>→ More hyperparameter tuning often means more complex models. These models might be harder to interpret and explain, which is crucial in many applications, especially in domains like healthcare or finance where decisions have high stakes.</a:t>
            </a:r>
            <a:endParaRPr sz="5200"/>
          </a:p>
          <a:p>
            <a:pPr indent="0" lvl="0" marL="0" rtl="0" algn="l">
              <a:spcBef>
                <a:spcPts val="1200"/>
              </a:spcBef>
              <a:spcAft>
                <a:spcPts val="0"/>
              </a:spcAft>
              <a:buNone/>
            </a:pPr>
            <a:r>
              <a:rPr b="1" lang="en" sz="5200"/>
              <a:t>Takeaways &amp; Conclusions:</a:t>
            </a:r>
            <a:endParaRPr b="1" sz="5200"/>
          </a:p>
          <a:p>
            <a:pPr indent="0" lvl="0" marL="0" rtl="0" algn="l">
              <a:spcBef>
                <a:spcPts val="1200"/>
              </a:spcBef>
              <a:spcAft>
                <a:spcPts val="0"/>
              </a:spcAft>
              <a:buNone/>
            </a:pPr>
            <a:r>
              <a:rPr b="1" lang="en" sz="5200"/>
              <a:t>→ </a:t>
            </a:r>
            <a:r>
              <a:rPr lang="en" sz="5200"/>
              <a:t>The application of deep learning models, shows promise in the accurate and early detection of various respiratory diseases. These models have the potential to assist healthcare professionals in timely diagnosis and intervention.</a:t>
            </a:r>
            <a:endParaRPr sz="5200"/>
          </a:p>
          <a:p>
            <a:pPr indent="0" lvl="0" marL="0" rtl="0" algn="l">
              <a:spcBef>
                <a:spcPts val="1200"/>
              </a:spcBef>
              <a:spcAft>
                <a:spcPts val="0"/>
              </a:spcAft>
              <a:buNone/>
            </a:pPr>
            <a:r>
              <a:rPr b="1" lang="en" sz="5200"/>
              <a:t>→ </a:t>
            </a:r>
            <a:r>
              <a:rPr lang="en" sz="5200"/>
              <a:t>We learned the intricacies of handling non-tabular data, such as audio files, including feature extraction techniques. Additionally, we gained hands-on experience in implementing and optimizing deep learning models, understanding their inner workings, and fine-tuning hyperparameters to enhance model performance. Overall, this project provided valuable insights into the complexities of DL models and their practical applications.</a:t>
            </a:r>
            <a:endParaRPr sz="5200"/>
          </a:p>
          <a:p>
            <a:pPr indent="0" lvl="0" marL="0" rtl="0" algn="l">
              <a:spcBef>
                <a:spcPts val="1200"/>
              </a:spcBef>
              <a:spcAft>
                <a:spcPts val="0"/>
              </a:spcAft>
              <a:buClr>
                <a:schemeClr val="dk1"/>
              </a:buClr>
              <a:buSzPct val="78571"/>
              <a:buFont typeface="Arial"/>
              <a:buNone/>
            </a:pPr>
            <a:r>
              <a:t/>
            </a:r>
            <a:endParaRPr b="1"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3" name="Google Shape;63;p14"/>
          <p:cNvSpPr txBox="1"/>
          <p:nvPr>
            <p:ph idx="1" type="body"/>
          </p:nvPr>
        </p:nvSpPr>
        <p:spPr>
          <a:xfrm>
            <a:off x="232950" y="604300"/>
            <a:ext cx="8795400" cy="441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 Traditional methods for diagnosing respiratory diseases are subjective and time-consuming, leading to potential misinterpretations and delays in treatment.</a:t>
            </a:r>
            <a:endParaRPr sz="1600"/>
          </a:p>
          <a:p>
            <a:pPr indent="0" lvl="0" marL="0" rtl="0" algn="l">
              <a:spcBef>
                <a:spcPts val="1200"/>
              </a:spcBef>
              <a:spcAft>
                <a:spcPts val="0"/>
              </a:spcAft>
              <a:buNone/>
            </a:pPr>
            <a:r>
              <a:rPr lang="en" sz="1600"/>
              <a:t>→ There is a need for more objective and efficient diagnostic tools to improve accuracy and streamline the detection process.</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Importance of Problem:</a:t>
            </a:r>
            <a:endParaRPr b="1" sz="1600"/>
          </a:p>
          <a:p>
            <a:pPr indent="0" lvl="0" marL="0" rtl="0" algn="l">
              <a:spcBef>
                <a:spcPts val="1200"/>
              </a:spcBef>
              <a:spcAft>
                <a:spcPts val="0"/>
              </a:spcAft>
              <a:buNone/>
            </a:pPr>
            <a:r>
              <a:rPr lang="en" sz="1600"/>
              <a:t>→ Implementing deep learning models in healthcare settings can standardize diagnostic procedures, reduce subjectivity, and enhance the reliability of diagnoses.</a:t>
            </a:r>
            <a:endParaRPr sz="1600"/>
          </a:p>
          <a:p>
            <a:pPr indent="0" lvl="0" marL="0" rtl="0" algn="l">
              <a:spcBef>
                <a:spcPts val="1200"/>
              </a:spcBef>
              <a:spcAft>
                <a:spcPts val="0"/>
              </a:spcAft>
              <a:buNone/>
            </a:pPr>
            <a:r>
              <a:rPr lang="en" sz="1600"/>
              <a:t>→ Addressing the challenges associated with respiratory disease diagnosis can contribute to overall healthcare system efficiency and cost-effectiveness.</a:t>
            </a:r>
            <a:endParaRPr sz="1600"/>
          </a:p>
          <a:p>
            <a:pPr indent="0" lvl="0" marL="0" rtl="0" algn="l">
              <a:spcBef>
                <a:spcPts val="1200"/>
              </a:spcBef>
              <a:spcAft>
                <a:spcPts val="0"/>
              </a:spcAft>
              <a:buNone/>
            </a:pPr>
            <a:r>
              <a:rPr lang="en" sz="1600"/>
              <a:t>→ Improving the detection of respiratory diseases can lead to earlier treatment initiation, better disease management, and ultimately, improved quality of life for patients.</a:t>
            </a:r>
            <a:endParaRPr sz="1600"/>
          </a:p>
          <a:p>
            <a:pPr indent="0" lvl="0" marL="0" rtl="0" algn="l">
              <a:spcBef>
                <a:spcPts val="120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08400"/>
            <a:ext cx="8520600" cy="32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
            </a:r>
            <a:endParaRPr>
              <a:solidFill>
                <a:schemeClr val="lt1"/>
              </a:solidFill>
            </a:endParaRPr>
          </a:p>
        </p:txBody>
      </p:sp>
      <p:sp>
        <p:nvSpPr>
          <p:cNvPr id="69" name="Google Shape;69;p15"/>
          <p:cNvSpPr txBox="1"/>
          <p:nvPr>
            <p:ph idx="1" type="body"/>
          </p:nvPr>
        </p:nvSpPr>
        <p:spPr>
          <a:xfrm>
            <a:off x="311700" y="362125"/>
            <a:ext cx="8520600" cy="471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Approach:</a:t>
            </a:r>
            <a:endParaRPr b="1" sz="1600"/>
          </a:p>
          <a:p>
            <a:pPr indent="0" lvl="0" marL="0" rtl="0" algn="l">
              <a:spcBef>
                <a:spcPts val="1200"/>
              </a:spcBef>
              <a:spcAft>
                <a:spcPts val="0"/>
              </a:spcAft>
              <a:buNone/>
            </a:pPr>
            <a:r>
              <a:rPr lang="en" sz="1600"/>
              <a:t>→ Leveraging deep learning techniques, developing hybrid models that combine CNNs for feature extraction and LSTMs for sequential data analysis to improve accuracy and performance.</a:t>
            </a:r>
            <a:endParaRPr sz="1600"/>
          </a:p>
          <a:p>
            <a:pPr indent="0" lvl="0" marL="0" rtl="0" algn="l">
              <a:spcBef>
                <a:spcPts val="1200"/>
              </a:spcBef>
              <a:spcAft>
                <a:spcPts val="0"/>
              </a:spcAft>
              <a:buNone/>
            </a:pPr>
            <a:r>
              <a:rPr lang="en" sz="1600"/>
              <a:t>→ Training deep learning models on extensive datasets of respiratory sound recordings to learn complex patterns and associations with various respiratory conditions.</a:t>
            </a:r>
            <a:endParaRPr sz="1600"/>
          </a:p>
          <a:p>
            <a:pPr indent="0" lvl="0" marL="0" rtl="0" algn="l">
              <a:spcBef>
                <a:spcPts val="1200"/>
              </a:spcBef>
              <a:spcAft>
                <a:spcPts val="0"/>
              </a:spcAft>
              <a:buNone/>
            </a:pPr>
            <a:r>
              <a:rPr b="1" lang="en" sz="1600"/>
              <a:t>Technology Used:</a:t>
            </a:r>
            <a:endParaRPr b="1" sz="1600"/>
          </a:p>
          <a:p>
            <a:pPr indent="0" lvl="0" marL="0" rtl="0" algn="l">
              <a:spcBef>
                <a:spcPts val="1200"/>
              </a:spcBef>
              <a:spcAft>
                <a:spcPts val="0"/>
              </a:spcAft>
              <a:buNone/>
            </a:pPr>
            <a:r>
              <a:rPr lang="en" sz="1600"/>
              <a:t>→ Utilization of the Librosa machine learning library for feature extraction from audio files, including MFCC, Mel-Spectrogram, and Chroma features.</a:t>
            </a:r>
            <a:endParaRPr sz="1600"/>
          </a:p>
          <a:p>
            <a:pPr indent="0" lvl="0" marL="0" rtl="0" algn="l">
              <a:spcBef>
                <a:spcPts val="1200"/>
              </a:spcBef>
              <a:spcAft>
                <a:spcPts val="0"/>
              </a:spcAft>
              <a:buNone/>
            </a:pPr>
            <a:r>
              <a:rPr lang="en" sz="1600"/>
              <a:t>→ Application of optimization techniques and hyperparameter tuning to improve model performance and accuracy.</a:t>
            </a:r>
            <a:endParaRPr sz="1600"/>
          </a:p>
          <a:p>
            <a:pPr indent="0" lvl="0" marL="0" rtl="0" algn="l">
              <a:spcBef>
                <a:spcPts val="1200"/>
              </a:spcBef>
              <a:spcAft>
                <a:spcPts val="1200"/>
              </a:spcAft>
              <a:buClr>
                <a:schemeClr val="dk1"/>
              </a:buClr>
              <a:buSzPts val="1100"/>
              <a:buFont typeface="Arial"/>
              <a:buNone/>
            </a:pPr>
            <a:r>
              <a:rPr lang="en" sz="1600"/>
              <a:t>→ Implementation of deep learning algorithms, such as CNN-LSTM hybrids, to automate the analysis of respiratory sounds and enhance disease detection capabilities.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9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 AND EDA</a:t>
            </a:r>
            <a:endParaRPr/>
          </a:p>
        </p:txBody>
      </p:sp>
      <p:sp>
        <p:nvSpPr>
          <p:cNvPr id="75" name="Google Shape;75;p16"/>
          <p:cNvSpPr txBox="1"/>
          <p:nvPr>
            <p:ph idx="1" type="body"/>
          </p:nvPr>
        </p:nvSpPr>
        <p:spPr>
          <a:xfrm>
            <a:off x="198350" y="671775"/>
            <a:ext cx="8741700" cy="4372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400"/>
              <a:t>Overview of Final Process:</a:t>
            </a:r>
            <a:endParaRPr b="1" sz="6400"/>
          </a:p>
          <a:p>
            <a:pPr indent="0" lvl="0" marL="0" rtl="0" algn="l">
              <a:spcBef>
                <a:spcPts val="1200"/>
              </a:spcBef>
              <a:spcAft>
                <a:spcPts val="0"/>
              </a:spcAft>
              <a:buNone/>
            </a:pPr>
            <a:r>
              <a:rPr lang="en" sz="6400"/>
              <a:t>→ We collected audio files using the glob function and merged them with patient diagnosis data to create a dataframe linking audio files to respiratory disease diagnoses.</a:t>
            </a:r>
            <a:endParaRPr sz="6400"/>
          </a:p>
          <a:p>
            <a:pPr indent="0" lvl="0" marL="0" rtl="0" algn="l">
              <a:spcBef>
                <a:spcPts val="1200"/>
              </a:spcBef>
              <a:spcAft>
                <a:spcPts val="0"/>
              </a:spcAft>
              <a:buNone/>
            </a:pPr>
            <a:r>
              <a:rPr lang="en" sz="6400"/>
              <a:t>→ We extracted 189 features from each audio file, addressing class imbalance by using SMOTE to oversample minority classes and downsizing the majority class.</a:t>
            </a:r>
            <a:endParaRPr sz="6400"/>
          </a:p>
          <a:p>
            <a:pPr indent="0" lvl="0" marL="0" rtl="0" algn="l">
              <a:spcBef>
                <a:spcPts val="1200"/>
              </a:spcBef>
              <a:spcAft>
                <a:spcPts val="0"/>
              </a:spcAft>
              <a:buNone/>
            </a:pPr>
            <a:r>
              <a:rPr lang="en" sz="6400"/>
              <a:t>→ After encoding target classes and splitting the data, we applied both machine learning and deep learning models. Our final choice was the CNN-LSTM model, selected for its superior performance in meeting project objectives.</a:t>
            </a:r>
            <a:endParaRPr sz="6400"/>
          </a:p>
          <a:p>
            <a:pPr indent="0" lvl="0" marL="0" rtl="0" algn="l">
              <a:spcBef>
                <a:spcPts val="1200"/>
              </a:spcBef>
              <a:spcAft>
                <a:spcPts val="0"/>
              </a:spcAft>
              <a:buNone/>
            </a:pPr>
            <a:r>
              <a:rPr b="1" lang="en" sz="6400"/>
              <a:t>Data Description:</a:t>
            </a:r>
            <a:endParaRPr b="1" sz="6400"/>
          </a:p>
          <a:p>
            <a:pPr indent="0" lvl="0" marL="0" rtl="0" algn="l">
              <a:spcBef>
                <a:spcPts val="1200"/>
              </a:spcBef>
              <a:spcAft>
                <a:spcPts val="0"/>
              </a:spcAft>
              <a:buNone/>
            </a:pPr>
            <a:r>
              <a:rPr lang="en" sz="6400"/>
              <a:t>→ We have used the 2017 ICBHI dataset which is a large database of labeled respiratory sounds. It comprises 920 audio recordings totaling 5.5 hours in duration.</a:t>
            </a:r>
            <a:endParaRPr sz="6400"/>
          </a:p>
          <a:p>
            <a:pPr indent="0" lvl="0" marL="0" rtl="0" algn="l">
              <a:spcBef>
                <a:spcPts val="1200"/>
              </a:spcBef>
              <a:spcAft>
                <a:spcPts val="0"/>
              </a:spcAft>
              <a:buNone/>
            </a:pPr>
            <a:r>
              <a:rPr lang="en" sz="6400"/>
              <a:t>→ The dataset encompasses recordings from 128 patients, each identified as either </a:t>
            </a:r>
            <a:r>
              <a:rPr lang="en" sz="6400" u="sng"/>
              <a:t>healthy</a:t>
            </a:r>
            <a:r>
              <a:rPr lang="en" sz="6400"/>
              <a:t> or presenting one of several respiratory diseases or conditions, including </a:t>
            </a:r>
            <a:r>
              <a:rPr lang="en" sz="6400" u="sng"/>
              <a:t>COPD</a:t>
            </a:r>
            <a:r>
              <a:rPr lang="en" sz="6400"/>
              <a:t>, </a:t>
            </a:r>
            <a:r>
              <a:rPr lang="en" sz="6400" u="sng"/>
              <a:t>Bronchiectasis</a:t>
            </a:r>
            <a:r>
              <a:rPr lang="en" sz="6400"/>
              <a:t>, </a:t>
            </a:r>
            <a:r>
              <a:rPr lang="en" sz="6400" u="sng"/>
              <a:t>Asthma</a:t>
            </a:r>
            <a:r>
              <a:rPr lang="en" sz="6400"/>
              <a:t>, </a:t>
            </a:r>
            <a:r>
              <a:rPr lang="en" sz="6400" u="sng"/>
              <a:t>upper and lower respiratory tract infections</a:t>
            </a:r>
            <a:r>
              <a:rPr lang="en" sz="6400"/>
              <a:t>, </a:t>
            </a:r>
            <a:r>
              <a:rPr lang="en" sz="6400" u="sng"/>
              <a:t>Pneumonia</a:t>
            </a:r>
            <a:r>
              <a:rPr lang="en" sz="6400"/>
              <a:t>, and </a:t>
            </a:r>
            <a:r>
              <a:rPr lang="en" sz="6400" u="sng"/>
              <a:t>Bronchiolitis</a:t>
            </a:r>
            <a:r>
              <a:rPr lang="en" sz="6400"/>
              <a:t>. These respiratory condition labels are associated with the audio recording files.</a:t>
            </a:r>
            <a:endParaRPr sz="64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Clr>
                <a:schemeClr val="dk1"/>
              </a:buClr>
              <a:buSzPct val="68750"/>
              <a:buFont typeface="Arial"/>
              <a:buNone/>
            </a:pPr>
            <a:r>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2925"/>
            <a:ext cx="85206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dd</a:t>
            </a:r>
            <a:endParaRPr>
              <a:solidFill>
                <a:schemeClr val="lt1"/>
              </a:solidFill>
            </a:endParaRPr>
          </a:p>
        </p:txBody>
      </p:sp>
      <p:sp>
        <p:nvSpPr>
          <p:cNvPr id="81" name="Google Shape;81;p17"/>
          <p:cNvSpPr txBox="1"/>
          <p:nvPr>
            <p:ph idx="1" type="body"/>
          </p:nvPr>
        </p:nvSpPr>
        <p:spPr>
          <a:xfrm>
            <a:off x="189600" y="350525"/>
            <a:ext cx="8764800" cy="46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Exploratory Data Analysis:</a:t>
            </a:r>
            <a:endParaRPr b="1" sz="1600"/>
          </a:p>
          <a:p>
            <a:pPr indent="0" lvl="0" marL="0" rtl="0" algn="l">
              <a:spcBef>
                <a:spcPts val="1200"/>
              </a:spcBef>
              <a:spcAft>
                <a:spcPts val="0"/>
              </a:spcAft>
              <a:buNone/>
            </a:pPr>
            <a:r>
              <a:rPr b="1" lang="en" sz="1600"/>
              <a:t>→ </a:t>
            </a:r>
            <a:r>
              <a:rPr lang="en" sz="1600"/>
              <a:t>The distributions of respiratory diseases among 126 patients is as follows. Each patient has multiple audio recordings and so target </a:t>
            </a:r>
            <a:r>
              <a:rPr lang="en" sz="1600"/>
              <a:t>variable’s distribution also varies. We have extracted a final data frame with audio files matched with the previous diagnosis information.</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82" name="Google Shape;82;p17"/>
          <p:cNvPicPr preferRelativeResize="0"/>
          <p:nvPr/>
        </p:nvPicPr>
        <p:blipFill>
          <a:blip r:embed="rId3">
            <a:alphaModFix/>
          </a:blip>
          <a:stretch>
            <a:fillRect/>
          </a:stretch>
        </p:blipFill>
        <p:spPr>
          <a:xfrm>
            <a:off x="486850" y="1965150"/>
            <a:ext cx="4739675" cy="2721650"/>
          </a:xfrm>
          <a:prstGeom prst="rect">
            <a:avLst/>
          </a:prstGeom>
          <a:noFill/>
          <a:ln>
            <a:noFill/>
          </a:ln>
        </p:spPr>
      </p:pic>
      <p:pic>
        <p:nvPicPr>
          <p:cNvPr id="83" name="Google Shape;83;p17"/>
          <p:cNvPicPr preferRelativeResize="0"/>
          <p:nvPr/>
        </p:nvPicPr>
        <p:blipFill>
          <a:blip r:embed="rId4">
            <a:alphaModFix/>
          </a:blip>
          <a:stretch>
            <a:fillRect/>
          </a:stretch>
        </p:blipFill>
        <p:spPr>
          <a:xfrm>
            <a:off x="5549450" y="1838513"/>
            <a:ext cx="3103150" cy="2974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52925"/>
            <a:ext cx="85206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dd</a:t>
            </a:r>
            <a:endParaRPr>
              <a:solidFill>
                <a:schemeClr val="lt1"/>
              </a:solidFill>
            </a:endParaRPr>
          </a:p>
        </p:txBody>
      </p:sp>
      <p:sp>
        <p:nvSpPr>
          <p:cNvPr id="89" name="Google Shape;89;p18"/>
          <p:cNvSpPr txBox="1"/>
          <p:nvPr>
            <p:ph idx="1" type="body"/>
          </p:nvPr>
        </p:nvSpPr>
        <p:spPr>
          <a:xfrm>
            <a:off x="189600" y="350525"/>
            <a:ext cx="8764800" cy="46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 </a:t>
            </a:r>
            <a:r>
              <a:rPr lang="en" sz="1600"/>
              <a:t>Coming to audio files, we looked into some of them, played with sampling rates to observe any differences. Additionally, we created charts using random audio files from each target class. Some of the charts included:</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90" name="Google Shape;90;p18"/>
          <p:cNvPicPr preferRelativeResize="0"/>
          <p:nvPr/>
        </p:nvPicPr>
        <p:blipFill>
          <a:blip r:embed="rId3">
            <a:alphaModFix/>
          </a:blip>
          <a:stretch>
            <a:fillRect/>
          </a:stretch>
        </p:blipFill>
        <p:spPr>
          <a:xfrm>
            <a:off x="1766950" y="1307775"/>
            <a:ext cx="5734050" cy="1833675"/>
          </a:xfrm>
          <a:prstGeom prst="rect">
            <a:avLst/>
          </a:prstGeom>
          <a:noFill/>
          <a:ln>
            <a:noFill/>
          </a:ln>
        </p:spPr>
      </p:pic>
      <p:pic>
        <p:nvPicPr>
          <p:cNvPr id="91" name="Google Shape;91;p18"/>
          <p:cNvPicPr preferRelativeResize="0"/>
          <p:nvPr/>
        </p:nvPicPr>
        <p:blipFill>
          <a:blip r:embed="rId4">
            <a:alphaModFix/>
          </a:blip>
          <a:stretch>
            <a:fillRect/>
          </a:stretch>
        </p:blipFill>
        <p:spPr>
          <a:xfrm>
            <a:off x="1766950" y="3245225"/>
            <a:ext cx="5734050" cy="163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&amp; Addressing Class Imbalance</a:t>
            </a:r>
            <a:endParaRPr/>
          </a:p>
        </p:txBody>
      </p:sp>
      <p:sp>
        <p:nvSpPr>
          <p:cNvPr id="97" name="Google Shape;97;p19"/>
          <p:cNvSpPr txBox="1"/>
          <p:nvPr>
            <p:ph idx="1" type="body"/>
          </p:nvPr>
        </p:nvSpPr>
        <p:spPr>
          <a:xfrm>
            <a:off x="311700" y="671750"/>
            <a:ext cx="8520600" cy="41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Feature Extraction and Engineering:</a:t>
            </a:r>
            <a:endParaRPr b="1" sz="1600"/>
          </a:p>
          <a:p>
            <a:pPr indent="0" lvl="0" marL="0" rtl="0" algn="l">
              <a:spcBef>
                <a:spcPts val="1200"/>
              </a:spcBef>
              <a:spcAft>
                <a:spcPts val="0"/>
              </a:spcAft>
              <a:buNone/>
            </a:pPr>
            <a:r>
              <a:rPr lang="en" sz="1600"/>
              <a:t>→ We extract 189 features from each audio file, including Mel-frequency cepstrum coefficients (MFCCs) for spectral characteristics, chromagrams for pitch mapping, Mel-scaled spectrograms for visual representation, spectral contrast for frequency band insights, and tonal centroids for tonal characteristics. These features are crucial for capturing the nuances of respiratory sounds and are calculated using the librosa library.</a:t>
            </a:r>
            <a:endParaRPr sz="1600"/>
          </a:p>
          <a:p>
            <a:pPr indent="0" lvl="0" marL="0" rtl="0" algn="l">
              <a:spcBef>
                <a:spcPts val="1200"/>
              </a:spcBef>
              <a:spcAft>
                <a:spcPts val="0"/>
              </a:spcAft>
              <a:buNone/>
            </a:pPr>
            <a:r>
              <a:rPr lang="en" sz="1600"/>
              <a:t>→ Utilizing a user-defined parser function, we process the entire dataset to extract the 189 features and associate them with the corresponding target labels. This comprehensive approach ensures that each audio file's relevant information is captured effectively, laying the groundwork for subsequent model training and evaluation.</a:t>
            </a:r>
            <a:endParaRPr sz="1600"/>
          </a:p>
          <a:p>
            <a:pPr indent="0" lvl="0" marL="0" rtl="0" algn="l">
              <a:spcBef>
                <a:spcPts val="1200"/>
              </a:spcBef>
              <a:spcAft>
                <a:spcPts val="0"/>
              </a:spcAft>
              <a:buClr>
                <a:schemeClr val="dk1"/>
              </a:buClr>
              <a:buSzPts val="1100"/>
              <a:buFont typeface="Arial"/>
              <a:buNone/>
            </a:pPr>
            <a:r>
              <a:t/>
            </a:r>
            <a:endParaRPr sz="1600"/>
          </a:p>
          <a:p>
            <a:pPr indent="0" lvl="0" marL="0" rtl="0" algn="l">
              <a:spcBef>
                <a:spcPts val="1200"/>
              </a:spcBef>
              <a:spcAft>
                <a:spcPts val="1200"/>
              </a:spcAft>
              <a:buNone/>
            </a:pPr>
            <a:r>
              <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08400"/>
            <a:ext cx="8520600" cy="27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 Extraction &amp; Addressing Class Imbalance</a:t>
            </a:r>
            <a:endParaRPr>
              <a:solidFill>
                <a:schemeClr val="lt1"/>
              </a:solidFill>
            </a:endParaRPr>
          </a:p>
        </p:txBody>
      </p:sp>
      <p:sp>
        <p:nvSpPr>
          <p:cNvPr id="103" name="Google Shape;103;p20"/>
          <p:cNvSpPr txBox="1"/>
          <p:nvPr>
            <p:ph idx="1" type="body"/>
          </p:nvPr>
        </p:nvSpPr>
        <p:spPr>
          <a:xfrm>
            <a:off x="183900" y="385300"/>
            <a:ext cx="8776200" cy="459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00"/>
              <a:t>Dealing with Class Imbalance</a:t>
            </a:r>
            <a:r>
              <a:rPr b="1" lang="en" sz="1700"/>
              <a:t>:</a:t>
            </a:r>
            <a:endParaRPr b="1" sz="1700"/>
          </a:p>
          <a:p>
            <a:pPr indent="0" lvl="0" marL="0" rtl="0" algn="l">
              <a:spcBef>
                <a:spcPts val="1200"/>
              </a:spcBef>
              <a:spcAft>
                <a:spcPts val="0"/>
              </a:spcAft>
              <a:buNone/>
            </a:pPr>
            <a:r>
              <a:rPr lang="en" sz="1700"/>
              <a:t>→ Addressing class imbalance is an important step as you don’t want ML and DL models to get biased towards a single target class. For our data, Approximately 80% of the records belong to the 'COPD' class. To address this imbalance, we utilized the SMOTE function from the Imbalance Learn library. We also reduced the number of records in the 'COPD' class by half.</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b="1" sz="1700"/>
          </a:p>
          <a:p>
            <a:pPr indent="0" lvl="0" marL="0" rtl="0" algn="l">
              <a:spcBef>
                <a:spcPts val="1200"/>
              </a:spcBef>
              <a:spcAft>
                <a:spcPts val="0"/>
              </a:spcAft>
              <a:buNone/>
            </a:pPr>
            <a:r>
              <a:t/>
            </a:r>
            <a:endParaRPr b="1" sz="1700"/>
          </a:p>
          <a:p>
            <a:pPr indent="0" lvl="0" marL="0" rtl="0" algn="l">
              <a:spcBef>
                <a:spcPts val="1200"/>
              </a:spcBef>
              <a:spcAft>
                <a:spcPts val="0"/>
              </a:spcAft>
              <a:buNone/>
            </a:pPr>
            <a:r>
              <a:rPr b="1" lang="en" sz="1700"/>
              <a:t>→ </a:t>
            </a:r>
            <a:r>
              <a:rPr lang="en" sz="1700"/>
              <a:t>After addressing the class imbalance, we used the LabelEncoder() to encode the target variable, making it compatible with DL models. Then, we split the data into training and testing sets in an 80:20 ratio.</a:t>
            </a:r>
            <a:endParaRPr sz="1700"/>
          </a:p>
          <a:p>
            <a:pPr indent="0" lvl="0" marL="0" rtl="0" algn="l">
              <a:spcBef>
                <a:spcPts val="1200"/>
              </a:spcBef>
              <a:spcAft>
                <a:spcPts val="1200"/>
              </a:spcAft>
              <a:buNone/>
            </a:pPr>
            <a:r>
              <a:t/>
            </a:r>
            <a:endParaRPr sz="1600"/>
          </a:p>
        </p:txBody>
      </p:sp>
      <p:graphicFrame>
        <p:nvGraphicFramePr>
          <p:cNvPr id="104" name="Google Shape;104;p20"/>
          <p:cNvGraphicFramePr/>
          <p:nvPr/>
        </p:nvGraphicFramePr>
        <p:xfrm>
          <a:off x="183875" y="2277050"/>
          <a:ext cx="3000000" cy="3000000"/>
        </p:xfrm>
        <a:graphic>
          <a:graphicData uri="http://schemas.openxmlformats.org/drawingml/2006/table">
            <a:tbl>
              <a:tblPr>
                <a:noFill/>
                <a:tableStyleId>{5DE77944-EF47-48E5-89EC-8B646C3F8462}</a:tableStyleId>
              </a:tblPr>
              <a:tblGrid>
                <a:gridCol w="1253750"/>
                <a:gridCol w="1253750"/>
                <a:gridCol w="1253750"/>
                <a:gridCol w="1253750"/>
                <a:gridCol w="1253750"/>
                <a:gridCol w="1253750"/>
                <a:gridCol w="1253750"/>
              </a:tblGrid>
              <a:tr h="381000">
                <a:tc>
                  <a:txBody>
                    <a:bodyPr/>
                    <a:lstStyle/>
                    <a:p>
                      <a:pPr indent="0" lvl="0" marL="0" rtl="0" algn="l">
                        <a:spcBef>
                          <a:spcPts val="0"/>
                        </a:spcBef>
                        <a:spcAft>
                          <a:spcPts val="0"/>
                        </a:spcAft>
                        <a:buNone/>
                      </a:pPr>
                      <a:r>
                        <a:rPr lang="en"/>
                        <a:t>Target Labels</a:t>
                      </a:r>
                      <a:endParaRPr/>
                    </a:p>
                  </a:txBody>
                  <a:tcPr marT="91425" marB="91425" marR="91425" marL="91425"/>
                </a:tc>
                <a:tc>
                  <a:txBody>
                    <a:bodyPr/>
                    <a:lstStyle/>
                    <a:p>
                      <a:pPr indent="0" lvl="0" marL="0" rtl="0" algn="l">
                        <a:spcBef>
                          <a:spcPts val="0"/>
                        </a:spcBef>
                        <a:spcAft>
                          <a:spcPts val="0"/>
                        </a:spcAft>
                        <a:buNone/>
                      </a:pPr>
                      <a:r>
                        <a:rPr lang="en"/>
                        <a:t>Bronchiectasis</a:t>
                      </a:r>
                      <a:endParaRPr/>
                    </a:p>
                  </a:txBody>
                  <a:tcPr marT="91425" marB="91425" marR="91425" marL="91425"/>
                </a:tc>
                <a:tc>
                  <a:txBody>
                    <a:bodyPr/>
                    <a:lstStyle/>
                    <a:p>
                      <a:pPr indent="0" lvl="0" marL="0" rtl="0" algn="l">
                        <a:spcBef>
                          <a:spcPts val="0"/>
                        </a:spcBef>
                        <a:spcAft>
                          <a:spcPts val="0"/>
                        </a:spcAft>
                        <a:buNone/>
                      </a:pPr>
                      <a:r>
                        <a:rPr lang="en"/>
                        <a:t>Bronchiolitis</a:t>
                      </a:r>
                      <a:endParaRPr/>
                    </a:p>
                  </a:txBody>
                  <a:tcPr marT="91425" marB="91425" marR="91425" marL="91425"/>
                </a:tc>
                <a:tc>
                  <a:txBody>
                    <a:bodyPr/>
                    <a:lstStyle/>
                    <a:p>
                      <a:pPr indent="0" lvl="0" marL="0" rtl="0" algn="l">
                        <a:spcBef>
                          <a:spcPts val="0"/>
                        </a:spcBef>
                        <a:spcAft>
                          <a:spcPts val="0"/>
                        </a:spcAft>
                        <a:buNone/>
                      </a:pPr>
                      <a:r>
                        <a:rPr lang="en"/>
                        <a:t>COPD</a:t>
                      </a:r>
                      <a:endParaRPr/>
                    </a:p>
                  </a:txBody>
                  <a:tcPr marT="91425" marB="91425" marR="91425" marL="91425"/>
                </a:tc>
                <a:tc>
                  <a:txBody>
                    <a:bodyPr/>
                    <a:lstStyle/>
                    <a:p>
                      <a:pPr indent="0" lvl="0" marL="0" rtl="0" algn="l">
                        <a:spcBef>
                          <a:spcPts val="0"/>
                        </a:spcBef>
                        <a:spcAft>
                          <a:spcPts val="0"/>
                        </a:spcAft>
                        <a:buNone/>
                      </a:pPr>
                      <a:r>
                        <a:rPr lang="en"/>
                        <a:t>Healthy</a:t>
                      </a:r>
                      <a:endParaRPr/>
                    </a:p>
                  </a:txBody>
                  <a:tcPr marT="91425" marB="91425" marR="91425" marL="91425"/>
                </a:tc>
                <a:tc>
                  <a:txBody>
                    <a:bodyPr/>
                    <a:lstStyle/>
                    <a:p>
                      <a:pPr indent="0" lvl="0" marL="0" rtl="0" algn="l">
                        <a:spcBef>
                          <a:spcPts val="0"/>
                        </a:spcBef>
                        <a:spcAft>
                          <a:spcPts val="0"/>
                        </a:spcAft>
                        <a:buNone/>
                      </a:pPr>
                      <a:r>
                        <a:rPr lang="en"/>
                        <a:t>Pneumonia</a:t>
                      </a:r>
                      <a:endParaRPr/>
                    </a:p>
                  </a:txBody>
                  <a:tcPr marT="91425" marB="91425" marR="91425" marL="91425"/>
                </a:tc>
                <a:tc>
                  <a:txBody>
                    <a:bodyPr/>
                    <a:lstStyle/>
                    <a:p>
                      <a:pPr indent="0" lvl="0" marL="0" rtl="0" algn="l">
                        <a:spcBef>
                          <a:spcPts val="0"/>
                        </a:spcBef>
                        <a:spcAft>
                          <a:spcPts val="0"/>
                        </a:spcAft>
                        <a:buNone/>
                      </a:pPr>
                      <a:r>
                        <a:rPr lang="en"/>
                        <a:t>URTI</a:t>
                      </a:r>
                      <a:endParaRPr/>
                    </a:p>
                  </a:txBody>
                  <a:tcPr marT="91425" marB="91425" marR="91425" marL="91425"/>
                </a:tc>
              </a:tr>
              <a:tr h="381000">
                <a:tc>
                  <a:txBody>
                    <a:bodyPr/>
                    <a:lstStyle/>
                    <a:p>
                      <a:pPr indent="0" lvl="0" marL="0" rtl="0" algn="l">
                        <a:spcBef>
                          <a:spcPts val="0"/>
                        </a:spcBef>
                        <a:spcAft>
                          <a:spcPts val="0"/>
                        </a:spcAft>
                        <a:buNone/>
                      </a:pPr>
                      <a:r>
                        <a:rPr lang="en"/>
                        <a:t>Before</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793</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r>
              <a:tr h="381000">
                <a:tc>
                  <a:txBody>
                    <a:bodyPr/>
                    <a:lstStyle/>
                    <a:p>
                      <a:pPr indent="0" lvl="0" marL="0" rtl="0" algn="l">
                        <a:spcBef>
                          <a:spcPts val="0"/>
                        </a:spcBef>
                        <a:spcAft>
                          <a:spcPts val="0"/>
                        </a:spcAft>
                        <a:buNone/>
                      </a:pPr>
                      <a:r>
                        <a:rPr lang="en"/>
                        <a:t>After</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397</a:t>
                      </a:r>
                      <a:endParaRPr/>
                    </a:p>
                  </a:txBody>
                  <a:tcPr marT="91425" marB="91425" marR="91425" marL="91425"/>
                </a:tc>
                <a:tc>
                  <a:txBody>
                    <a:bodyPr/>
                    <a:lstStyle/>
                    <a:p>
                      <a:pPr indent="0" lvl="0" marL="0" rtl="0" algn="l">
                        <a:spcBef>
                          <a:spcPts val="0"/>
                        </a:spcBef>
                        <a:spcAft>
                          <a:spcPts val="0"/>
                        </a:spcAft>
                        <a:buNone/>
                      </a:pPr>
                      <a:r>
                        <a:rPr lang="en"/>
                        <a:t>150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150</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Implemented &amp; Final Model</a:t>
            </a:r>
            <a:endParaRPr/>
          </a:p>
        </p:txBody>
      </p:sp>
      <p:sp>
        <p:nvSpPr>
          <p:cNvPr id="110" name="Google Shape;110;p21"/>
          <p:cNvSpPr txBox="1"/>
          <p:nvPr>
            <p:ph idx="1" type="body"/>
          </p:nvPr>
        </p:nvSpPr>
        <p:spPr>
          <a:xfrm>
            <a:off x="311700" y="671750"/>
            <a:ext cx="8520600" cy="41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Ensemble</a:t>
            </a:r>
            <a:r>
              <a:rPr b="1" lang="en" sz="1600"/>
              <a:t> Classifiers</a:t>
            </a:r>
            <a:r>
              <a:rPr b="1" lang="en" sz="1600"/>
              <a:t>:</a:t>
            </a:r>
            <a:endParaRPr b="1" sz="1600"/>
          </a:p>
          <a:p>
            <a:pPr indent="0" lvl="0" marL="0" rtl="0" algn="l">
              <a:spcBef>
                <a:spcPts val="1200"/>
              </a:spcBef>
              <a:spcAft>
                <a:spcPts val="0"/>
              </a:spcAft>
              <a:buNone/>
            </a:pPr>
            <a:r>
              <a:rPr lang="en" sz="1600"/>
              <a:t>→ </a:t>
            </a:r>
            <a:r>
              <a:rPr lang="en" sz="1600"/>
              <a:t>Prior to deep learning models, we investigated ensemble learning techniques based on our mentor's recommendation. Surprisingly, these models showcased remarkable performance in classifying target classes, even in multiclass classification scenarios.</a:t>
            </a:r>
            <a:endParaRPr sz="1600"/>
          </a:p>
          <a:p>
            <a:pPr indent="0" lvl="0" marL="0" rtl="0" algn="l">
              <a:spcBef>
                <a:spcPts val="1200"/>
              </a:spcBef>
              <a:spcAft>
                <a:spcPts val="0"/>
              </a:spcAft>
              <a:buNone/>
            </a:pPr>
            <a:r>
              <a:rPr lang="en" sz="1600"/>
              <a:t>→ All models underwent hyperparameter tuning using GridSearchCV, highlighting the superiority of boosting algorithms over Random Forest. Notably, XGBoost exhibited superior accuracy, with Gradient Boosting slightly surpassing XGBoost in 5-fold cross-validation accuracy.</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b="1" sz="1600"/>
          </a:p>
        </p:txBody>
      </p:sp>
      <p:graphicFrame>
        <p:nvGraphicFramePr>
          <p:cNvPr id="111" name="Google Shape;111;p21"/>
          <p:cNvGraphicFramePr/>
          <p:nvPr/>
        </p:nvGraphicFramePr>
        <p:xfrm>
          <a:off x="1759725" y="3043725"/>
          <a:ext cx="3000000" cy="3000000"/>
        </p:xfrm>
        <a:graphic>
          <a:graphicData uri="http://schemas.openxmlformats.org/drawingml/2006/table">
            <a:tbl>
              <a:tblPr>
                <a:noFill/>
                <a:tableStyleId>{5DE77944-EF47-48E5-89EC-8B646C3F8462}</a:tableStyleId>
              </a:tblPr>
              <a:tblGrid>
                <a:gridCol w="1206500"/>
                <a:gridCol w="1206500"/>
                <a:gridCol w="1206500"/>
                <a:gridCol w="1206500"/>
                <a:gridCol w="1206500"/>
                <a:gridCol w="1206500"/>
              </a:tblGrid>
              <a:tr h="415325">
                <a:tc>
                  <a:txBody>
                    <a:bodyPr/>
                    <a:lstStyle/>
                    <a:p>
                      <a:pPr indent="0" lvl="0" marL="0" rtl="0" algn="l">
                        <a:spcBef>
                          <a:spcPts val="0"/>
                        </a:spcBef>
                        <a:spcAft>
                          <a:spcPts val="0"/>
                        </a:spcAft>
                        <a:buNone/>
                      </a:pPr>
                      <a:r>
                        <a:rPr lang="en"/>
                        <a:t>Model Name</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CV Scores</a:t>
                      </a:r>
                      <a:endParaRPr/>
                    </a:p>
                  </a:txBody>
                  <a:tcPr marT="91425" marB="91425" marR="91425" marL="91425"/>
                </a:tc>
              </a:tr>
              <a:tr h="41532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95.76</a:t>
                      </a:r>
                      <a:endParaRPr/>
                    </a:p>
                  </a:txBody>
                  <a:tcPr marT="91425" marB="91425" marR="91425" marL="91425"/>
                </a:tc>
                <a:tc>
                  <a:txBody>
                    <a:bodyPr/>
                    <a:lstStyle/>
                    <a:p>
                      <a:pPr indent="0" lvl="0" marL="0" rtl="0" algn="l">
                        <a:spcBef>
                          <a:spcPts val="0"/>
                        </a:spcBef>
                        <a:spcAft>
                          <a:spcPts val="0"/>
                        </a:spcAft>
                        <a:buNone/>
                      </a:pPr>
                      <a:r>
                        <a:rPr lang="en"/>
                        <a:t>95.5</a:t>
                      </a:r>
                      <a:endParaRPr/>
                    </a:p>
                  </a:txBody>
                  <a:tcPr marT="91425" marB="91425" marR="91425" marL="91425"/>
                </a:tc>
                <a:tc>
                  <a:txBody>
                    <a:bodyPr/>
                    <a:lstStyle/>
                    <a:p>
                      <a:pPr indent="0" lvl="0" marL="0" rtl="0" algn="l">
                        <a:spcBef>
                          <a:spcPts val="0"/>
                        </a:spcBef>
                        <a:spcAft>
                          <a:spcPts val="0"/>
                        </a:spcAft>
                        <a:buNone/>
                      </a:pPr>
                      <a:r>
                        <a:rPr lang="en"/>
                        <a:t>95.5</a:t>
                      </a:r>
                      <a:endParaRPr/>
                    </a:p>
                  </a:txBody>
                  <a:tcPr marT="91425" marB="91425" marR="91425" marL="91425"/>
                </a:tc>
                <a:tc>
                  <a:txBody>
                    <a:bodyPr/>
                    <a:lstStyle/>
                    <a:p>
                      <a:pPr indent="0" lvl="0" marL="0" rtl="0" algn="l">
                        <a:spcBef>
                          <a:spcPts val="0"/>
                        </a:spcBef>
                        <a:spcAft>
                          <a:spcPts val="0"/>
                        </a:spcAft>
                        <a:buNone/>
                      </a:pPr>
                      <a:r>
                        <a:rPr lang="en"/>
                        <a:t>95.5</a:t>
                      </a:r>
                      <a:endParaRPr/>
                    </a:p>
                  </a:txBody>
                  <a:tcPr marT="91425" marB="91425" marR="91425" marL="91425"/>
                </a:tc>
                <a:tc>
                  <a:txBody>
                    <a:bodyPr/>
                    <a:lstStyle/>
                    <a:p>
                      <a:pPr indent="0" lvl="0" marL="0" rtl="0" algn="l">
                        <a:spcBef>
                          <a:spcPts val="0"/>
                        </a:spcBef>
                        <a:spcAft>
                          <a:spcPts val="0"/>
                        </a:spcAft>
                        <a:buNone/>
                      </a:pPr>
                      <a:r>
                        <a:rPr lang="en"/>
                        <a:t>95.29</a:t>
                      </a:r>
                      <a:endParaRPr/>
                    </a:p>
                  </a:txBody>
                  <a:tcPr marT="91425" marB="91425" marR="91425" marL="91425"/>
                </a:tc>
              </a:tr>
              <a:tr h="415325">
                <a:tc>
                  <a:txBody>
                    <a:bodyPr/>
                    <a:lstStyle/>
                    <a:p>
                      <a:pPr indent="0" lvl="0" marL="0" rtl="0" algn="l">
                        <a:spcBef>
                          <a:spcPts val="0"/>
                        </a:spcBef>
                        <a:spcAft>
                          <a:spcPts val="0"/>
                        </a:spcAft>
                        <a:buNone/>
                      </a:pPr>
                      <a:r>
                        <a:rPr lang="en"/>
                        <a:t>Gradient Boosting</a:t>
                      </a:r>
                      <a:endParaRPr/>
                    </a:p>
                  </a:txBody>
                  <a:tcPr marT="91425" marB="91425" marR="91425" marL="91425"/>
                </a:tc>
                <a:tc>
                  <a:txBody>
                    <a:bodyPr/>
                    <a:lstStyle/>
                    <a:p>
                      <a:pPr indent="0" lvl="0" marL="0" rtl="0" algn="l">
                        <a:spcBef>
                          <a:spcPts val="0"/>
                        </a:spcBef>
                        <a:spcAft>
                          <a:spcPts val="0"/>
                        </a:spcAft>
                        <a:buNone/>
                      </a:pPr>
                      <a:r>
                        <a:rPr lang="en"/>
                        <a:t>97.69</a:t>
                      </a:r>
                      <a:endParaRPr/>
                    </a:p>
                  </a:txBody>
                  <a:tcPr marT="91425" marB="91425" marR="91425" marL="91425"/>
                </a:tc>
                <a:tc>
                  <a:txBody>
                    <a:bodyPr/>
                    <a:lstStyle/>
                    <a:p>
                      <a:pPr indent="0" lvl="0" marL="0" rtl="0" algn="l">
                        <a:spcBef>
                          <a:spcPts val="0"/>
                        </a:spcBef>
                        <a:spcAft>
                          <a:spcPts val="0"/>
                        </a:spcAft>
                        <a:buNone/>
                      </a:pPr>
                      <a:r>
                        <a:rPr lang="en"/>
                        <a:t>97.5</a:t>
                      </a:r>
                      <a:endParaRPr/>
                    </a:p>
                  </a:txBody>
                  <a:tcPr marT="91425" marB="91425" marR="91425" marL="91425"/>
                </a:tc>
                <a:tc>
                  <a:txBody>
                    <a:bodyPr/>
                    <a:lstStyle/>
                    <a:p>
                      <a:pPr indent="0" lvl="0" marL="0" rtl="0" algn="l">
                        <a:spcBef>
                          <a:spcPts val="0"/>
                        </a:spcBef>
                        <a:spcAft>
                          <a:spcPts val="0"/>
                        </a:spcAft>
                        <a:buNone/>
                      </a:pPr>
                      <a:r>
                        <a:rPr lang="en"/>
                        <a:t>97.53</a:t>
                      </a:r>
                      <a:endParaRPr/>
                    </a:p>
                  </a:txBody>
                  <a:tcPr marT="91425" marB="91425" marR="91425" marL="91425"/>
                </a:tc>
                <a:tc>
                  <a:txBody>
                    <a:bodyPr/>
                    <a:lstStyle/>
                    <a:p>
                      <a:pPr indent="0" lvl="0" marL="0" rtl="0" algn="l">
                        <a:spcBef>
                          <a:spcPts val="0"/>
                        </a:spcBef>
                        <a:spcAft>
                          <a:spcPts val="0"/>
                        </a:spcAft>
                        <a:buNone/>
                      </a:pPr>
                      <a:r>
                        <a:rPr lang="en"/>
                        <a:t>97.5</a:t>
                      </a:r>
                      <a:endParaRPr/>
                    </a:p>
                  </a:txBody>
                  <a:tcPr marT="91425" marB="91425" marR="91425" marL="91425"/>
                </a:tc>
                <a:tc>
                  <a:txBody>
                    <a:bodyPr/>
                    <a:lstStyle/>
                    <a:p>
                      <a:pPr indent="0" lvl="0" marL="0" rtl="0" algn="l">
                        <a:spcBef>
                          <a:spcPts val="0"/>
                        </a:spcBef>
                        <a:spcAft>
                          <a:spcPts val="0"/>
                        </a:spcAft>
                        <a:buNone/>
                      </a:pPr>
                      <a:r>
                        <a:rPr lang="en"/>
                        <a:t>96.79</a:t>
                      </a:r>
                      <a:endParaRPr/>
                    </a:p>
                  </a:txBody>
                  <a:tcPr marT="91425" marB="91425" marR="91425" marL="91425"/>
                </a:tc>
              </a:tr>
              <a:tr h="415325">
                <a:tc>
                  <a:txBody>
                    <a:bodyPr/>
                    <a:lstStyle/>
                    <a:p>
                      <a:pPr indent="0" lvl="0" marL="0" rtl="0" algn="l">
                        <a:spcBef>
                          <a:spcPts val="0"/>
                        </a:spcBef>
                        <a:spcAft>
                          <a:spcPts val="0"/>
                        </a:spcAft>
                        <a:buNone/>
                      </a:pPr>
                      <a:r>
                        <a:rPr lang="en"/>
                        <a:t>XG Boosting</a:t>
                      </a:r>
                      <a:endParaRPr/>
                    </a:p>
                  </a:txBody>
                  <a:tcPr marT="91425" marB="91425" marR="91425" marL="91425"/>
                </a:tc>
                <a:tc>
                  <a:txBody>
                    <a:bodyPr/>
                    <a:lstStyle/>
                    <a:p>
                      <a:pPr indent="0" lvl="0" marL="0" rtl="0" algn="l">
                        <a:spcBef>
                          <a:spcPts val="0"/>
                        </a:spcBef>
                        <a:spcAft>
                          <a:spcPts val="0"/>
                        </a:spcAft>
                        <a:buNone/>
                      </a:pPr>
                      <a:r>
                        <a:rPr lang="en"/>
                        <a:t>98.16</a:t>
                      </a:r>
                      <a:endParaRPr/>
                    </a:p>
                  </a:txBody>
                  <a:tcPr marT="91425" marB="91425" marR="91425" marL="91425"/>
                </a:tc>
                <a:tc>
                  <a:txBody>
                    <a:bodyPr/>
                    <a:lstStyle/>
                    <a:p>
                      <a:pPr indent="0" lvl="0" marL="0" rtl="0" algn="l">
                        <a:spcBef>
                          <a:spcPts val="0"/>
                        </a:spcBef>
                        <a:spcAft>
                          <a:spcPts val="0"/>
                        </a:spcAft>
                        <a:buNone/>
                      </a:pPr>
                      <a:r>
                        <a:rPr lang="en"/>
                        <a:t>98</a:t>
                      </a:r>
                      <a:endParaRPr/>
                    </a:p>
                  </a:txBody>
                  <a:tcPr marT="91425" marB="91425" marR="91425" marL="91425"/>
                </a:tc>
                <a:tc>
                  <a:txBody>
                    <a:bodyPr/>
                    <a:lstStyle/>
                    <a:p>
                      <a:pPr indent="0" lvl="0" marL="0" rtl="0" algn="l">
                        <a:spcBef>
                          <a:spcPts val="0"/>
                        </a:spcBef>
                        <a:spcAft>
                          <a:spcPts val="0"/>
                        </a:spcAft>
                        <a:buNone/>
                      </a:pPr>
                      <a:r>
                        <a:rPr lang="en"/>
                        <a:t>98.01</a:t>
                      </a:r>
                      <a:endParaRPr/>
                    </a:p>
                  </a:txBody>
                  <a:tcPr marT="91425" marB="91425" marR="91425" marL="91425"/>
                </a:tc>
                <a:tc>
                  <a:txBody>
                    <a:bodyPr/>
                    <a:lstStyle/>
                    <a:p>
                      <a:pPr indent="0" lvl="0" marL="0" rtl="0" algn="l">
                        <a:spcBef>
                          <a:spcPts val="0"/>
                        </a:spcBef>
                        <a:spcAft>
                          <a:spcPts val="0"/>
                        </a:spcAft>
                        <a:buNone/>
                      </a:pPr>
                      <a:r>
                        <a:rPr lang="en"/>
                        <a:t>98</a:t>
                      </a:r>
                      <a:endParaRPr/>
                    </a:p>
                  </a:txBody>
                  <a:tcPr marT="91425" marB="91425" marR="91425" marL="91425"/>
                </a:tc>
                <a:tc>
                  <a:txBody>
                    <a:bodyPr/>
                    <a:lstStyle/>
                    <a:p>
                      <a:pPr indent="0" lvl="0" marL="0" rtl="0" algn="l">
                        <a:spcBef>
                          <a:spcPts val="0"/>
                        </a:spcBef>
                        <a:spcAft>
                          <a:spcPts val="0"/>
                        </a:spcAft>
                        <a:buNone/>
                      </a:pPr>
                      <a:r>
                        <a:rPr lang="en"/>
                        <a:t>96.69</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