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9144000"/>
  <p:embeddedFontLst>
    <p:embeddedFont>
      <p:font typeface="Corbel" panose="020B0503020204020204"/>
      <p:regular r:id="rId29"/>
      <p:bold r:id="rId30"/>
      <p:italic r:id="rId31"/>
      <p:boldItalic r:id="rId32"/>
    </p:embeddedFont>
    <p:embeddedFont>
      <p:font typeface="Roboto" panose="0200000000000000000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35" Type="http://schemas.openxmlformats.org/officeDocument/2006/relationships/font" Target="fonts/font7.fntdata"/><Relationship Id="rId34" Type="http://schemas.openxmlformats.org/officeDocument/2006/relationships/font" Target="fonts/font6.fntdata"/><Relationship Id="rId33" Type="http://schemas.openxmlformats.org/officeDocument/2006/relationships/font" Target="fonts/font5.fntdata"/><Relationship Id="rId32" Type="http://schemas.openxmlformats.org/officeDocument/2006/relationships/font" Target="fonts/font4.fntdata"/><Relationship Id="rId31" Type="http://schemas.openxmlformats.org/officeDocument/2006/relationships/font" Target="fonts/font3.fntdata"/><Relationship Id="rId30" Type="http://schemas.openxmlformats.org/officeDocument/2006/relationships/font" Target="fonts/font2.fntdata"/><Relationship Id="rId3" Type="http://schemas.openxmlformats.org/officeDocument/2006/relationships/slide" Target="slides/slide1.xml"/><Relationship Id="rId29" Type="http://schemas.openxmlformats.org/officeDocument/2006/relationships/font" Target="fonts/font1.fntdata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f388bc1b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6f388bc1b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f388bc1b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6f388bc1b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f388bc1b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6f388bc1b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f388bc1b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6f388bc1b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f4d9dbf6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6f4d9dbf6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f4d9dbf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6f4d9dbf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6f4da626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6f4da626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6f4d9dbf6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6f4d9dbf6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cf423aab5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cf423aab5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cf423aab5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cf423aab5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6f4d9dbf6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6f4d9dbf6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6f4d9dbf6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6f4d9dbf6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4" name="Google Shape;2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f388bc1bf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6f388bc1bf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edf18ba9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edf18ba9d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df18ba9d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df18ba9d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4060136" y="-859736"/>
            <a:ext cx="4038600" cy="9872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4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4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2004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marL="2743200" lvl="5" indent="-32004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marL="3200400" lvl="6" indent="-32004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marL="3657600" lvl="7" indent="-32004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marL="4114800" lvl="8" indent="-32004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81850" y="2305050"/>
            <a:ext cx="5410200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2152650" y="-247650"/>
            <a:ext cx="5410200" cy="74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4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4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2004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marL="2743200" lvl="5" indent="-32004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marL="3200400" lvl="6" indent="-32004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marL="3657600" lvl="7" indent="-32004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marL="4114800" lvl="8" indent="-32004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4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4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2004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marL="2743200" lvl="5" indent="-32004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marL="3200400" lvl="6" indent="-32004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marL="3657600" lvl="7" indent="-32004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marL="4114800" lvl="8" indent="-32004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143000" y="2057399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036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marL="914400" lvl="1" indent="-330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4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8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8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marL="3200400" lvl="6" indent="-30988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marL="3657600" lvl="7" indent="-30988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marL="4114800" lvl="8" indent="-30988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25" name="Google Shape;25;p4"/>
          <p:cNvSpPr txBox="1">
            <a:spLocks noGrp="1"/>
          </p:cNvSpPr>
          <p:nvPr>
            <p:ph type="body" idx="2"/>
          </p:nvPr>
        </p:nvSpPr>
        <p:spPr>
          <a:xfrm>
            <a:off x="6267612" y="20574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036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marL="914400" lvl="1" indent="-330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4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8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8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marL="3200400" lvl="6" indent="-30988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marL="3657600" lvl="7" indent="-30988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marL="4114800" lvl="8" indent="-30988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" name="Google Shape;31;p5"/>
          <p:cNvSpPr txBox="1"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DF5327"/>
              </a:buClr>
              <a:buSzPts val="7200"/>
              <a:buFont typeface="Corbel" panose="020B0503020204020204"/>
              <a:buNone/>
              <a:defRPr sz="7200" b="1" i="0" u="none" strike="noStrike" cap="none">
                <a:solidFill>
                  <a:srgbClr val="DF5327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chemeClr val="accent1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6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6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2000"/>
            </a:lvl9pPr>
          </a:lstStyle>
          <a:p/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36" name="Google Shape;36;p5"/>
          <p:cNvCxnSpPr/>
          <p:nvPr/>
        </p:nvCxnSpPr>
        <p:spPr>
          <a:xfrm>
            <a:off x="1978660" y="3733800"/>
            <a:ext cx="8229601" cy="0"/>
          </a:xfrm>
          <a:prstGeom prst="straightConnector1">
            <a:avLst/>
          </a:prstGeom>
          <a:noFill/>
          <a:ln w="100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DF5327"/>
              </a:buClr>
              <a:buSzPts val="7200"/>
              <a:buFont typeface="Corbel" panose="020B0503020204020204"/>
              <a:buNone/>
              <a:defRPr sz="7200" b="1" i="0" u="none" strike="noStrike" cap="none">
                <a:solidFill>
                  <a:srgbClr val="DF5327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43" name="Google Shape;43;p6"/>
          <p:cNvCxnSpPr/>
          <p:nvPr/>
        </p:nvCxnSpPr>
        <p:spPr>
          <a:xfrm>
            <a:off x="1981200" y="4020408"/>
            <a:ext cx="8229601" cy="0"/>
          </a:xfrm>
          <a:prstGeom prst="straightConnector1">
            <a:avLst/>
          </a:prstGeom>
          <a:noFill/>
          <a:ln w="100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sz="1600" b="1"/>
            </a:lvl9pPr>
          </a:lstStyle>
          <a:p/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1143000" y="2721483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036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marL="914400" lvl="1" indent="-330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4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8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8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marL="3200400" lvl="6" indent="-30988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marL="3657600" lvl="7" indent="-30988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marL="4114800" lvl="8" indent="-30988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269173" y="1999032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sz="1600" b="1"/>
            </a:lvl9pPr>
          </a:lstStyle>
          <a:p/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269173" y="2719322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036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marL="914400" lvl="1" indent="-330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4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8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8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marL="3200400" lvl="6" indent="-30988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marL="3657600" lvl="7" indent="-30988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marL="4114800" lvl="8" indent="-30988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orbel" panose="020B0503020204020204"/>
              <a:buNone/>
              <a:defRPr sz="4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852159" y="1097280"/>
            <a:ext cx="5212080" cy="466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116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60"/>
              <a:buChar char="•"/>
              <a:defRPr sz="3200"/>
            </a:lvl1pPr>
            <a:lvl2pPr marL="914400" lvl="1" indent="-37084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240"/>
              <a:buChar char="•"/>
              <a:defRPr sz="2800"/>
            </a:lvl2pPr>
            <a:lvl3pPr marL="1371600" lvl="2" indent="-35052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20"/>
              <a:buChar char="•"/>
              <a:defRPr sz="2400"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1143000" y="2834640"/>
            <a:ext cx="393192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orbel" panose="020B0503020204020204"/>
              <a:buNone/>
              <a:defRPr sz="4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413248" y="1069847"/>
            <a:ext cx="6099048" cy="48006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143000" y="2834640"/>
            <a:ext cx="3931920" cy="288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 panose="020B0503020204020204"/>
              <a:buNone/>
              <a:defRPr sz="4400" b="0" i="0" u="none" strike="noStrike" cap="none">
                <a:solidFill>
                  <a:schemeClr val="accen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036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Corbel" panose="020B0503020204020204"/>
              <a:buChar char="•"/>
              <a:defRPr sz="2200" b="0" i="0" u="none" strike="noStrike" cap="none">
                <a:solidFill>
                  <a:schemeClr val="accen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 panose="020B0503020204020204"/>
              <a:buChar char="•"/>
              <a:defRPr sz="2000" b="0" i="0" u="none" strike="noStrike" cap="none">
                <a:solidFill>
                  <a:schemeClr val="accen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L="1371600" marR="0" lvl="2" indent="-32004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rbel" panose="020B0503020204020204"/>
              <a:buChar char="•"/>
              <a:defRPr sz="1800" b="0" i="0" u="none" strike="noStrike" cap="none">
                <a:solidFill>
                  <a:schemeClr val="accen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L="1828800" marR="0" lvl="3" indent="-309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 panose="020B0503020204020204"/>
              <a:buChar char="•"/>
              <a:defRPr sz="1600" b="0" i="0" u="none" strike="noStrike" cap="none">
                <a:solidFill>
                  <a:schemeClr val="accen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L="2286000" marR="0" lvl="4" indent="-309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 panose="020B0503020204020204"/>
              <a:buChar char="•"/>
              <a:defRPr sz="1600" b="0" i="0" u="none" strike="noStrike" cap="none">
                <a:solidFill>
                  <a:schemeClr val="accen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  <a:lvl6pPr marL="2743200" marR="0" lvl="5" indent="-309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 panose="020B0503020204020204"/>
              <a:buChar char="•"/>
              <a:defRPr sz="1600" b="0" i="0" u="none" strike="noStrike" cap="none">
                <a:solidFill>
                  <a:schemeClr val="accen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6pPr>
            <a:lvl7pPr marL="3200400" marR="0" lvl="6" indent="-309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 panose="020B0503020204020204"/>
              <a:buChar char="•"/>
              <a:defRPr sz="1600" b="0" i="0" u="none" strike="noStrike" cap="none">
                <a:solidFill>
                  <a:schemeClr val="accen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7pPr>
            <a:lvl8pPr marL="3657600" marR="0" lvl="7" indent="-309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 panose="020B0503020204020204"/>
              <a:buChar char="•"/>
              <a:defRPr sz="1600" b="0" i="0" u="none" strike="noStrike" cap="none">
                <a:solidFill>
                  <a:schemeClr val="accen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8pPr>
            <a:lvl9pPr marL="4114800" marR="0" lvl="8" indent="-30988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280"/>
              <a:buFont typeface="Corbel" panose="020B0503020204020204"/>
              <a:buChar char="•"/>
              <a:defRPr sz="1600" b="0" i="0" u="none" strike="noStrike" cap="none">
                <a:solidFill>
                  <a:schemeClr val="accen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9pPr>
          </a:lstStyle>
          <a:p/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accen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9pPr>
          </a:lstStyle>
          <a:p/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accen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9pPr>
          </a:lstStyle>
          <a:p/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hyperlink" Target="https://drive.google.com/file/d/1a-yYRh2ayIUsiSBfkzZPFB9S0xq8WL8L/view?usp=sharin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92591" y="365703"/>
            <a:ext cx="11493346" cy="978937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791251" y="1850148"/>
            <a:ext cx="106959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27272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Drug Recommendation System based on Sentiment Analysis </a:t>
            </a:r>
            <a:r>
              <a:rPr lang="en-US" sz="3600" b="1">
                <a:solidFill>
                  <a:srgbClr val="27272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</a:t>
            </a:r>
            <a:r>
              <a:rPr lang="en-US" sz="3600" b="1" i="0" u="none" strike="noStrike" cap="none">
                <a:solidFill>
                  <a:srgbClr val="27272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 Drug Reviews using Machine Learning </a:t>
            </a:r>
            <a:endParaRPr lang="en-US" sz="3600" b="1" i="0" u="none" strike="noStrike" cap="none">
              <a:solidFill>
                <a:srgbClr val="27272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3881700" y="3050751"/>
            <a:ext cx="4515000" cy="3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Team members:</a:t>
            </a:r>
            <a:endParaRPr lang="en-US" sz="28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 smtClean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D.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Ragasree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000" b="1" i="0" u="none" strike="noStrike" cap="none" dirty="0" smtClean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–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217R1A66E5</a:t>
            </a:r>
            <a:endParaRPr lang="en-US" sz="20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just"/>
            <a:r>
              <a:rPr lang="en-US" sz="2000" b="1" i="0" u="none" strike="noStrike" cap="none" dirty="0" smtClean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B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Shiva Chaitanya  </a:t>
            </a:r>
            <a:r>
              <a:rPr lang="en-US" sz="2000" dirty="0" smtClean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–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217R1A66D7</a:t>
            </a:r>
            <a:endParaRPr lang="en-US" sz="20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V.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Praneeth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Reddy </a:t>
            </a:r>
            <a:r>
              <a:rPr lang="en-US" sz="20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000" b="1" i="0" u="none" strike="noStrike" cap="none" dirty="0" smtClean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–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217R1A66J7</a:t>
            </a:r>
            <a:endParaRPr lang="en-US" sz="20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643421" y="5038502"/>
            <a:ext cx="4991700" cy="14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Under the Esteemed Guidance of </a:t>
            </a:r>
            <a:br>
              <a:rPr lang="en-US" sz="24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U.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Saritha</a:t>
            </a:r>
            <a:endParaRPr sz="24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</a:t>
            </a:r>
            <a:r>
              <a:rPr lang="en-US" sz="2400" b="1" dirty="0" smtClean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Assistant Professor)</a:t>
            </a:r>
            <a:endParaRPr sz="2400" b="1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9455616" y="1417662"/>
            <a:ext cx="1777365" cy="39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Batch No: C12</a:t>
            </a:r>
            <a:endParaRPr lang="en-US" sz="20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698654" y="1405219"/>
            <a:ext cx="376109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Department of CSE (AI &amp; ML)</a:t>
            </a:r>
            <a:endParaRPr lang="en-US" sz="20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335280" y="260350"/>
            <a:ext cx="8756015" cy="812165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System Architecture: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" name="Picture 1"/>
          <p:cNvPicPr/>
          <p:nvPr>
            <p:custDataLst>
              <p:tags r:id="rId1"/>
            </p:custDataLst>
          </p:nvPr>
        </p:nvPicPr>
        <p:blipFill>
          <a:blip r:embed="rId2"/>
        </p:blipFill>
        <p:spPr>
          <a:xfrm>
            <a:off x="3143250" y="884555"/>
            <a:ext cx="6235700" cy="56654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215600" y="-220875"/>
            <a:ext cx="9875400" cy="135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 Case Diagram</a:t>
            </a:r>
            <a:r>
              <a:rPr lang="en-US" sz="3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</a:t>
            </a:r>
            <a:endParaRPr sz="3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36338" y="691025"/>
            <a:ext cx="10919324" cy="593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231925" y="0"/>
            <a:ext cx="9875400" cy="135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Class Diagram:</a:t>
            </a:r>
            <a:endParaRPr sz="41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867975" y="341500"/>
            <a:ext cx="5121424" cy="624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quenceDiagramla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575" y="231140"/>
            <a:ext cx="11712575" cy="6382385"/>
          </a:xfrm>
          <a:prstGeom prst="rect">
            <a:avLst/>
          </a:prstGeom>
        </p:spPr>
      </p:pic>
      <p:sp>
        <p:nvSpPr>
          <p:cNvPr id="165" name="Google Shape;165;p25"/>
          <p:cNvSpPr txBox="1">
            <a:spLocks noGrp="1"/>
          </p:cNvSpPr>
          <p:nvPr>
            <p:ph type="title"/>
          </p:nvPr>
        </p:nvSpPr>
        <p:spPr>
          <a:xfrm>
            <a:off x="6383655" y="5516880"/>
            <a:ext cx="4109085" cy="1096645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Sequence Diagram</a:t>
            </a:r>
            <a:endParaRPr 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>
            <a:spLocks noGrp="1"/>
          </p:cNvSpPr>
          <p:nvPr>
            <p:ph type="title"/>
          </p:nvPr>
        </p:nvSpPr>
        <p:spPr>
          <a:xfrm>
            <a:off x="719275" y="531825"/>
            <a:ext cx="9875400" cy="135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Algorithms:</a:t>
            </a:r>
            <a:endParaRPr sz="49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2" name="Google Shape;172;p26"/>
          <p:cNvSpPr txBox="1">
            <a:spLocks noGrp="1"/>
          </p:cNvSpPr>
          <p:nvPr>
            <p:ph type="body" idx="1"/>
          </p:nvPr>
        </p:nvSpPr>
        <p:spPr>
          <a:xfrm>
            <a:off x="1664250" y="2063075"/>
            <a:ext cx="8863500" cy="4023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656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Times New Roman" panose="02020603050405020304"/>
              <a:buChar char="•"/>
            </a:pPr>
            <a:r>
              <a:rPr lang="en-US" sz="3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SVM</a:t>
            </a:r>
            <a:endParaRPr sz="3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41656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Times New Roman" panose="02020603050405020304"/>
              <a:buChar char="•"/>
            </a:pPr>
            <a:r>
              <a:rPr lang="en-US" sz="3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Naive Bayes</a:t>
            </a:r>
            <a:endParaRPr sz="3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41656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Times New Roman" panose="02020603050405020304"/>
              <a:buChar char="•"/>
            </a:pPr>
            <a:r>
              <a:rPr lang="en-US" sz="3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Logistic Regression</a:t>
            </a:r>
            <a:endParaRPr sz="3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41656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Times New Roman" panose="02020603050405020304"/>
              <a:buChar char="•"/>
            </a:pPr>
            <a:r>
              <a:rPr lang="en-US" sz="3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Decision Tree Classifier</a:t>
            </a:r>
            <a:endParaRPr sz="3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41656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Times New Roman" panose="02020603050405020304"/>
              <a:buChar char="•"/>
            </a:pPr>
            <a:r>
              <a:rPr lang="en-US" sz="3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SGD Classifier</a:t>
            </a:r>
            <a:endParaRPr sz="3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3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>
            <a:spLocks noGrp="1"/>
          </p:cNvSpPr>
          <p:nvPr>
            <p:ph type="title"/>
          </p:nvPr>
        </p:nvSpPr>
        <p:spPr>
          <a:xfrm>
            <a:off x="532775" y="143875"/>
            <a:ext cx="9875400" cy="135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Dataset: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8" name="Google Shape;178;p27"/>
          <p:cNvSpPr txBox="1"/>
          <p:nvPr/>
        </p:nvSpPr>
        <p:spPr>
          <a:xfrm>
            <a:off x="2211925" y="1500175"/>
            <a:ext cx="7620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accent1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</p:txBody>
      </p:sp>
      <p:sp>
        <p:nvSpPr>
          <p:cNvPr id="179" name="Google Shape;179;p27"/>
          <p:cNvSpPr txBox="1"/>
          <p:nvPr/>
        </p:nvSpPr>
        <p:spPr>
          <a:xfrm>
            <a:off x="959485" y="1070610"/>
            <a:ext cx="10854055" cy="2252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Datasets are retrieved from Kaggle.</a:t>
            </a:r>
            <a:endParaRPr sz="2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 this there are 8 atttributes.(uniqueID,drugName,Condition,Review,Date,usefulCount,Recommend,Processed_content)</a:t>
            </a:r>
            <a:endParaRPr sz="2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size of the dataset is more than 50,000.</a:t>
            </a:r>
            <a:endParaRPr sz="2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Link:</a:t>
            </a:r>
            <a:r>
              <a:rPr lang="en-US" sz="2400" u="sng">
                <a:solidFill>
                  <a:schemeClr val="hlink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1"/>
              </a:rPr>
              <a:t>Dataset</a:t>
            </a:r>
            <a:endParaRPr sz="2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35525" y="3323213"/>
            <a:ext cx="5640048" cy="317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244817" y="3323225"/>
            <a:ext cx="5639981" cy="31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>
            <a:spLocks noGrp="1"/>
          </p:cNvSpPr>
          <p:nvPr>
            <p:ph type="title"/>
          </p:nvPr>
        </p:nvSpPr>
        <p:spPr>
          <a:xfrm>
            <a:off x="508400" y="214600"/>
            <a:ext cx="10971300" cy="86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Screenshots and Project Execution:</a:t>
            </a:r>
            <a:endParaRPr sz="37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00450" y="984925"/>
            <a:ext cx="9991100" cy="548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>
            <a:spLocks noGrp="1"/>
          </p:cNvSpPr>
          <p:nvPr>
            <p:ph type="title"/>
          </p:nvPr>
        </p:nvSpPr>
        <p:spPr>
          <a:xfrm>
            <a:off x="313975" y="-105825"/>
            <a:ext cx="9875400" cy="135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Execution: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93" name="Google Shape;193;p2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29900" y="962750"/>
            <a:ext cx="9782976" cy="550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>
            <a:spLocks noGrp="1"/>
          </p:cNvSpPr>
          <p:nvPr>
            <p:ph type="title"/>
          </p:nvPr>
        </p:nvSpPr>
        <p:spPr>
          <a:xfrm>
            <a:off x="313975" y="-105825"/>
            <a:ext cx="9875400" cy="135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Performance Metrics:</a:t>
            </a:r>
            <a:endParaRPr sz="4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10650" y="1143325"/>
            <a:ext cx="9451052" cy="500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>
            <a:spLocks noGrp="1"/>
          </p:cNvSpPr>
          <p:nvPr>
            <p:ph type="title"/>
          </p:nvPr>
        </p:nvSpPr>
        <p:spPr>
          <a:xfrm>
            <a:off x="313975" y="-105825"/>
            <a:ext cx="9875400" cy="135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Performance Metrics: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34331" y="3908775"/>
            <a:ext cx="4194769" cy="226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364605" y="3909060"/>
            <a:ext cx="4344035" cy="2263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3975" y="1086425"/>
            <a:ext cx="3719226" cy="217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227800" y="1080475"/>
            <a:ext cx="3867574" cy="218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1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8171750" y="1086425"/>
            <a:ext cx="3719225" cy="217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748425" y="0"/>
            <a:ext cx="10280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 panose="02020603050405020304"/>
              <a:buNone/>
            </a:pPr>
            <a:r>
              <a:rPr lang="en-US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Table of contents</a:t>
            </a:r>
            <a:r>
              <a:rPr lang="en-US" b="1"/>
              <a:t>: </a:t>
            </a:r>
            <a:endParaRPr lang="en-US" b="1"/>
          </a:p>
        </p:txBody>
      </p:sp>
      <p:sp>
        <p:nvSpPr>
          <p:cNvPr id="99" name="Google Shape;99;p14"/>
          <p:cNvSpPr txBox="1">
            <a:spLocks noGrp="1"/>
          </p:cNvSpPr>
          <p:nvPr>
            <p:ph type="body" idx="1"/>
          </p:nvPr>
        </p:nvSpPr>
        <p:spPr>
          <a:xfrm>
            <a:off x="463950" y="698150"/>
            <a:ext cx="3547800" cy="49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937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 panose="02020603050405020304"/>
              <a:buChar char="•"/>
            </a:pPr>
            <a:r>
              <a:rPr lang="en-US" sz="2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Abstract</a:t>
            </a:r>
            <a:endParaRPr sz="2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                                                </a:t>
            </a:r>
            <a:endParaRPr sz="2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937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 panose="02020603050405020304"/>
              <a:buChar char="•"/>
            </a:pPr>
            <a:r>
              <a:rPr lang="en-US" sz="2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Existing System</a:t>
            </a:r>
            <a:endParaRPr sz="2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937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 panose="02020603050405020304"/>
              <a:buChar char="•"/>
            </a:pPr>
            <a:r>
              <a:rPr lang="en-US" sz="2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Disadvantages</a:t>
            </a:r>
            <a:endParaRPr sz="2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937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 panose="02020603050405020304"/>
              <a:buChar char="•"/>
            </a:pPr>
            <a:r>
              <a:rPr lang="en-US" sz="2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Proposed System</a:t>
            </a:r>
            <a:endParaRPr sz="2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937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 panose="02020603050405020304"/>
              <a:buChar char="•"/>
            </a:pPr>
            <a:r>
              <a:rPr lang="en-US" sz="2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Advantages</a:t>
            </a:r>
            <a:endParaRPr sz="2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937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 panose="02020603050405020304"/>
              <a:buChar char="•"/>
            </a:pPr>
            <a:r>
              <a:rPr lang="en-US" sz="2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System Architecture</a:t>
            </a:r>
            <a:endParaRPr sz="2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937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 panose="02020603050405020304"/>
              <a:buChar char="•"/>
            </a:pPr>
            <a:r>
              <a:rPr lang="en-US" sz="2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 Case Diagram</a:t>
            </a:r>
            <a:endParaRPr sz="2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937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 panose="02020603050405020304"/>
              <a:buChar char="•"/>
            </a:pPr>
            <a:r>
              <a:rPr lang="en-US" sz="2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Class Diagram</a:t>
            </a:r>
            <a:endParaRPr sz="2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937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 panose="02020603050405020304"/>
              <a:buChar char="•"/>
            </a:pPr>
            <a:r>
              <a:rPr lang="en-US" sz="2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Sequence Diagram</a:t>
            </a:r>
            <a:endParaRPr sz="2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6420975" y="1243850"/>
            <a:ext cx="4023000" cy="47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 panose="02020603050405020304"/>
              <a:buChar char="•"/>
            </a:pPr>
            <a:r>
              <a:rPr lang="en-US" sz="2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Algorithms</a:t>
            </a:r>
            <a:endParaRPr sz="2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937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 panose="02020603050405020304"/>
              <a:buChar char="•"/>
            </a:pPr>
            <a:r>
              <a:rPr lang="en-US" sz="2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Dataset</a:t>
            </a:r>
            <a:endParaRPr sz="2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937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 panose="02020603050405020304"/>
              <a:buChar char="•"/>
            </a:pPr>
            <a:r>
              <a:rPr lang="en-US" sz="2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Screenshots and Project </a:t>
            </a:r>
            <a:endParaRPr sz="2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937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 panose="02020603050405020304"/>
              <a:buChar char="•"/>
            </a:pPr>
            <a:r>
              <a:rPr lang="en-US" sz="2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Execution</a:t>
            </a:r>
            <a:endParaRPr sz="2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937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 panose="02020603050405020304"/>
              <a:buChar char="•"/>
            </a:pPr>
            <a:r>
              <a:rPr lang="en-US" sz="2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Performance Metrics</a:t>
            </a:r>
            <a:endParaRPr sz="2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937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 panose="02020603050405020304"/>
              <a:buChar char="•"/>
            </a:pPr>
            <a:r>
              <a:rPr lang="en-US" sz="2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Result Analysis</a:t>
            </a:r>
            <a:endParaRPr sz="2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937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 panose="02020603050405020304"/>
              <a:buChar char="•"/>
            </a:pPr>
            <a:r>
              <a:rPr lang="en-US" sz="2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 and Future Scope</a:t>
            </a:r>
            <a:endParaRPr sz="2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937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 panose="02020603050405020304"/>
              <a:buChar char="•"/>
            </a:pPr>
            <a:r>
              <a:rPr lang="en-US" sz="2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Any Queries</a:t>
            </a:r>
            <a:endParaRPr sz="2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accent1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>
            <a:spLocks noGrp="1"/>
          </p:cNvSpPr>
          <p:nvPr>
            <p:ph type="title"/>
          </p:nvPr>
        </p:nvSpPr>
        <p:spPr>
          <a:xfrm>
            <a:off x="384525" y="88200"/>
            <a:ext cx="9875400" cy="135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Result Analysis: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15" name="Google Shape;215;p3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58300" y="1248850"/>
            <a:ext cx="9875400" cy="511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>
            <a:spLocks noGrp="1"/>
          </p:cNvSpPr>
          <p:nvPr>
            <p:ph type="title"/>
          </p:nvPr>
        </p:nvSpPr>
        <p:spPr>
          <a:xfrm>
            <a:off x="431675" y="145925"/>
            <a:ext cx="9875400" cy="135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Conclusion: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1" name="Google Shape;221;p33"/>
          <p:cNvSpPr txBox="1">
            <a:spLocks noGrp="1"/>
          </p:cNvSpPr>
          <p:nvPr>
            <p:ph type="body" idx="2"/>
          </p:nvPr>
        </p:nvSpPr>
        <p:spPr>
          <a:xfrm>
            <a:off x="983395" y="1196155"/>
            <a:ext cx="10562100" cy="476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dk1"/>
                </a:solidFill>
                <a:highlight>
                  <a:schemeClr val="lt1"/>
                </a:highlight>
                <a:latin typeface="Times New Roman" panose="02020603050405020304" charset="0"/>
                <a:ea typeface="Roboto" panose="02000000000000000000"/>
                <a:cs typeface="Times New Roman" panose="02020603050405020304" charset="0"/>
                <a:sym typeface="Roboto" panose="02000000000000000000"/>
              </a:rPr>
              <a:t>Explored sentiment analysis of drug reviews for a recommender system.</a:t>
            </a:r>
            <a:endParaRPr lang="en-US" sz="2800">
              <a:solidFill>
                <a:schemeClr val="dk1"/>
              </a:solidFill>
              <a:highlight>
                <a:schemeClr val="lt1"/>
              </a:highlight>
              <a:latin typeface="Times New Roman" panose="02020603050405020304" charset="0"/>
              <a:ea typeface="Roboto" panose="02000000000000000000"/>
              <a:cs typeface="Times New Roman" panose="02020603050405020304" charset="0"/>
              <a:sym typeface="Roboto" panose="02000000000000000000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dk1"/>
                </a:solidFill>
                <a:highlight>
                  <a:schemeClr val="lt1"/>
                </a:highlight>
                <a:latin typeface="Times New Roman" panose="02020603050405020304" charset="0"/>
                <a:ea typeface="Roboto" panose="02000000000000000000"/>
                <a:cs typeface="Times New Roman" panose="02020603050405020304" charset="0"/>
                <a:sym typeface="Roboto" panose="02000000000000000000"/>
              </a:rPr>
              <a:t>Logistic regression and SGD classifier are more useful as they are giving high accuracy.</a:t>
            </a:r>
            <a:endParaRPr sz="2800">
              <a:solidFill>
                <a:schemeClr val="dk1"/>
              </a:solidFill>
              <a:highlight>
                <a:schemeClr val="lt1"/>
              </a:highlight>
              <a:latin typeface="Times New Roman" panose="02020603050405020304" charset="0"/>
              <a:ea typeface="Roboto" panose="02000000000000000000"/>
              <a:cs typeface="Times New Roman" panose="02020603050405020304" charset="0"/>
              <a:sym typeface="Roboto" panose="02000000000000000000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dk1"/>
                </a:solidFill>
                <a:highlight>
                  <a:schemeClr val="lt1"/>
                </a:highlight>
                <a:latin typeface="Times New Roman" panose="02020603050405020304" charset="0"/>
                <a:ea typeface="Roboto" panose="02000000000000000000"/>
                <a:cs typeface="Times New Roman" panose="02020603050405020304" charset="0"/>
                <a:sym typeface="Roboto" panose="02000000000000000000"/>
              </a:rPr>
              <a:t>Utilized various machine learning classifiers and feature representations.</a:t>
            </a:r>
            <a:endParaRPr sz="2800">
              <a:solidFill>
                <a:schemeClr val="dk1"/>
              </a:solidFill>
              <a:highlight>
                <a:schemeClr val="lt1"/>
              </a:highlight>
              <a:latin typeface="Times New Roman" panose="02020603050405020304" charset="0"/>
              <a:ea typeface="Roboto" panose="02000000000000000000"/>
              <a:cs typeface="Times New Roman" panose="02020603050405020304" charset="0"/>
              <a:sym typeface="Roboto" panose="02000000000000000000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dk1"/>
                </a:solidFill>
                <a:highlight>
                  <a:schemeClr val="lt1"/>
                </a:highlight>
                <a:latin typeface="Times New Roman" panose="02020603050405020304" charset="0"/>
                <a:ea typeface="Roboto" panose="02000000000000000000"/>
                <a:cs typeface="Times New Roman" panose="02020603050405020304" charset="0"/>
                <a:sym typeface="Roboto" panose="02000000000000000000"/>
              </a:rPr>
              <a:t>Integrated predicted emotion values and useful count for overall drug score.</a:t>
            </a:r>
            <a:endParaRPr sz="2800">
              <a:solidFill>
                <a:schemeClr val="dk1"/>
              </a:solidFill>
              <a:highlight>
                <a:schemeClr val="lt1"/>
              </a:highlight>
              <a:latin typeface="Times New Roman" panose="02020603050405020304" charset="0"/>
              <a:ea typeface="Roboto" panose="02000000000000000000"/>
              <a:cs typeface="Times New Roman" panose="02020603050405020304" charset="0"/>
              <a:sym typeface="Roboto" panose="02000000000000000000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dk1"/>
                </a:solidFill>
                <a:highlight>
                  <a:schemeClr val="lt1"/>
                </a:highlight>
                <a:latin typeface="Times New Roman" panose="02020603050405020304" charset="0"/>
                <a:ea typeface="Roboto" panose="02000000000000000000"/>
                <a:cs typeface="Times New Roman" panose="02020603050405020304" charset="0"/>
                <a:sym typeface="Roboto" panose="02000000000000000000"/>
              </a:rPr>
              <a:t>Future work includes investigating oversampling techniques, n-gram adjustments, and algorithm optimization.</a:t>
            </a:r>
            <a:endParaRPr sz="2800">
              <a:solidFill>
                <a:schemeClr val="dk1"/>
              </a:solidFill>
              <a:highlight>
                <a:schemeClr val="lt1"/>
              </a:highlight>
              <a:latin typeface="Times New Roman" panose="02020603050405020304" charset="0"/>
              <a:ea typeface="Roboto" panose="02000000000000000000"/>
              <a:cs typeface="Times New Roman" panose="02020603050405020304" charset="0"/>
              <a:sym typeface="Roboto" panose="02000000000000000000"/>
            </a:endParaRPr>
          </a:p>
          <a:p>
            <a:pPr lvl="0" indent="-457200" algn="l" rtl="0"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800">
              <a:solidFill>
                <a:schemeClr val="dk1"/>
              </a:solidFill>
              <a:highlight>
                <a:schemeClr val="lt1"/>
              </a:highlight>
              <a:latin typeface="Times New Roman" panose="02020603050405020304" charset="0"/>
              <a:ea typeface="Roboto" panose="02000000000000000000"/>
              <a:cs typeface="Times New Roman" panose="02020603050405020304" charset="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06756" y="439837"/>
            <a:ext cx="10778490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4"/>
          <p:cNvSpPr txBox="1"/>
          <p:nvPr/>
        </p:nvSpPr>
        <p:spPr>
          <a:xfrm>
            <a:off x="4003121" y="2967335"/>
            <a:ext cx="418576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Any Queries ?</a:t>
            </a:r>
            <a:endParaRPr sz="5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8" name="Google Shape;228;p34"/>
          <p:cNvSpPr txBox="1"/>
          <p:nvPr/>
        </p:nvSpPr>
        <p:spPr>
          <a:xfrm>
            <a:off x="9544470" y="5669280"/>
            <a:ext cx="1623060" cy="706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By Batch C12</a:t>
            </a:r>
            <a:endParaRPr lang="en-US"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CSM – C</a:t>
            </a:r>
            <a:endParaRPr lang="en-US"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29" name="Google Shape;229;p34" descr="CMR Technical Campus (@CMRTCofficial) / X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22461" y="4157168"/>
            <a:ext cx="2421942" cy="2421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1247364" y="355600"/>
            <a:ext cx="9692640" cy="1123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 panose="02020603050405020304"/>
              <a:buNone/>
            </a:pPr>
            <a:r>
              <a:rPr lang="en-US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Abstract</a:t>
            </a:r>
            <a:endParaRPr lang="en-US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574490" y="1657167"/>
            <a:ext cx="11038389" cy="55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Font typeface="Noto Sans Symbols"/>
              <a:buChar char="⮚"/>
            </a:pPr>
            <a:r>
              <a:rPr lang="en-US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During the times of covid-19,people faced many healthcare problems including Shortage of medical resources, including specialists, leads to distress and increased mortality.</a:t>
            </a: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Font typeface="Noto Sans Symbols"/>
              <a:buChar char="⮚"/>
            </a:pPr>
            <a:r>
              <a:rPr lang="en-US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Individuals resort to self-medication due to unavailability of proper consultation.In this we present a drug recommender system that can drastically reduce specialists help.</a:t>
            </a:r>
            <a:endParaRPr lang="en-US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Font typeface="Noto Sans Symbols"/>
              <a:buChar char="⮚"/>
            </a:pPr>
            <a:r>
              <a:rPr lang="en-US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We built a medicine recommendation system that uses patient reviews to predict the sentiment using various vectorization processes like Bow, TF-IDF,Word2Vec, and Manual Feature Analysis, which can help recommend the top drug for a given disease by different classification algorithms. </a:t>
            </a: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Font typeface="Noto Sans Symbols"/>
              <a:buChar char="⮚"/>
            </a:pPr>
            <a:r>
              <a:rPr lang="en-US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predicted sentiments were evaluated by precision, recall, f1score, accuracy, and AUC score.</a:t>
            </a:r>
            <a:endParaRPr lang="en-US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1103243" y="-239069"/>
            <a:ext cx="10058400" cy="1890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 panose="02020603050405020304"/>
              <a:buNone/>
            </a:pPr>
            <a:r>
              <a:rPr lang="en-US" sz="36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Existing System</a:t>
            </a:r>
            <a:endParaRPr lang="en-US" sz="36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2"/>
          </p:nvPr>
        </p:nvSpPr>
        <p:spPr>
          <a:xfrm>
            <a:off x="457200" y="1096172"/>
            <a:ext cx="11350487" cy="572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GalenOWL Framework: Online tool for doctors to prescribe medications considering patient specifics like illness, allergies, and drug interactions.</a:t>
            </a:r>
            <a:endParaRPr lang="en-US" sz="2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Similar Treatments Comparison: Analyzed extensive treatment records to identify optimal options.Implemented an intelligent system to categorize and compare similar treatments, evaluating their effectiveness.</a:t>
            </a:r>
            <a:endParaRPr sz="2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Considering Patient Health for Medication: Emphasizes prescribing medicines based on patient health status.Developed a system to assess the strength of a patient's immunity.</a:t>
            </a:r>
            <a:endParaRPr lang="en-US" sz="2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Picking the Best Treatment Algorithm: Explored decision tree, SVM, and neural network algorithms for treatment suggestions.Selected SVM due to its accuracy, speed, and effectiveness across a diverse range of patients.</a:t>
            </a:r>
            <a:endParaRPr lang="en-US" sz="2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CADRE Cloud-Assisted Drug Suggestions: Introduces a novel system for doctors to select medicines using the internet.Recommends medications based on what similar patients have taken.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 panose="02020603050405020304"/>
              <a:buNone/>
            </a:pPr>
            <a:r>
              <a:rPr lang="en-US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Disadvantage</a:t>
            </a: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</a:t>
            </a:r>
            <a:endParaRPr lang="en-US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838200" y="2153920"/>
            <a:ext cx="10515600" cy="479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Font typeface="Times New Roman" panose="02020603050405020304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 the existing work, the system did not implement an exact sentiment analysis for large data sets.</a:t>
            </a:r>
            <a:endParaRPr lang="en-US"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40"/>
              <a:buFont typeface="Times New Roman" panose="02020603050405020304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This system is less performance due to lack Data Classification and Data Fragmentation technique.</a:t>
            </a:r>
            <a:endParaRPr lang="en-US"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1069273" y="354608"/>
            <a:ext cx="9692640" cy="99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 panose="02020603050405020304"/>
              <a:buNone/>
            </a:pPr>
            <a:r>
              <a:rPr lang="en-US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Proposed System</a:t>
            </a:r>
            <a:endParaRPr lang="en-US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551180" y="1556385"/>
            <a:ext cx="10887710" cy="507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Recommends medicines based on user interests and needs, employing sentiment analysis on patient reviews.</a:t>
            </a:r>
            <a:endParaRPr lang="en-US"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Focuses on understanding patient sentiments and opinions for personalized drug recommendations.</a:t>
            </a:r>
            <a:endParaRPr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 the drug recommender system, medicine is offered on a specific condition dependent on patient reviews using sentiment analysis and feature engineering.</a:t>
            </a:r>
            <a:endParaRPr lang="en-US"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Sentiment analysis is a progression of strategies, methods, and tools for distinguishing and extracting emotional data, such as opinion and attitudes, from language .</a:t>
            </a:r>
            <a:endParaRPr lang="en-US"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660875" y="415350"/>
            <a:ext cx="9875400" cy="135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Advantages: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2"/>
          </p:nvPr>
        </p:nvSpPr>
        <p:spPr>
          <a:xfrm>
            <a:off x="1461400" y="1771650"/>
            <a:ext cx="9523200" cy="4641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 panose="02020603050405020304"/>
              <a:buChar char="●"/>
            </a:pPr>
            <a:r>
              <a:rPr lang="en-US" sz="2500">
                <a:solidFill>
                  <a:schemeClr val="dk1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Proposed algorithm for NLP efficiently counts token frequency in reviews/documents.</a:t>
            </a:r>
            <a:endParaRPr sz="2500">
              <a:solidFill>
                <a:schemeClr val="dk1"/>
              </a:solidFill>
              <a:highlight>
                <a:schemeClr val="lt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 panose="02020603050405020304"/>
              <a:buChar char="●"/>
            </a:pPr>
            <a:r>
              <a:rPr lang="en-US" sz="2500">
                <a:solidFill>
                  <a:schemeClr val="dk1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Utilizes precise sentiment analysis techniques for data cleaning and visualization.</a:t>
            </a:r>
            <a:endParaRPr sz="2500">
              <a:solidFill>
                <a:schemeClr val="dk1"/>
              </a:solidFill>
              <a:highlight>
                <a:schemeClr val="lt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 panose="02020603050405020304"/>
              <a:buChar char="●"/>
            </a:pPr>
            <a:r>
              <a:rPr lang="en-US" sz="2500">
                <a:solidFill>
                  <a:schemeClr val="dk1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Enhances system effectiveness by integrating these algorithms.</a:t>
            </a:r>
            <a:endParaRPr sz="2500">
              <a:solidFill>
                <a:schemeClr val="dk1"/>
              </a:solidFill>
              <a:highlight>
                <a:schemeClr val="lt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 panose="02020603050405020304"/>
              <a:buChar char="●"/>
            </a:pPr>
            <a:r>
              <a:rPr lang="en-US" sz="2500">
                <a:solidFill>
                  <a:schemeClr val="dk1"/>
                </a:solidFill>
                <a:highlight>
                  <a:schemeClr val="lt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Improves accuracy through efficient sentiment analysis prediction methods.</a:t>
            </a:r>
            <a:endParaRPr sz="2500">
              <a:solidFill>
                <a:schemeClr val="dk1"/>
              </a:solidFill>
              <a:highlight>
                <a:schemeClr val="lt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43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504625" y="463700"/>
            <a:ext cx="9875400" cy="135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 panose="02020603050405020304"/>
              <a:buNone/>
            </a:pPr>
            <a:r>
              <a:rPr lang="en-US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System Requirements:</a:t>
            </a:r>
            <a:endParaRPr lang="en-US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1380100" y="1586850"/>
            <a:ext cx="8888700" cy="4603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 panose="020B0604020202020204"/>
              <a:buNone/>
            </a:pPr>
            <a:r>
              <a:rPr lang="en-US" sz="2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Hardware System Configuration: </a:t>
            </a:r>
            <a:endParaRPr sz="28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 panose="020B0604020202020204"/>
              <a:buNone/>
            </a:pPr>
            <a:r>
              <a:rPr lang="en-US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</a:t>
            </a:r>
            <a:r>
              <a:rPr lang="en-US" sz="2400">
                <a:solidFill>
                  <a:schemeClr val="accent4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➢</a:t>
            </a:r>
            <a:r>
              <a:rPr lang="en-US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Processor       -        Ryzen 7</a:t>
            </a:r>
            <a:endParaRPr lang="en-US" sz="2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 panose="020B0604020202020204"/>
              <a:buNone/>
            </a:pPr>
            <a:r>
              <a:rPr lang="en-US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</a:t>
            </a:r>
            <a:r>
              <a:rPr lang="en-US" sz="2400">
                <a:solidFill>
                  <a:schemeClr val="accent4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➢</a:t>
            </a:r>
            <a:r>
              <a:rPr lang="en-US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RAM              -        4 GB (min)</a:t>
            </a:r>
            <a:endParaRPr lang="en-US" sz="2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21285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 panose="020B0604020202020204"/>
              <a:buNone/>
            </a:pPr>
            <a:r>
              <a:rPr lang="en-US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r>
              <a:rPr lang="en-US" sz="2400">
                <a:solidFill>
                  <a:schemeClr val="accent4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➢</a:t>
            </a:r>
            <a:r>
              <a:rPr lang="en-US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Hard Disk       -        20 GB</a:t>
            </a:r>
            <a:endParaRPr lang="en-US" sz="2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21285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 panose="020B0604020202020204"/>
              <a:buNone/>
            </a:pPr>
            <a:r>
              <a:rPr lang="en-US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r>
              <a:rPr lang="en-US" sz="2400">
                <a:solidFill>
                  <a:schemeClr val="accent4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➢</a:t>
            </a:r>
            <a:r>
              <a:rPr lang="en-US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Key Board      -        Standard Windows Keyboard</a:t>
            </a:r>
            <a:endParaRPr sz="2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21285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 panose="020B0604020202020204"/>
              <a:buNone/>
            </a:pPr>
            <a:r>
              <a:rPr lang="en-US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r>
              <a:rPr lang="en-US" sz="2400">
                <a:solidFill>
                  <a:schemeClr val="accent4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➢</a:t>
            </a:r>
            <a:r>
              <a:rPr lang="en-US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Mouse             -        Two or Three Button Mouse</a:t>
            </a:r>
            <a:endParaRPr lang="en-US" sz="2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21285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 panose="020B0604020202020204"/>
              <a:buNone/>
            </a:pPr>
            <a:r>
              <a:rPr lang="en-US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r>
              <a:rPr lang="en-US" sz="2400">
                <a:solidFill>
                  <a:schemeClr val="accent4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➢</a:t>
            </a:r>
            <a:r>
              <a:rPr lang="en-US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Monitor           -        SVGA</a:t>
            </a:r>
            <a:endParaRPr sz="2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1051800" y="984925"/>
            <a:ext cx="9235200" cy="5278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 panose="020B0604020202020204"/>
              <a:buNone/>
            </a:pPr>
            <a:r>
              <a:rPr lang="en-US" sz="3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Software Requirements:</a:t>
            </a:r>
            <a:endParaRPr sz="3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195580" algn="l" rtl="0">
              <a:spcBef>
                <a:spcPts val="1400"/>
              </a:spcBef>
              <a:spcAft>
                <a:spcPts val="0"/>
              </a:spcAft>
              <a:buSzPts val="2440"/>
              <a:buFont typeface="Noto Sans Symbols"/>
              <a:buChar char="⮚"/>
            </a:pPr>
            <a:r>
              <a:rPr lang="en-US" sz="3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Operating system         :   Windows 11.</a:t>
            </a:r>
            <a:endParaRPr sz="3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195580" algn="l" rtl="0">
              <a:spcBef>
                <a:spcPts val="1400"/>
              </a:spcBef>
              <a:spcAft>
                <a:spcPts val="0"/>
              </a:spcAft>
              <a:buSzPts val="2440"/>
              <a:buFont typeface="Noto Sans Symbols"/>
              <a:buChar char="⮚"/>
            </a:pPr>
            <a:r>
              <a:rPr lang="en-US" sz="3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Coding Language         :   Python.</a:t>
            </a:r>
            <a:endParaRPr sz="2400"/>
          </a:p>
          <a:p>
            <a:pPr marL="228600" lvl="0" indent="-195580" algn="l" rtl="0">
              <a:spcBef>
                <a:spcPts val="1400"/>
              </a:spcBef>
              <a:spcAft>
                <a:spcPts val="0"/>
              </a:spcAft>
              <a:buSzPts val="2440"/>
              <a:buFont typeface="Noto Sans Symbols"/>
              <a:buChar char="⮚"/>
            </a:pPr>
            <a:r>
              <a:rPr lang="en-US" sz="3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Front-End	             :    Python.</a:t>
            </a:r>
            <a:endParaRPr sz="2400"/>
          </a:p>
          <a:p>
            <a:pPr marL="228600" lvl="0" indent="-195580" algn="l" rtl="0">
              <a:spcBef>
                <a:spcPts val="1400"/>
              </a:spcBef>
              <a:spcAft>
                <a:spcPts val="0"/>
              </a:spcAft>
              <a:buSzPts val="2440"/>
              <a:buFont typeface="Noto Sans Symbols"/>
              <a:buChar char="⮚"/>
            </a:pPr>
            <a:r>
              <a:rPr lang="en-US" sz="3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Back-End	             :    Django-ORM</a:t>
            </a:r>
            <a:endParaRPr sz="2400"/>
          </a:p>
          <a:p>
            <a:pPr marL="228600" lvl="0" indent="-195580" algn="l" rtl="0">
              <a:spcBef>
                <a:spcPts val="1400"/>
              </a:spcBef>
              <a:spcAft>
                <a:spcPts val="0"/>
              </a:spcAft>
              <a:buSzPts val="2440"/>
              <a:buFont typeface="Noto Sans Symbols"/>
              <a:buChar char="⮚"/>
            </a:pPr>
            <a:r>
              <a:rPr lang="en-US" sz="3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Designing	             :    CSS, JavaScript.</a:t>
            </a:r>
            <a:endParaRPr sz="3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195580" algn="l" rtl="0">
              <a:spcBef>
                <a:spcPts val="1400"/>
              </a:spcBef>
              <a:spcAft>
                <a:spcPts val="0"/>
              </a:spcAft>
              <a:buSzPts val="2440"/>
              <a:buFont typeface="Noto Sans Symbols"/>
              <a:buChar char="⮚"/>
            </a:pPr>
            <a:r>
              <a:rPr lang="en-US" sz="3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Data Base                     :    MySQL</a:t>
            </a:r>
            <a:endParaRPr sz="3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195580" algn="l" rtl="0">
              <a:spcBef>
                <a:spcPts val="1400"/>
              </a:spcBef>
              <a:spcAft>
                <a:spcPts val="0"/>
              </a:spcAft>
              <a:buSzPts val="2440"/>
              <a:buFont typeface="Noto Sans Symbols"/>
              <a:buChar char="⮚"/>
            </a:pPr>
            <a:endParaRPr sz="2400"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4892</Words>
  <Application>WPS Presentation</Application>
  <PresentationFormat>Widescreen</PresentationFormat>
  <Paragraphs>163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SimSun</vt:lpstr>
      <vt:lpstr>Wingdings</vt:lpstr>
      <vt:lpstr>Arial</vt:lpstr>
      <vt:lpstr>Corbel</vt:lpstr>
      <vt:lpstr>Times New Roman</vt:lpstr>
      <vt:lpstr>Noto Sans Symbols</vt:lpstr>
      <vt:lpstr>Segoe Print</vt:lpstr>
      <vt:lpstr>Microsoft YaHei</vt:lpstr>
      <vt:lpstr>Arial Unicode MS</vt:lpstr>
      <vt:lpstr>Times New Roman</vt:lpstr>
      <vt:lpstr>Roboto</vt:lpstr>
      <vt:lpstr>Basis</vt:lpstr>
      <vt:lpstr>PowerPoint 演示文稿</vt:lpstr>
      <vt:lpstr>Table of contents: </vt:lpstr>
      <vt:lpstr>Abstract</vt:lpstr>
      <vt:lpstr>Existing System</vt:lpstr>
      <vt:lpstr>Disadvantages</vt:lpstr>
      <vt:lpstr>Proposed System</vt:lpstr>
      <vt:lpstr>Advantages:</vt:lpstr>
      <vt:lpstr>System Requirements:</vt:lpstr>
      <vt:lpstr>PowerPoint 演示文稿</vt:lpstr>
      <vt:lpstr>System Architecture:</vt:lpstr>
      <vt:lpstr>Use Case Diagram:</vt:lpstr>
      <vt:lpstr>Class Diagram:</vt:lpstr>
      <vt:lpstr>Sequence Diagram</vt:lpstr>
      <vt:lpstr>Algorithms:</vt:lpstr>
      <vt:lpstr>Dataset:</vt:lpstr>
      <vt:lpstr>Screenshots and Project Execution:</vt:lpstr>
      <vt:lpstr>Project Execution:</vt:lpstr>
      <vt:lpstr>Performance Metrics:</vt:lpstr>
      <vt:lpstr>Performance Metrics:</vt:lpstr>
      <vt:lpstr>Result Analysis:</vt:lpstr>
      <vt:lpstr>Conclusion: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Shiva Chaitanya</cp:lastModifiedBy>
  <cp:revision>10</cp:revision>
  <dcterms:created xsi:type="dcterms:W3CDTF">2024-07-24T10:44:00Z</dcterms:created>
  <dcterms:modified xsi:type="dcterms:W3CDTF">2024-10-24T05:50:34Z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720D96DA7FFB4755B7E2315629767178_12</vt:lpwstr>
  </property>
  <property fmtid="{D5CDD505-2E9C-101B-9397-08002B2CF9AE}" pid="3" name="KSOProductBuildVer">
    <vt:lpwstr>1033-12.2.0.18607</vt:lpwstr>
  </property>
</Properties>
</file>