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Nunito SemiBold"/>
      <p:regular r:id="rId64"/>
      <p:bold r:id="rId65"/>
      <p:italic r:id="rId66"/>
      <p:boldItalic r:id="rId67"/>
    </p:embeddedFont>
    <p:embeddedFont>
      <p:font typeface="Roboto Mono SemiBold"/>
      <p:regular r:id="rId68"/>
      <p:bold r:id="rId69"/>
      <p:italic r:id="rId70"/>
      <p:boldItalic r:id="rId71"/>
    </p:embeddedFont>
    <p:embeddedFont>
      <p:font typeface="Economica"/>
      <p:regular r:id="rId72"/>
      <p:bold r:id="rId73"/>
      <p:italic r:id="rId74"/>
      <p:boldItalic r:id="rId75"/>
    </p:embeddedFont>
    <p:embeddedFont>
      <p:font typeface="Nunito"/>
      <p:regular r:id="rId76"/>
      <p:bold r:id="rId77"/>
      <p:italic r:id="rId78"/>
      <p:boldItalic r:id="rId79"/>
    </p:embeddedFont>
    <p:embeddedFont>
      <p:font typeface="Nunito Medium"/>
      <p:regular r:id="rId80"/>
      <p:bold r:id="rId81"/>
      <p:italic r:id="rId82"/>
      <p:boldItalic r:id="rId83"/>
    </p:embeddedFont>
    <p:embeddedFont>
      <p:font typeface="Open Sans Medium"/>
      <p:regular r:id="rId84"/>
      <p:bold r:id="rId85"/>
      <p:italic r:id="rId86"/>
      <p:boldItalic r:id="rId87"/>
    </p:embeddedFont>
    <p:embeddedFont>
      <p:font typeface="Open Sans"/>
      <p:regular r:id="rId88"/>
      <p:bold r:id="rId89"/>
      <p:italic r:id="rId90"/>
      <p:boldItalic r:id="rId91"/>
    </p:embeddedFont>
    <p:embeddedFont>
      <p:font typeface="Caveat SemiBold"/>
      <p:regular r:id="rId92"/>
      <p:bold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penSansMedium-regular.fntdata"/><Relationship Id="rId83" Type="http://schemas.openxmlformats.org/officeDocument/2006/relationships/font" Target="fonts/NunitoMedium-boldItalic.fntdata"/><Relationship Id="rId42" Type="http://schemas.openxmlformats.org/officeDocument/2006/relationships/slide" Target="slides/slide37.xml"/><Relationship Id="rId86" Type="http://schemas.openxmlformats.org/officeDocument/2006/relationships/font" Target="fonts/OpenSansMedium-italic.fntdata"/><Relationship Id="rId41" Type="http://schemas.openxmlformats.org/officeDocument/2006/relationships/slide" Target="slides/slide36.xml"/><Relationship Id="rId85" Type="http://schemas.openxmlformats.org/officeDocument/2006/relationships/font" Target="fonts/OpenSansMedium-bold.fntdata"/><Relationship Id="rId44" Type="http://schemas.openxmlformats.org/officeDocument/2006/relationships/slide" Target="slides/slide39.xml"/><Relationship Id="rId88" Type="http://schemas.openxmlformats.org/officeDocument/2006/relationships/font" Target="fonts/OpenSans-regular.fntdata"/><Relationship Id="rId43" Type="http://schemas.openxmlformats.org/officeDocument/2006/relationships/slide" Target="slides/slide38.xml"/><Relationship Id="rId87" Type="http://schemas.openxmlformats.org/officeDocument/2006/relationships/font" Target="fonts/OpenSansMedium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penSans-bold.fntdata"/><Relationship Id="rId80" Type="http://schemas.openxmlformats.org/officeDocument/2006/relationships/font" Target="fonts/NunitoMedium-regular.fntdata"/><Relationship Id="rId82" Type="http://schemas.openxmlformats.org/officeDocument/2006/relationships/font" Target="fonts/NunitoMedium-italic.fntdata"/><Relationship Id="rId81" Type="http://schemas.openxmlformats.org/officeDocument/2006/relationships/font" Target="fonts/Nuni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Economica-bold.fntdata"/><Relationship Id="rId72" Type="http://schemas.openxmlformats.org/officeDocument/2006/relationships/font" Target="fonts/Economica-regular.fntdata"/><Relationship Id="rId31" Type="http://schemas.openxmlformats.org/officeDocument/2006/relationships/slide" Target="slides/slide26.xml"/><Relationship Id="rId75" Type="http://schemas.openxmlformats.org/officeDocument/2006/relationships/font" Target="fonts/Economica-boldItalic.fntdata"/><Relationship Id="rId30" Type="http://schemas.openxmlformats.org/officeDocument/2006/relationships/slide" Target="slides/slide25.xml"/><Relationship Id="rId74" Type="http://schemas.openxmlformats.org/officeDocument/2006/relationships/font" Target="fonts/Economica-italic.fntdata"/><Relationship Id="rId33" Type="http://schemas.openxmlformats.org/officeDocument/2006/relationships/slide" Target="slides/slide28.xml"/><Relationship Id="rId77" Type="http://schemas.openxmlformats.org/officeDocument/2006/relationships/font" Target="fonts/Nunito-bold.fntdata"/><Relationship Id="rId32" Type="http://schemas.openxmlformats.org/officeDocument/2006/relationships/slide" Target="slides/slide27.xml"/><Relationship Id="rId76" Type="http://schemas.openxmlformats.org/officeDocument/2006/relationships/font" Target="fonts/Nunito-regular.fntdata"/><Relationship Id="rId35" Type="http://schemas.openxmlformats.org/officeDocument/2006/relationships/slide" Target="slides/slide30.xml"/><Relationship Id="rId79" Type="http://schemas.openxmlformats.org/officeDocument/2006/relationships/font" Target="fonts/Nunito-boldItalic.fntdata"/><Relationship Id="rId34" Type="http://schemas.openxmlformats.org/officeDocument/2006/relationships/slide" Target="slides/slide29.xml"/><Relationship Id="rId78" Type="http://schemas.openxmlformats.org/officeDocument/2006/relationships/font" Target="fonts/Nunito-italic.fntdata"/><Relationship Id="rId71" Type="http://schemas.openxmlformats.org/officeDocument/2006/relationships/font" Target="fonts/RobotoMonoSemiBold-boldItalic.fntdata"/><Relationship Id="rId70" Type="http://schemas.openxmlformats.org/officeDocument/2006/relationships/font" Target="fonts/RobotoMonoSemiBold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NunitoSemiBold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NunitoSemiBold-italic.fntdata"/><Relationship Id="rId21" Type="http://schemas.openxmlformats.org/officeDocument/2006/relationships/slide" Target="slides/slide16.xml"/><Relationship Id="rId65" Type="http://schemas.openxmlformats.org/officeDocument/2006/relationships/font" Target="fonts/NunitoSemiBold-bold.fntdata"/><Relationship Id="rId24" Type="http://schemas.openxmlformats.org/officeDocument/2006/relationships/slide" Target="slides/slide19.xml"/><Relationship Id="rId68" Type="http://schemas.openxmlformats.org/officeDocument/2006/relationships/font" Target="fonts/RobotoMonoSemiBold-regular.fntdata"/><Relationship Id="rId23" Type="http://schemas.openxmlformats.org/officeDocument/2006/relationships/slide" Target="slides/slide18.xml"/><Relationship Id="rId67" Type="http://schemas.openxmlformats.org/officeDocument/2006/relationships/font" Target="fonts/NunitoSemiBold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onoSemiBo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OpenSans-boldItalic.fntdata"/><Relationship Id="rId90" Type="http://schemas.openxmlformats.org/officeDocument/2006/relationships/font" Target="fonts/OpenSans-italic.fntdata"/><Relationship Id="rId93" Type="http://schemas.openxmlformats.org/officeDocument/2006/relationships/font" Target="fonts/CaveatSemiBold-bold.fntdata"/><Relationship Id="rId92" Type="http://schemas.openxmlformats.org/officeDocument/2006/relationships/font" Target="fonts/CaveatSemiBold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503a9649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503a9649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503a9649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503a9649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503a9649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503a9649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503a9649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503a9649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503a9649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503a9649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503a9649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503a9649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503a9649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503a9649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503a9649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503a9649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503a9649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503a9649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503a9649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503a9649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503a964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503a964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503a9649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503a9649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503a9649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503a9649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503a9649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503a9649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503a9649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503a9649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503a9649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503a9649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503a9649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7503a9649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503a9649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503a9649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503a9649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7503a9649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503a9649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503a9649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503a9649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503a9649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503a96490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503a96490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503a9649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503a9649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503a9649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7503a9649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503a9649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7503a9649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503a9649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503a9649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7503a9649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7503a9649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503a9649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503a9649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503a9649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503a9649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503a9649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7503a9649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503a9649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503a9649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503a9649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7503a9649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503a9649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503a964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503a9649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503a9649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503a9649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503a9649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7503a9649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7503a9649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503a9649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503a9649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7503a9649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7503a9649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7503a9649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7503a9649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503a964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7503a964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503a9649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503a9649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503a9649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503a9649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503a9649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503a9649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503a9649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503a9649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7503a9649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7503a9649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503a9649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503a9649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503a9649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503a9649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503a9649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7503a9649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7503a9649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7503a9649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503a9649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503a9649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7503a96490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7503a96490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7503a9649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7503a9649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7503a9649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7503a9649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503a9649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503a9649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503a9649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503a9649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503a9649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503a9649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503a9649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503a9649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7.jpg"/><Relationship Id="rId4" Type="http://schemas.openxmlformats.org/officeDocument/2006/relationships/image" Target="../media/image49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0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PREDICTION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RNNs &amp; Transformers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Selection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We chose to use the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Many-to-one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 Model, i.e, consider the output at the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last-time-step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 only.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There are many parameters in the Model that we are free to choose,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Choice of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(N, T)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Size of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Hidden Layer/ State.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Also number of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RNN units (we chose 1)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Choice of Activation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tanh / ReLU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●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And other parameters like dropout, BatchSize, lr, epochs etc for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Training.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We experimented with all the above choices of model, and the results are summarized in the upcoming sections.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Training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 u="sng">
                <a:latin typeface="Nunito"/>
                <a:ea typeface="Nunito"/>
                <a:cs typeface="Nunito"/>
                <a:sym typeface="Nunito"/>
              </a:rPr>
              <a:t>BackPropagation 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. But in the case of RNNs, we need to unroll the sequence back in time to find the gradients -&gt;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BackPropagation Through Time (BPTT).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As this process is sequential through time,</a:t>
            </a:r>
            <a:r>
              <a:rPr b="1" lang="en" sz="14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it cannot be parallelized,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hence BPTT is usually quite slow.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We used a MSE loss, And the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Adam 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optimizer in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PyTorch 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 with a 80:20 split on data.</a:t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Then trained the model tuning various combinations of (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lr,epochs,BATCHSIZE)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Employed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Early Stopping, 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where we saved the model version with best Validation loss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Experiments &amp; Results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size, learning rate selection while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the trained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the Predictions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Batchsize, learningRate etc…</a:t>
            </a:r>
            <a:r>
              <a:rPr lang="en"/>
              <a:t>.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optimal B,lr after tuning.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lr is giving unstable loss curves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finally chose 256,0.005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on it in Report….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375" y="1382988"/>
            <a:ext cx="39338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Trained Model</a:t>
            </a:r>
            <a:r>
              <a:rPr lang="en"/>
              <a:t>.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Now we have models trained with (T,N,H) = 32,1,32 on various stocks like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GOOG, AMZN, MSFT, IBM etc..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We also tested the model obtained from training one stock to other stock data as well.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00" y="2404075"/>
            <a:ext cx="8001475" cy="25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Prediction Plots</a:t>
            </a:r>
            <a:r>
              <a:rPr lang="en"/>
              <a:t>.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01" y="1225225"/>
            <a:ext cx="4129200" cy="31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600" y="1262550"/>
            <a:ext cx="4129200" cy="30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more </a:t>
            </a:r>
            <a:r>
              <a:rPr lang="en"/>
              <a:t>Prediction Plots.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011125" cy="31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850" y="1227163"/>
            <a:ext cx="4011125" cy="319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Prediction Plots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6825"/>
            <a:ext cx="4211102" cy="3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981" y="1225225"/>
            <a:ext cx="4206319" cy="33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Datapoint Predictions</a:t>
            </a:r>
            <a:r>
              <a:rPr lang="en"/>
              <a:t>.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already saw what a data point looked like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 above plots were on all datapoints combined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we zoom in a little and look at what our model predictions look like for individual data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I.e, given </a:t>
            </a:r>
            <a:r>
              <a:rPr b="1" lang="en"/>
              <a:t>T</a:t>
            </a:r>
            <a:r>
              <a:rPr lang="en"/>
              <a:t> days </a:t>
            </a:r>
            <a:r>
              <a:rPr lang="en"/>
              <a:t>input prices </a:t>
            </a:r>
            <a:r>
              <a:rPr lang="en"/>
              <a:t>, predict next </a:t>
            </a:r>
            <a:r>
              <a:rPr b="1" lang="en"/>
              <a:t>N </a:t>
            </a:r>
            <a:r>
              <a:rPr lang="en"/>
              <a:t>days price.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Till now we only analysed </a:t>
            </a:r>
            <a:r>
              <a:rPr b="1" lang="en"/>
              <a:t>N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1, some plots </a:t>
            </a:r>
            <a:r>
              <a:rPr lang="en"/>
              <a:t>.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2325"/>
            <a:ext cx="4260300" cy="339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525" y="1224475"/>
            <a:ext cx="4139775" cy="32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55300" y="440000"/>
            <a:ext cx="8520600" cy="3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Recurrent Neural Networks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Transformers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Gaussian Process Regression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more..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878"/>
            <a:ext cx="4229002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725" y="1248525"/>
            <a:ext cx="4199574" cy="33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 case (next 4 days)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latin typeface="Nunito"/>
                <a:ea typeface="Nunito"/>
                <a:cs typeface="Nunito"/>
                <a:sym typeface="Nunito"/>
              </a:rPr>
              <a:t>Data for N = 4, T = 64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( H = 32)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The losses will be higher now, why?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63" y="1650833"/>
            <a:ext cx="83343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4, some plots.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228953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650" y="1163300"/>
            <a:ext cx="4291651" cy="340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4, some plots.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228982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 rotWithShape="1">
          <a:blip r:embed="rId4">
            <a:alphaModFix/>
          </a:blip>
          <a:srcRect b="-1800" l="-1579" r="1579" t="1800"/>
          <a:stretch/>
        </p:blipFill>
        <p:spPr>
          <a:xfrm>
            <a:off x="4603327" y="1225225"/>
            <a:ext cx="4228974" cy="335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vs ReLU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all the above analysis, we used</a:t>
            </a:r>
            <a:r>
              <a:rPr b="1" lang="en"/>
              <a:t> tanh</a:t>
            </a:r>
            <a:r>
              <a:rPr lang="en"/>
              <a:t> non linearity.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used both ReLU, Tanh on </a:t>
            </a:r>
            <a:r>
              <a:rPr b="1" lang="en"/>
              <a:t>(T,N,H) = (32,1,32) </a:t>
            </a:r>
            <a:r>
              <a:rPr lang="en"/>
              <a:t>and the results were:-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results were good, and</a:t>
            </a:r>
            <a:r>
              <a:rPr b="1" lang="en"/>
              <a:t> ReLU took lesser time.</a:t>
            </a:r>
            <a:r>
              <a:rPr lang="en"/>
              <a:t>But while</a:t>
            </a:r>
            <a:r>
              <a:rPr b="1" lang="en"/>
              <a:t> testing</a:t>
            </a:r>
            <a:r>
              <a:rPr lang="en"/>
              <a:t> ReLU gave more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088" y="1982950"/>
            <a:ext cx="58388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of ReLU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Advantages of Tanh are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Smooth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Bounds h to [-1,1], thus preventing explosion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 with ReLU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giving errors while predicting low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it suggests something about the  “ReLU” nature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175" y="514600"/>
            <a:ext cx="31813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RNNs.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</a:t>
            </a:r>
            <a:r>
              <a:rPr lang="en"/>
              <a:t>problem with RNNs is the problem of Vanishing or Exploding Gradients.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</a:t>
            </a:r>
            <a:r>
              <a:rPr b="1" lang="en"/>
              <a:t>BPTT </a:t>
            </a:r>
            <a:r>
              <a:rPr lang="en"/>
              <a:t>we multiply with the same factor multiple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Thus it limits the ability of RNN to deal with longer Sequences.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Solution? </a:t>
            </a:r>
            <a:r>
              <a:rPr b="1" lang="en"/>
              <a:t>LSTMs, GRUs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Overview.</a:t>
            </a:r>
            <a:endParaRPr/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latin typeface="Nunito"/>
                <a:ea typeface="Nunito"/>
                <a:cs typeface="Nunito"/>
                <a:sym typeface="Nunito"/>
              </a:rPr>
              <a:t>LSTMs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are a kind of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Recurrent NNs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, these address the problems of RNNs.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Nunito Medium"/>
                <a:ea typeface="Nunito Medium"/>
                <a:cs typeface="Nunito Medium"/>
                <a:sym typeface="Nunito Medium"/>
              </a:rPr>
              <a:t>LSTMs are explicitly designed to avoid the long-term dependency problem.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	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The recurrent Nature is same as RNNs except that they have a different repeating unit inside, as well as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it stores &lt;cell state, hidden state&gt;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both.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2865275"/>
            <a:ext cx="34966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Overview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has </a:t>
            </a:r>
            <a:r>
              <a:rPr b="1" lang="en"/>
              <a:t>4 gates</a:t>
            </a:r>
            <a:r>
              <a:rPr lang="en"/>
              <a:t> with </a:t>
            </a:r>
            <a:r>
              <a:rPr b="1" lang="en"/>
              <a:t>sigmoid</a:t>
            </a:r>
            <a:r>
              <a:rPr lang="en"/>
              <a:t> signals to control the flow of inputs.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learns what to remember and what to forget.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parameters, hence train slowly.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Gated structure does controlled information flow, and also helps in retaining information for longer sequences.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Experiments.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Choices Taken are </a:t>
            </a:r>
            <a:r>
              <a:rPr lang="en"/>
              <a:t>similar</a:t>
            </a:r>
            <a:r>
              <a:rPr lang="en"/>
              <a:t> to that of RNNs.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experimented with various settings of </a:t>
            </a:r>
            <a:r>
              <a:rPr b="1" lang="en"/>
              <a:t>(T,N,H) </a:t>
            </a: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used the same loss, optimizer while training.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experiments &amp;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the </a:t>
            </a:r>
            <a:r>
              <a:rPr lang="en"/>
              <a:t>trained</a:t>
            </a:r>
            <a:r>
              <a:rPr lang="en"/>
              <a:t> model &amp;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Visualizing the Predictions.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55300" y="440000"/>
            <a:ext cx="8520600" cy="3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4200"/>
              <a:buChar char="●"/>
            </a:pPr>
            <a:r>
              <a:rPr lang="en">
                <a:solidFill>
                  <a:srgbClr val="9900FF"/>
                </a:solidFill>
              </a:rPr>
              <a:t>Recurrent Neural Networks</a:t>
            </a:r>
            <a:endParaRPr>
              <a:solidFill>
                <a:srgbClr val="99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Transformers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Gaussian Process Regression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490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training is significantly slower, choose 256 as batch size(</a:t>
            </a:r>
            <a:r>
              <a:rPr b="1" lang="en"/>
              <a:t>512 not so fast)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5" y="1852713"/>
            <a:ext cx="6682550" cy="25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450" y="3018975"/>
            <a:ext cx="2590550" cy="20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Models </a:t>
            </a:r>
            <a:r>
              <a:rPr lang="en" sz="2800">
                <a:latin typeface="Nunito Medium"/>
                <a:ea typeface="Nunito Medium"/>
                <a:cs typeface="Nunito Medium"/>
                <a:sym typeface="Nunito Medium"/>
              </a:rPr>
              <a:t>(T,N,H) = 64,1,32</a:t>
            </a:r>
            <a:endParaRPr sz="5800"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124075" y="3316200"/>
            <a:ext cx="87081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seems to give the better results.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Next: Few Plots :)</a:t>
            </a:r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 rotWithShape="1">
          <a:blip r:embed="rId3">
            <a:alphaModFix/>
          </a:blip>
          <a:srcRect b="5705" l="0" r="0" t="7451"/>
          <a:stretch/>
        </p:blipFill>
        <p:spPr>
          <a:xfrm>
            <a:off x="710625" y="1037725"/>
            <a:ext cx="7965501" cy="22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Prediction plots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0" y="1174625"/>
            <a:ext cx="4282807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575" y="1174613"/>
            <a:ext cx="4540800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Some…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251725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087" y="1225225"/>
            <a:ext cx="4242214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Datapoint Predictions (N = 1)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210200" y="3902750"/>
            <a:ext cx="85206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But the error visibly decreased as comp to RNNs. More closer predictions</a:t>
            </a: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067325"/>
            <a:ext cx="36766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200" y="1067325"/>
            <a:ext cx="36957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Kept T = 32, it reduced the training time a lot!.</a:t>
            </a:r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250" y="0"/>
            <a:ext cx="7388151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35125"/>
            <a:ext cx="34099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275" y="2335125"/>
            <a:ext cx="3222725" cy="25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3301" y="2550175"/>
            <a:ext cx="2873975" cy="22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GRUs (Gated Recurrent Units)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LSTMs but different internal structure, less gates. No </a:t>
            </a:r>
            <a:r>
              <a:rPr b="1" lang="en"/>
              <a:t>cell state</a:t>
            </a:r>
            <a:r>
              <a:rPr lang="en"/>
              <a:t>, So less complex, and faster to train!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 analysis exactly same as RNN, LSTM.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225" y="1731550"/>
            <a:ext cx="29241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Analysis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63" y="1225223"/>
            <a:ext cx="8582025" cy="22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06150"/>
            <a:ext cx="81534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Models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668738"/>
            <a:ext cx="81534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Among RNNs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Compared across all 3 Models with N = 1 fixed. And varying </a:t>
            </a:r>
            <a:r>
              <a:rPr b="1" lang="en"/>
              <a:t>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models were trained on </a:t>
            </a:r>
            <a:r>
              <a:rPr b="1" lang="en"/>
              <a:t>MSFT</a:t>
            </a:r>
            <a:r>
              <a:rPr lang="en"/>
              <a:t> stock, and tested on various stocks.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results obtained are:-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300">
                <a:latin typeface="Nunito Medium"/>
                <a:ea typeface="Nunito Medium"/>
                <a:cs typeface="Nunito Medium"/>
                <a:sym typeface="Nunito Medium"/>
              </a:rPr>
              <a:t>Used the </a:t>
            </a:r>
            <a:r>
              <a:rPr lang="en" sz="1300">
                <a:solidFill>
                  <a:srgbClr val="9900FF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yfinance</a:t>
            </a:r>
            <a:r>
              <a:rPr lang="en" sz="1300">
                <a:latin typeface="Roboto Mono SemiBold"/>
                <a:ea typeface="Roboto Mono SemiBold"/>
                <a:cs typeface="Roboto Mono SemiBold"/>
                <a:sym typeface="Roboto Mono SemiBold"/>
              </a:rPr>
              <a:t> </a:t>
            </a:r>
            <a:r>
              <a:rPr lang="en" sz="1300">
                <a:latin typeface="Nunito SemiBold"/>
                <a:ea typeface="Nunito SemiBold"/>
                <a:cs typeface="Nunito SemiBold"/>
                <a:sym typeface="Nunito SemiBold"/>
              </a:rPr>
              <a:t>API to download stock price data of various stocks daywise from 2007 till now</a:t>
            </a:r>
            <a:endParaRPr sz="13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 SemiBold"/>
              <a:buChar char="●"/>
            </a:pP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The downloaded data consisted of Various features like Opening, Closing, High, Low prices</a:t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Nunito SemiBold"/>
              <a:buChar char="●"/>
            </a:pPr>
            <a:r>
              <a:rPr lang="en" sz="1500">
                <a:latin typeface="Nunito SemiBold"/>
                <a:ea typeface="Nunito SemiBold"/>
                <a:cs typeface="Nunito SemiBold"/>
                <a:sym typeface="Nunito SemiBold"/>
              </a:rPr>
              <a:t>But the features are </a:t>
            </a:r>
            <a:r>
              <a:rPr lang="en" sz="1500" u="sng">
                <a:latin typeface="Nunito SemiBold"/>
                <a:ea typeface="Nunito SemiBold"/>
                <a:cs typeface="Nunito SemiBold"/>
                <a:sym typeface="Nunito SemiBold"/>
              </a:rPr>
              <a:t>correlated </a:t>
            </a:r>
            <a:r>
              <a:rPr lang="en" sz="1500">
                <a:latin typeface="Nunito SemiBold"/>
                <a:ea typeface="Nunito SemiBold"/>
                <a:cs typeface="Nunito SemiBold"/>
                <a:sym typeface="Nunito SemiBold"/>
              </a:rPr>
              <a:t>as shown on the Right.</a:t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SemiBold"/>
              <a:buChar char="●"/>
            </a:pP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So we only used the CLOSE feature.</a:t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●"/>
            </a:pP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we want to build a model , which can predict the stock price </a:t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for the next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days, given the prices in a window of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T 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days.</a:t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●"/>
            </a:pP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Each datapoint in the dataset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(x,y) 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is of the form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x  R</a:t>
            </a:r>
            <a:r>
              <a:rPr b="1" baseline="30000" lang="en" sz="14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, y  R</a:t>
            </a:r>
            <a:r>
              <a:rPr b="1" baseline="30000" lang="en" sz="1400">
                <a:latin typeface="Nunito"/>
                <a:ea typeface="Nunito"/>
                <a:cs typeface="Nunito"/>
                <a:sym typeface="Nunito"/>
              </a:rPr>
              <a:t>N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 SemiBold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="1" baseline="-25000" lang="en" sz="13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= (p</a:t>
            </a:r>
            <a:r>
              <a:rPr b="1" baseline="-25000" lang="en" sz="13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,p</a:t>
            </a:r>
            <a:r>
              <a:rPr b="1" baseline="-25000" lang="en" sz="1300">
                <a:latin typeface="Nunito"/>
                <a:ea typeface="Nunito"/>
                <a:cs typeface="Nunito"/>
                <a:sym typeface="Nunito"/>
              </a:rPr>
              <a:t>t+1,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......p</a:t>
            </a:r>
            <a:r>
              <a:rPr b="1" baseline="-25000" lang="en" sz="1300">
                <a:latin typeface="Nunito"/>
                <a:ea typeface="Nunito"/>
                <a:cs typeface="Nunito"/>
                <a:sym typeface="Nunito"/>
              </a:rPr>
              <a:t>t+T-1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); y</a:t>
            </a:r>
            <a:r>
              <a:rPr b="1" baseline="-25000" lang="en" sz="1300">
                <a:latin typeface="Nunito"/>
                <a:ea typeface="Nunito"/>
                <a:cs typeface="Nunito"/>
                <a:sym typeface="Nunito"/>
              </a:rPr>
              <a:t>t =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(p</a:t>
            </a:r>
            <a:r>
              <a:rPr b="1" baseline="-25000" lang="en" sz="1300">
                <a:latin typeface="Nunito"/>
                <a:ea typeface="Nunito"/>
                <a:cs typeface="Nunito"/>
                <a:sym typeface="Nunito"/>
              </a:rPr>
              <a:t>t+T,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baseline="-25000" lang="en" sz="1300">
                <a:latin typeface="Nunito"/>
                <a:ea typeface="Nunito"/>
                <a:cs typeface="Nunito"/>
                <a:sym typeface="Nunito"/>
              </a:rPr>
              <a:t>t+T+1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,.......,p</a:t>
            </a:r>
            <a:r>
              <a:rPr b="1" baseline="-25000" lang="en" sz="1300">
                <a:latin typeface="Nunito"/>
                <a:ea typeface="Nunito"/>
                <a:cs typeface="Nunito"/>
                <a:sym typeface="Nunito"/>
              </a:rPr>
              <a:t>t+N-1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)</a:t>
            </a:r>
            <a:endParaRPr sz="17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825" y="1872725"/>
            <a:ext cx="2867575" cy="22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endParaRPr/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520600" cy="329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</a:t>
            </a:r>
            <a:endParaRPr/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53"/>
          <p:cNvPicPr preferRelativeResize="0"/>
          <p:nvPr/>
        </p:nvPicPr>
        <p:blipFill rotWithShape="1">
          <a:blip r:embed="rId3">
            <a:alphaModFix/>
          </a:blip>
          <a:srcRect b="5009" l="-4430" r="4429" t="-5009"/>
          <a:stretch/>
        </p:blipFill>
        <p:spPr>
          <a:xfrm>
            <a:off x="165024" y="1147225"/>
            <a:ext cx="8520626" cy="32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25" y="1225213"/>
            <a:ext cx="81534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As we increase the Input size, the error should decrease , but in case of RNNs, as we make INPUT size go near 64, the accuracy rather decreases mostly. So it </a:t>
            </a:r>
            <a:r>
              <a:rPr b="1" lang="en" sz="1400">
                <a:solidFill>
                  <a:srgbClr val="4A86E8"/>
                </a:solidFill>
                <a:latin typeface="Nunito"/>
                <a:ea typeface="Nunito"/>
                <a:cs typeface="Nunito"/>
                <a:sym typeface="Nunito"/>
              </a:rPr>
              <a:t>shows that RNNs can't deal with longer Data.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But in case of LSTM, RNN as we can see, Error usually decreases </a:t>
            </a:r>
            <a:r>
              <a:rPr b="1" lang="en" sz="1400" u="sng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in a row. </a:t>
            </a:r>
            <a:r>
              <a:rPr b="1" lang="en" sz="1400" u="sng">
                <a:latin typeface="Nunito"/>
                <a:ea typeface="Nunito"/>
                <a:cs typeface="Nunito"/>
                <a:sym typeface="Nunito"/>
              </a:rPr>
              <a:t>And they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 give their best results when Sequence length is higher.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If we compare </a:t>
            </a:r>
            <a:r>
              <a:rPr b="1" lang="en" sz="1400" u="sng">
                <a:latin typeface="Nunito"/>
                <a:ea typeface="Nunito"/>
                <a:cs typeface="Nunito"/>
                <a:sym typeface="Nunito"/>
              </a:rPr>
              <a:t>across models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 with the same test-stock, input size. Then </a:t>
            </a:r>
            <a:r>
              <a:rPr b="1" lang="en" sz="1400">
                <a:solidFill>
                  <a:srgbClr val="9900FF"/>
                </a:solidFill>
                <a:latin typeface="Nunito"/>
                <a:ea typeface="Nunito"/>
                <a:cs typeface="Nunito"/>
                <a:sym typeface="Nunito"/>
              </a:rPr>
              <a:t>VERY CLEARLY GRU IS THE WINNER.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Also </a:t>
            </a:r>
            <a:r>
              <a:rPr b="1" lang="en" sz="14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GRU has less training time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. </a:t>
            </a:r>
            <a:r>
              <a:rPr b="1" lang="en" sz="1400" u="sng">
                <a:latin typeface="Nunito"/>
                <a:ea typeface="Nunito"/>
                <a:cs typeface="Nunito"/>
                <a:sym typeface="Nunito"/>
              </a:rPr>
              <a:t>SO GRU IS THE BEST MODEL BY THE DATA OBSERVED.</a:t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LSTM might perform better on even bigger sequences, but we did not perform such analysis because of higher training time costs.</a:t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65" name="Google Shape;365;p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RNNs are a simple but powerful enough models to capture Time-Series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LSTMs solves the issue of RNNs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GRUs have LSTM properties, as well as simple, hence less training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GRUs are </a:t>
            </a:r>
            <a:r>
              <a:rPr lang="en"/>
              <a:t>the best model acc to the results.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255300" y="440000"/>
            <a:ext cx="8520600" cy="3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Recurrent Neural Networks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200"/>
              <a:buChar char="●"/>
            </a:pPr>
            <a:r>
              <a:rPr lang="en">
                <a:solidFill>
                  <a:srgbClr val="00FF00"/>
                </a:solidFill>
              </a:rPr>
              <a:t>Transformers</a:t>
            </a:r>
            <a:endParaRPr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Gaussian Process Regression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Transformers</a:t>
            </a:r>
            <a:endParaRPr/>
          </a:p>
        </p:txBody>
      </p:sp>
      <p:sp>
        <p:nvSpPr>
          <p:cNvPr id="376" name="Google Shape;376;p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We have tried to implement a Transformers based architecture to predict stock market prices.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A Transformer is a neural network architecture that uses a self-attention mechanism, allowing the model to focus on the relevant parts of the time-series to improve prediction qualities.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Combining the self-attention mechanism, parallelization, and positional encoding under one hood usually provides an edge over classical LSTM and CNN models.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Embeddings</a:t>
            </a:r>
            <a:endParaRPr/>
          </a:p>
        </p:txBody>
      </p:sp>
      <p:sp>
        <p:nvSpPr>
          <p:cNvPr id="382" name="Google Shape;382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As the first step of our Transformer implementation, we have to consider how to encode the notion of time when processing our stock prices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Without Time Embeddings, our Transformer would not receive any information about the temporal order of our stock prices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We implemented the approach described in the paper “Time2Vec: Learning a Vector Representation of Time”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This approach represents time as vectors with 2 patterns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non-periodic pattern is “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wt + φ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”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periodic pattern is “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sin(wt + φ)</a:t>
            </a:r>
            <a:r>
              <a:rPr lang="en" sz="1500">
                <a:latin typeface="Nunito"/>
                <a:ea typeface="Nunito"/>
                <a:cs typeface="Nunito"/>
                <a:sym typeface="Nunito"/>
              </a:rPr>
              <a:t>”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Feeding The Transformer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A combination of time vector representation with price and volume features is used as input for our transformer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9" name="Google Shape;3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675" y="2020272"/>
            <a:ext cx="3436126" cy="25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Mechanism</a:t>
            </a:r>
            <a:endParaRPr/>
          </a:p>
        </p:txBody>
      </p:sp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165050" y="10673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self-attention mechanism consists of a Single-Head Attention and Multi-Head Attention layer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further improve the self-attention mechanism the authors of the paper Attention Is All You Need proposed the implementation of multi-head attention. 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functionality of a multi-head attention layer is to concatenate the attention weights of </a:t>
            </a:r>
            <a:r>
              <a:rPr i="1" lang="en" sz="1150">
                <a:solidFill>
                  <a:srgbClr val="292929"/>
                </a:solidFill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i="1" lang="en" sz="15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single-head attention layers and then apply a non-linear transformation with a Dense layer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Having the output of </a:t>
            </a:r>
            <a:r>
              <a:rPr i="1" lang="en" sz="1150">
                <a:solidFill>
                  <a:srgbClr val="292929"/>
                </a:solidFill>
                <a:highlight>
                  <a:srgbClr val="F2F2F2"/>
                </a:highlight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single-head layers allows the encoding of multiple independent single-head layers transformation into the model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Hence, the model is able to focus on multiple time-series steps at once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Sample Stock-Data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7" y="1225222"/>
            <a:ext cx="4252150" cy="31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356" y="1155825"/>
            <a:ext cx="4488019" cy="32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Single-Head Attention</a:t>
            </a:r>
            <a:endParaRPr/>
          </a:p>
        </p:txBody>
      </p:sp>
      <p:sp>
        <p:nvSpPr>
          <p:cNvPr id="401" name="Google Shape;401;p62"/>
          <p:cNvSpPr txBox="1"/>
          <p:nvPr>
            <p:ph idx="1" type="body"/>
          </p:nvPr>
        </p:nvSpPr>
        <p:spPr>
          <a:xfrm>
            <a:off x="311700" y="1234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input we fed to the transformer is the initial input to the first single-head attention layer. The single-head attention layer takes 3 inputs (Query, Key, Value) in total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50" y="1939588"/>
            <a:ext cx="4594125" cy="29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000" y="2316111"/>
            <a:ext cx="4274300" cy="21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Multi-Head Attention</a:t>
            </a:r>
            <a:endParaRPr/>
          </a:p>
        </p:txBody>
      </p:sp>
      <p:sp>
        <p:nvSpPr>
          <p:cNvPr id="409" name="Google Shape;409;p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It concatenates the attention weights of n single-head attention layers and then applies a non-linear transformation with a Dense layer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0" name="Google Shape;41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63" y="1964400"/>
            <a:ext cx="4761874" cy="271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Layer and Data-Split</a:t>
            </a:r>
            <a:endParaRPr/>
          </a:p>
        </p:txBody>
      </p:sp>
      <p:sp>
        <p:nvSpPr>
          <p:cNvPr id="416" name="Google Shape;416;p6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Each encoder layer incorporates a self-attention sublayer and a feedforward sublayer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The feedforward sublayer consists of two 1-dimensional convolutional layers with ReLU activation in between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Each sublayer is followed by a dropout layer.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After the dropout, a residual connection is formed by adding the initial Query input to both sublayer outputs.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The normalized data is split into train (80%), validation (10%), and test (10%) data in the proportions mentioned in brackets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The model is trained on the training data for 20 epochs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After each epoch, the validation loss is calculated and the model which gives the best validation loss is saved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22" name="Google Shape;422;p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65"/>
          <p:cNvPicPr preferRelativeResize="0"/>
          <p:nvPr/>
        </p:nvPicPr>
        <p:blipFill rotWithShape="1">
          <a:blip r:embed="rId3">
            <a:alphaModFix/>
          </a:blip>
          <a:srcRect b="32233" l="0" r="0" t="35217"/>
          <a:stretch/>
        </p:blipFill>
        <p:spPr>
          <a:xfrm>
            <a:off x="4750600" y="2825450"/>
            <a:ext cx="4026700" cy="175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5"/>
          <p:cNvPicPr preferRelativeResize="0"/>
          <p:nvPr/>
        </p:nvPicPr>
        <p:blipFill rotWithShape="1">
          <a:blip r:embed="rId3">
            <a:alphaModFix/>
          </a:blip>
          <a:srcRect b="64258" l="0" r="0" t="2809"/>
          <a:stretch/>
        </p:blipFill>
        <p:spPr>
          <a:xfrm>
            <a:off x="311700" y="1225225"/>
            <a:ext cx="4637800" cy="20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0" name="Google Shape;430;p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The transformer model is just predicting a flat line that is centered in between the daily stock price changes. 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Upon clearly observing the graphs for validation and test data, we can infer that the problem is with the choosing of training, validation and test datasets. 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The test and validation datasets have values higher than the maximum value in training data. 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Hence, for these, the maximum value of training data is always predicted.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7"/>
          <p:cNvSpPr txBox="1"/>
          <p:nvPr>
            <p:ph type="title"/>
          </p:nvPr>
        </p:nvSpPr>
        <p:spPr>
          <a:xfrm>
            <a:off x="255300" y="440000"/>
            <a:ext cx="8520600" cy="34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Recurrent Neural Networks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●"/>
            </a:pPr>
            <a:r>
              <a:rPr lang="en"/>
              <a:t>Transformers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200"/>
              <a:buChar char="●"/>
            </a:pPr>
            <a:r>
              <a:rPr lang="en">
                <a:solidFill>
                  <a:srgbClr val="00FFFF"/>
                </a:solidFill>
              </a:rPr>
              <a:t>Gaussian Process Regression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</a:t>
            </a:r>
            <a:endParaRPr/>
          </a:p>
        </p:txBody>
      </p:sp>
      <p:sp>
        <p:nvSpPr>
          <p:cNvPr id="441" name="Google Shape;441;p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There are GP methods using which we can do the stock prediction.The main idea is to choose the Kernel function to Meet the task.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K(u,v) = μ</a:t>
            </a:r>
            <a:r>
              <a:rPr b="1" baseline="30000" lang="en" sz="19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exp( - ||u - v||</a:t>
            </a:r>
            <a:r>
              <a:rPr b="1" baseline="-25000" lang="en" sz="19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1" baseline="30000" lang="en" sz="19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 / 2σ</a:t>
            </a:r>
            <a:r>
              <a:rPr b="1" baseline="30000" lang="en" sz="19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)      , θ = [σ, μ] are the set of parameters.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8">
                <a:latin typeface="Nunito"/>
                <a:ea typeface="Nunito"/>
                <a:cs typeface="Nunito"/>
                <a:sym typeface="Nunito"/>
              </a:rPr>
              <a:t>Now given test data X, we need to predict y.   So we need to maximize the Marginal LIkelihood P(y|X, θ)  wrt θ</a:t>
            </a:r>
            <a:endParaRPr b="1" sz="17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8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8">
                <a:latin typeface="Nunito"/>
                <a:ea typeface="Nunito"/>
                <a:cs typeface="Nunito"/>
                <a:sym typeface="Nunito"/>
              </a:rPr>
              <a:t>So θ = argmax</a:t>
            </a:r>
            <a:r>
              <a:rPr b="1" baseline="-25000" lang="en" sz="1708">
                <a:latin typeface="Nunito"/>
                <a:ea typeface="Nunito"/>
                <a:cs typeface="Nunito"/>
                <a:sym typeface="Nunito"/>
              </a:rPr>
              <a:t>ө</a:t>
            </a:r>
            <a:r>
              <a:rPr b="1" lang="en" sz="1708">
                <a:latin typeface="Nunito"/>
                <a:ea typeface="Nunito"/>
                <a:cs typeface="Nunito"/>
                <a:sym typeface="Nunito"/>
              </a:rPr>
              <a:t>P(y|X, θ)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</a:t>
            </a:r>
            <a:endParaRPr/>
          </a:p>
        </p:txBody>
      </p:sp>
      <p:sp>
        <p:nvSpPr>
          <p:cNvPr id="447" name="Google Shape;447;p69"/>
          <p:cNvSpPr txBox="1"/>
          <p:nvPr>
            <p:ph idx="1" type="body"/>
          </p:nvPr>
        </p:nvSpPr>
        <p:spPr>
          <a:xfrm>
            <a:off x="311700" y="12478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So we can minimize the Negative-log-likelihood instead.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So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θ = argmin</a:t>
            </a:r>
            <a:r>
              <a:rPr b="1" baseline="-25000" lang="en" sz="2400">
                <a:latin typeface="Nunito"/>
                <a:ea typeface="Nunito"/>
                <a:cs typeface="Nunito"/>
                <a:sym typeface="Nunito"/>
              </a:rPr>
              <a:t>ө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-ln( P(y|X, θ) )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θ = argmin</a:t>
            </a:r>
            <a:r>
              <a:rPr b="1" baseline="-25000" lang="en" sz="2400">
                <a:latin typeface="Nunito"/>
                <a:ea typeface="Nunito"/>
                <a:cs typeface="Nunito"/>
                <a:sym typeface="Nunito"/>
              </a:rPr>
              <a:t>ө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( y</a:t>
            </a:r>
            <a:r>
              <a:rPr b="1" baseline="30000" lang="en" sz="24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(K(X) +  σ</a:t>
            </a:r>
            <a:r>
              <a:rPr b="1" baseline="-25000" lang="en" sz="240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1" baseline="30000" lang="en" sz="24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I )</a:t>
            </a:r>
            <a:r>
              <a:rPr b="1" baseline="30000" lang="en" sz="2400">
                <a:latin typeface="Nunito"/>
                <a:ea typeface="Nunito"/>
                <a:cs typeface="Nunito"/>
                <a:sym typeface="Nunito"/>
              </a:rPr>
              <a:t>-1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y   +  ln(  det( K(X) +  σ</a:t>
            </a:r>
            <a:r>
              <a:rPr b="1" baseline="-25000" lang="en" sz="240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1" baseline="30000" lang="en" sz="24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I  ) )</a:t>
            </a:r>
            <a:endParaRPr sz="3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70"/>
          <p:cNvSpPr txBox="1"/>
          <p:nvPr>
            <p:ph idx="1" type="body"/>
          </p:nvPr>
        </p:nvSpPr>
        <p:spPr>
          <a:xfrm>
            <a:off x="503450" y="638700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0">
                <a:latin typeface="Caveat SemiBold"/>
                <a:ea typeface="Caveat SemiBold"/>
                <a:cs typeface="Caveat SemiBold"/>
                <a:sym typeface="Caveat SemiBold"/>
              </a:rPr>
              <a:t>Thank You</a:t>
            </a:r>
            <a:endParaRPr sz="90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Points Visualized</a:t>
            </a:r>
            <a:r>
              <a:rPr lang="en"/>
              <a:t>.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Datapoint is </a:t>
            </a:r>
            <a:r>
              <a:rPr lang="en"/>
              <a:t>shown for T = 32, N = 8 days.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used Min-Max scaling of prices to [0,1]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850" y="1663875"/>
            <a:ext cx="33432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RNN</a:t>
            </a:r>
            <a:r>
              <a:rPr lang="en"/>
              <a:t>.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Stock Price Prediction is a Sequential Data, and thus Normal Feed-Forward Neural Networks cannot be used for this task, as there is no notion of a </a:t>
            </a:r>
            <a:r>
              <a:rPr i="1" lang="en" sz="1400" u="sng">
                <a:latin typeface="Nunito Medium"/>
                <a:ea typeface="Nunito Medium"/>
                <a:cs typeface="Nunito Medium"/>
                <a:sym typeface="Nunito Medium"/>
              </a:rPr>
              <a:t>sequence</a:t>
            </a:r>
            <a:r>
              <a:rPr i="1" lang="en" sz="1400"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of inputs in The Standard NN.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latin typeface="Nunito"/>
                <a:ea typeface="Nunito"/>
                <a:cs typeface="Nunito"/>
                <a:sym typeface="Nunito"/>
              </a:rPr>
              <a:t>Recurrent Neural Networks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address this issue, They are Networks with loops in them, allowing information to persist.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975" y="2571750"/>
            <a:ext cx="54292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RNN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477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While processing a sequence, RNN takes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="1" baseline="-25000" lang="en" sz="14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as input, and it stores what is called a </a:t>
            </a:r>
            <a:r>
              <a:rPr b="1" lang="en" sz="1400" u="sng">
                <a:latin typeface="Nunito"/>
                <a:ea typeface="Nunito"/>
                <a:cs typeface="Nunito"/>
                <a:sym typeface="Nunito"/>
              </a:rPr>
              <a:t>hidden state h</a:t>
            </a:r>
            <a:r>
              <a:rPr b="1" baseline="-25000" lang="en" sz="1400" u="sng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which remembers the info from the previous time-steps while processing the next timestep.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And that is fed as an input to the next-timestep along with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="1" baseline="-25000" lang="en" sz="1400">
                <a:latin typeface="Nunito"/>
                <a:ea typeface="Nunito"/>
                <a:cs typeface="Nunito"/>
                <a:sym typeface="Nunito"/>
              </a:rPr>
              <a:t>t+1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. 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So essentially   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b="1" baseline="-25000" lang="en" sz="14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= f(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b="1" baseline="-25000" lang="en" sz="1400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b="1" baseline="-25000" lang="en" sz="1400">
                <a:latin typeface="Nunito"/>
                <a:ea typeface="Nunito"/>
                <a:cs typeface="Nunito"/>
                <a:sym typeface="Nunito"/>
              </a:rPr>
              <a:t>t-1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 + W</a:t>
            </a:r>
            <a:r>
              <a:rPr b="1" baseline="-25000" lang="en" sz="1400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b="1" baseline="-25000" lang="en" sz="14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),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where f is some activation function like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tanh, relu </a:t>
            </a: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etc.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We later experimented on the choice of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f </a:t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The output o</a:t>
            </a:r>
            <a:r>
              <a:rPr b="1" baseline="-25000" lang="en" sz="15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can be obtained by using another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Linear FC </a:t>
            </a: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layer and passing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h</a:t>
            </a:r>
            <a:r>
              <a:rPr b="1" baseline="-25000" lang="en" sz="1500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 into it.</a:t>
            </a: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 (with bias). 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RNN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Medium"/>
                <a:ea typeface="Open Sans Medium"/>
                <a:cs typeface="Open Sans Medium"/>
                <a:sym typeface="Open Sans Medium"/>
              </a:rPr>
              <a:t>They can be used for Sequences of any length.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pen Sans Medium"/>
                <a:ea typeface="Open Sans Medium"/>
                <a:cs typeface="Open Sans Medium"/>
                <a:sym typeface="Open Sans Medium"/>
              </a:rPr>
              <a:t>They can be used in various Models as shown below,</a:t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-443" r="-443" t="0"/>
          <a:stretch/>
        </p:blipFill>
        <p:spPr>
          <a:xfrm>
            <a:off x="2047375" y="2239100"/>
            <a:ext cx="594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