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64" r:id="rId2"/>
    <p:sldId id="257" r:id="rId3"/>
    <p:sldId id="258" r:id="rId4"/>
    <p:sldId id="259" r:id="rId5"/>
    <p:sldId id="260" r:id="rId6"/>
    <p:sldId id="262" r:id="rId7"/>
    <p:sldId id="266" r:id="rId8"/>
    <p:sldId id="268" r:id="rId9"/>
    <p:sldId id="286" r:id="rId10"/>
    <p:sldId id="287" r:id="rId11"/>
    <p:sldId id="277" r:id="rId12"/>
    <p:sldId id="288" r:id="rId13"/>
    <p:sldId id="278" r:id="rId14"/>
    <p:sldId id="272" r:id="rId15"/>
    <p:sldId id="280" r:id="rId16"/>
    <p:sldId id="273" r:id="rId17"/>
    <p:sldId id="281" r:id="rId18"/>
    <p:sldId id="274" r:id="rId19"/>
    <p:sldId id="282" r:id="rId20"/>
    <p:sldId id="283" r:id="rId21"/>
    <p:sldId id="284" r:id="rId22"/>
    <p:sldId id="285" r:id="rId23"/>
    <p:sldId id="290" r:id="rId24"/>
    <p:sldId id="289"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5" d="100"/>
          <a:sy n="85" d="100"/>
        </p:scale>
        <p:origin x="3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7DF4A-6502-424F-A9C2-A116B4B1F040}"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AFCA9-68BD-4B9E-8FCA-3CC9F74D780A}" type="slidenum">
              <a:rPr lang="en-IN" smtClean="0"/>
              <a:t>‹#›</a:t>
            </a:fld>
            <a:endParaRPr lang="en-IN"/>
          </a:p>
        </p:txBody>
      </p:sp>
    </p:spTree>
    <p:extLst>
      <p:ext uri="{BB962C8B-B14F-4D97-AF65-F5344CB8AC3E}">
        <p14:creationId xmlns:p14="http://schemas.microsoft.com/office/powerpoint/2010/main" val="1389858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5/6/2024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5/6/2024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5/6/2024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6A72AE-55FA-C305-2952-8CC7F202F8D5}"/>
              </a:ext>
            </a:extLst>
          </p:cNvPr>
          <p:cNvSpPr txBox="1"/>
          <p:nvPr/>
        </p:nvSpPr>
        <p:spPr>
          <a:xfrm>
            <a:off x="6802017" y="4645708"/>
            <a:ext cx="4637314" cy="1354217"/>
          </a:xfrm>
          <a:prstGeom prst="rect">
            <a:avLst/>
          </a:prstGeom>
          <a:noFill/>
        </p:spPr>
        <p:txBody>
          <a:bodyPr wrap="square" rtlCol="0">
            <a:spAutoFit/>
          </a:bodyPr>
          <a:lstStyle/>
          <a:p>
            <a:pPr algn="ctr"/>
            <a:r>
              <a:rPr lang="en-IN" sz="1600" dirty="0">
                <a:solidFill>
                  <a:schemeClr val="accent1">
                    <a:lumMod val="50000"/>
                  </a:schemeClr>
                </a:solidFill>
                <a:latin typeface="Constantia" panose="02030602050306030303" pitchFamily="18" charset="0"/>
                <a:cs typeface="Times New Roman" panose="02020603050405020304" pitchFamily="18" charset="0"/>
              </a:rPr>
              <a:t>Praneetha Umesh(1GA20CS100)</a:t>
            </a:r>
          </a:p>
          <a:p>
            <a:pPr algn="ctr"/>
            <a:r>
              <a:rPr lang="en-IN" sz="1600" dirty="0">
                <a:solidFill>
                  <a:schemeClr val="accent1">
                    <a:lumMod val="50000"/>
                  </a:schemeClr>
                </a:solidFill>
                <a:latin typeface="Constantia" panose="02030602050306030303" pitchFamily="18" charset="0"/>
                <a:cs typeface="Times New Roman" panose="02020603050405020304" pitchFamily="18" charset="0"/>
              </a:rPr>
              <a:t>Sahana M(1GA20CS122)</a:t>
            </a:r>
          </a:p>
          <a:p>
            <a:pPr algn="ctr">
              <a:lnSpc>
                <a:spcPct val="100000"/>
              </a:lnSpc>
            </a:pPr>
            <a:r>
              <a:rPr lang="en-IN" sz="1600" dirty="0">
                <a:solidFill>
                  <a:schemeClr val="accent1">
                    <a:lumMod val="50000"/>
                  </a:schemeClr>
                </a:solidFill>
                <a:latin typeface="Constantia" panose="02030602050306030303" pitchFamily="18" charset="0"/>
                <a:cs typeface="Times New Roman" panose="02020603050405020304" pitchFamily="18" charset="0"/>
              </a:rPr>
              <a:t>Department of computer science and engineering</a:t>
            </a:r>
          </a:p>
          <a:p>
            <a:pPr algn="ctr">
              <a:lnSpc>
                <a:spcPct val="100000"/>
              </a:lnSpc>
            </a:pPr>
            <a:r>
              <a:rPr lang="en-IN" sz="1600" dirty="0">
                <a:solidFill>
                  <a:schemeClr val="accent1">
                    <a:lumMod val="50000"/>
                  </a:schemeClr>
                </a:solidFill>
                <a:latin typeface="Constantia" panose="02030602050306030303" pitchFamily="18" charset="0"/>
                <a:cs typeface="Times New Roman" panose="02020603050405020304" pitchFamily="18" charset="0"/>
              </a:rPr>
              <a:t>Global academy of technology, Bangalore</a:t>
            </a:r>
          </a:p>
          <a:p>
            <a:pPr algn="ctr"/>
            <a:endParaRPr lang="en-IN" dirty="0"/>
          </a:p>
        </p:txBody>
      </p:sp>
      <p:sp>
        <p:nvSpPr>
          <p:cNvPr id="8" name="TextBox 7">
            <a:extLst>
              <a:ext uri="{FF2B5EF4-FFF2-40B4-BE49-F238E27FC236}">
                <a16:creationId xmlns:a16="http://schemas.microsoft.com/office/drawing/2014/main" id="{FB0E569D-6374-FC6D-9CF6-05AD22858862}"/>
              </a:ext>
            </a:extLst>
          </p:cNvPr>
          <p:cNvSpPr txBox="1"/>
          <p:nvPr/>
        </p:nvSpPr>
        <p:spPr>
          <a:xfrm>
            <a:off x="6802017" y="954409"/>
            <a:ext cx="4721289" cy="2246769"/>
          </a:xfrm>
          <a:prstGeom prst="rect">
            <a:avLst/>
          </a:prstGeom>
          <a:noFill/>
        </p:spPr>
        <p:txBody>
          <a:bodyPr wrap="square" rtlCol="0">
            <a:spAutoFit/>
          </a:bodyPr>
          <a:lstStyle/>
          <a:p>
            <a:pPr algn="ctr"/>
            <a:r>
              <a:rPr lang="en-IN" sz="4000" b="1" i="1" dirty="0">
                <a:solidFill>
                  <a:schemeClr val="tx1">
                    <a:lumMod val="95000"/>
                    <a:lumOff val="5000"/>
                  </a:schemeClr>
                </a:solidFill>
                <a:latin typeface="Constantia" panose="02030602050306030303" pitchFamily="18" charset="0"/>
              </a:rPr>
              <a:t>EmoCNN </a:t>
            </a:r>
          </a:p>
          <a:p>
            <a:pPr algn="ctr"/>
            <a:endParaRPr lang="en-IN" sz="4000" b="1" i="1" dirty="0">
              <a:solidFill>
                <a:schemeClr val="tx1">
                  <a:lumMod val="95000"/>
                  <a:lumOff val="5000"/>
                </a:schemeClr>
              </a:solidFill>
              <a:latin typeface="Constantia" panose="02030602050306030303" pitchFamily="18" charset="0"/>
            </a:endParaRPr>
          </a:p>
          <a:p>
            <a:pPr algn="ctr"/>
            <a:r>
              <a:rPr lang="en-IN" sz="2000" b="1" i="1" dirty="0">
                <a:solidFill>
                  <a:schemeClr val="tx1">
                    <a:lumMod val="95000"/>
                    <a:lumOff val="5000"/>
                  </a:schemeClr>
                </a:solidFill>
                <a:latin typeface="Constantia" panose="02030602050306030303" pitchFamily="18" charset="0"/>
              </a:rPr>
              <a:t> UNLEASHING EMOTIONS </a:t>
            </a:r>
          </a:p>
          <a:p>
            <a:pPr algn="ctr"/>
            <a:r>
              <a:rPr lang="en-IN" sz="2000" b="1" i="1" dirty="0">
                <a:solidFill>
                  <a:schemeClr val="tx1">
                    <a:lumMod val="95000"/>
                    <a:lumOff val="5000"/>
                  </a:schemeClr>
                </a:solidFill>
                <a:latin typeface="Constantia" panose="02030602050306030303" pitchFamily="18" charset="0"/>
              </a:rPr>
              <a:t>WITH</a:t>
            </a:r>
            <a:br>
              <a:rPr lang="en-IN" sz="2000" b="1" i="1" dirty="0">
                <a:solidFill>
                  <a:schemeClr val="tx1">
                    <a:lumMod val="95000"/>
                    <a:lumOff val="5000"/>
                  </a:schemeClr>
                </a:solidFill>
                <a:latin typeface="Constantia" panose="02030602050306030303" pitchFamily="18" charset="0"/>
              </a:rPr>
            </a:br>
            <a:r>
              <a:rPr lang="en-IN" sz="2000" b="1" i="1" dirty="0">
                <a:solidFill>
                  <a:schemeClr val="tx1">
                    <a:lumMod val="95000"/>
                    <a:lumOff val="5000"/>
                  </a:schemeClr>
                </a:solidFill>
                <a:latin typeface="Constantia" panose="02030602050306030303" pitchFamily="18" charset="0"/>
              </a:rPr>
              <a:t> CNN USING DIFFERENT OPTIMIZERS</a:t>
            </a:r>
            <a:endParaRPr lang="en-IN" sz="2000" dirty="0"/>
          </a:p>
        </p:txBody>
      </p:sp>
      <p:pic>
        <p:nvPicPr>
          <p:cNvPr id="7" name="Picture 6">
            <a:extLst>
              <a:ext uri="{FF2B5EF4-FFF2-40B4-BE49-F238E27FC236}">
                <a16:creationId xmlns:a16="http://schemas.microsoft.com/office/drawing/2014/main" id="{61AC533F-5D63-517B-9F6E-C49D0B95EF29}"/>
              </a:ext>
            </a:extLst>
          </p:cNvPr>
          <p:cNvPicPr>
            <a:picLocks noChangeAspect="1"/>
          </p:cNvPicPr>
          <p:nvPr/>
        </p:nvPicPr>
        <p:blipFill>
          <a:blip r:embed="rId2"/>
          <a:stretch>
            <a:fillRect/>
          </a:stretch>
        </p:blipFill>
        <p:spPr>
          <a:xfrm>
            <a:off x="242597" y="765110"/>
            <a:ext cx="6559420" cy="5078701"/>
          </a:xfrm>
          <a:prstGeom prst="rect">
            <a:avLst/>
          </a:prstGeom>
        </p:spPr>
      </p:pic>
    </p:spTree>
    <p:extLst>
      <p:ext uri="{BB962C8B-B14F-4D97-AF65-F5344CB8AC3E}">
        <p14:creationId xmlns:p14="http://schemas.microsoft.com/office/powerpoint/2010/main" val="29194391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0F9B6B-1519-88F9-D301-C6C7FCF9E9A2}"/>
              </a:ext>
            </a:extLst>
          </p:cNvPr>
          <p:cNvPicPr>
            <a:picLocks noChangeAspect="1"/>
          </p:cNvPicPr>
          <p:nvPr/>
        </p:nvPicPr>
        <p:blipFill>
          <a:blip r:embed="rId2"/>
          <a:stretch>
            <a:fillRect/>
          </a:stretch>
        </p:blipFill>
        <p:spPr>
          <a:xfrm>
            <a:off x="0" y="1264687"/>
            <a:ext cx="12192000" cy="4533900"/>
          </a:xfrm>
          <a:prstGeom prst="rect">
            <a:avLst/>
          </a:prstGeom>
        </p:spPr>
      </p:pic>
      <p:sp>
        <p:nvSpPr>
          <p:cNvPr id="4" name="TextBox 3">
            <a:extLst>
              <a:ext uri="{FF2B5EF4-FFF2-40B4-BE49-F238E27FC236}">
                <a16:creationId xmlns:a16="http://schemas.microsoft.com/office/drawing/2014/main" id="{339C0FD9-3A6B-502D-EBC0-CBE6C258AC06}"/>
              </a:ext>
            </a:extLst>
          </p:cNvPr>
          <p:cNvSpPr txBox="1"/>
          <p:nvPr/>
        </p:nvSpPr>
        <p:spPr>
          <a:xfrm>
            <a:off x="5150498" y="2407298"/>
            <a:ext cx="45719" cy="369332"/>
          </a:xfrm>
          <a:prstGeom prst="rect">
            <a:avLst/>
          </a:prstGeom>
          <a:noFill/>
        </p:spPr>
        <p:txBody>
          <a:bodyPr wrap="square" rtlCol="0">
            <a:spAutoFit/>
          </a:bodyPr>
          <a:lstStyle/>
          <a:p>
            <a:r>
              <a:rPr lang="en-IN" dirty="0"/>
              <a:t>z</a:t>
            </a:r>
          </a:p>
        </p:txBody>
      </p:sp>
      <p:sp>
        <p:nvSpPr>
          <p:cNvPr id="6" name="TextBox 5">
            <a:extLst>
              <a:ext uri="{FF2B5EF4-FFF2-40B4-BE49-F238E27FC236}">
                <a16:creationId xmlns:a16="http://schemas.microsoft.com/office/drawing/2014/main" id="{7CFEDE2E-6B07-E63D-8305-F1F3423E0A36}"/>
              </a:ext>
            </a:extLst>
          </p:cNvPr>
          <p:cNvSpPr txBox="1"/>
          <p:nvPr/>
        </p:nvSpPr>
        <p:spPr>
          <a:xfrm>
            <a:off x="3051110" y="5798587"/>
            <a:ext cx="4927498" cy="369332"/>
          </a:xfrm>
          <a:prstGeom prst="rect">
            <a:avLst/>
          </a:prstGeom>
          <a:noFill/>
        </p:spPr>
        <p:txBody>
          <a:bodyPr wrap="square" rtlCol="0">
            <a:spAutoFit/>
          </a:bodyPr>
          <a:lstStyle/>
          <a:p>
            <a:pPr algn="ctr"/>
            <a:r>
              <a:rPr lang="en-IN" dirty="0"/>
              <a:t>Fig3.Customised CNN Architecture</a:t>
            </a:r>
          </a:p>
        </p:txBody>
      </p:sp>
      <p:sp>
        <p:nvSpPr>
          <p:cNvPr id="7" name="TextBox 6">
            <a:extLst>
              <a:ext uri="{FF2B5EF4-FFF2-40B4-BE49-F238E27FC236}">
                <a16:creationId xmlns:a16="http://schemas.microsoft.com/office/drawing/2014/main" id="{1EACD3C1-92AD-BDBE-EC08-09CB24B88EED}"/>
              </a:ext>
            </a:extLst>
          </p:cNvPr>
          <p:cNvSpPr txBox="1"/>
          <p:nvPr/>
        </p:nvSpPr>
        <p:spPr>
          <a:xfrm>
            <a:off x="3051110" y="391886"/>
            <a:ext cx="6139543" cy="369332"/>
          </a:xfrm>
          <a:prstGeom prst="rect">
            <a:avLst/>
          </a:prstGeom>
          <a:noFill/>
        </p:spPr>
        <p:txBody>
          <a:bodyPr wrap="square" rtlCol="0">
            <a:spAutoFit/>
          </a:bodyPr>
          <a:lstStyle/>
          <a:p>
            <a:r>
              <a:rPr lang="en-IN" dirty="0"/>
              <a:t>Customised </a:t>
            </a:r>
            <a:r>
              <a:rPr lang="en-IN"/>
              <a:t>Architecture using Adam Optimiser</a:t>
            </a:r>
          </a:p>
        </p:txBody>
      </p:sp>
    </p:spTree>
    <p:extLst>
      <p:ext uri="{BB962C8B-B14F-4D97-AF65-F5344CB8AC3E}">
        <p14:creationId xmlns:p14="http://schemas.microsoft.com/office/powerpoint/2010/main" val="39904748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421EFC-117D-288D-56D7-027FF71EE4E7}"/>
              </a:ext>
            </a:extLst>
          </p:cNvPr>
          <p:cNvSpPr txBox="1"/>
          <p:nvPr/>
        </p:nvSpPr>
        <p:spPr>
          <a:xfrm>
            <a:off x="3834882" y="167951"/>
            <a:ext cx="4702629" cy="707886"/>
          </a:xfrm>
          <a:prstGeom prst="rect">
            <a:avLst/>
          </a:prstGeom>
          <a:noFill/>
        </p:spPr>
        <p:txBody>
          <a:bodyPr wrap="square" rtlCol="0">
            <a:spAutoFit/>
          </a:bodyPr>
          <a:lstStyle/>
          <a:p>
            <a:pPr algn="ctr"/>
            <a:r>
              <a:rPr lang="en-IN" sz="4000" i="1" dirty="0">
                <a:latin typeface="Constantia" panose="02030602050306030303" pitchFamily="18" charset="0"/>
              </a:rPr>
              <a:t>RESULT</a:t>
            </a:r>
            <a:endParaRPr lang="en-IN" sz="4000" dirty="0"/>
          </a:p>
        </p:txBody>
      </p:sp>
      <p:sp>
        <p:nvSpPr>
          <p:cNvPr id="3" name="TextBox 2">
            <a:extLst>
              <a:ext uri="{FF2B5EF4-FFF2-40B4-BE49-F238E27FC236}">
                <a16:creationId xmlns:a16="http://schemas.microsoft.com/office/drawing/2014/main" id="{E60B82D7-8D66-3E15-485C-8A79FF15BE30}"/>
              </a:ext>
            </a:extLst>
          </p:cNvPr>
          <p:cNvSpPr txBox="1"/>
          <p:nvPr/>
        </p:nvSpPr>
        <p:spPr>
          <a:xfrm>
            <a:off x="410547" y="1026367"/>
            <a:ext cx="2929812" cy="369332"/>
          </a:xfrm>
          <a:prstGeom prst="rect">
            <a:avLst/>
          </a:prstGeom>
          <a:noFill/>
        </p:spPr>
        <p:txBody>
          <a:bodyPr wrap="square" rtlCol="0">
            <a:spAutoFit/>
          </a:bodyPr>
          <a:lstStyle/>
          <a:p>
            <a:r>
              <a:rPr lang="en-IN" dirty="0"/>
              <a:t>1</a:t>
            </a:r>
            <a:r>
              <a:rPr lang="en-IN" dirty="0">
                <a:latin typeface="Constantia" panose="02030602050306030303" pitchFamily="18" charset="0"/>
              </a:rPr>
              <a:t>.EVALUATION METRICS</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1953DF7D-4F7C-63A2-36B0-7761562EBF7A}"/>
                  </a:ext>
                </a:extLst>
              </p:cNvPr>
              <p:cNvGraphicFramePr>
                <a:graphicFrameLocks noGrp="1"/>
              </p:cNvGraphicFramePr>
              <p:nvPr>
                <p:extLst>
                  <p:ext uri="{D42A27DB-BD31-4B8C-83A1-F6EECF244321}">
                    <p14:modId xmlns:p14="http://schemas.microsoft.com/office/powerpoint/2010/main" val="789703311"/>
                  </p:ext>
                </p:extLst>
              </p:nvPr>
            </p:nvGraphicFramePr>
            <p:xfrm>
              <a:off x="320349" y="1732770"/>
              <a:ext cx="11551302" cy="4341457"/>
            </p:xfrm>
            <a:graphic>
              <a:graphicData uri="http://schemas.openxmlformats.org/drawingml/2006/table">
                <a:tbl>
                  <a:tblPr firstRow="1" bandRow="1">
                    <a:tableStyleId>{5940675A-B579-460E-94D1-54222C63F5DA}</a:tableStyleId>
                  </a:tblPr>
                  <a:tblGrid>
                    <a:gridCol w="5775651">
                      <a:extLst>
                        <a:ext uri="{9D8B030D-6E8A-4147-A177-3AD203B41FA5}">
                          <a16:colId xmlns:a16="http://schemas.microsoft.com/office/drawing/2014/main" val="3831919961"/>
                        </a:ext>
                      </a:extLst>
                    </a:gridCol>
                    <a:gridCol w="5775651">
                      <a:extLst>
                        <a:ext uri="{9D8B030D-6E8A-4147-A177-3AD203B41FA5}">
                          <a16:colId xmlns:a16="http://schemas.microsoft.com/office/drawing/2014/main" val="3387699561"/>
                        </a:ext>
                      </a:extLst>
                    </a:gridCol>
                  </a:tblGrid>
                  <a:tr h="544698">
                    <a:tc>
                      <a:txBody>
                        <a:bodyPr/>
                        <a:lstStyle/>
                        <a:p>
                          <a:pPr algn="ctr"/>
                          <a:r>
                            <a:rPr lang="en-IN" dirty="0"/>
                            <a:t>METRIC</a:t>
                          </a:r>
                        </a:p>
                      </a:txBody>
                      <a:tcPr/>
                    </a:tc>
                    <a:tc>
                      <a:txBody>
                        <a:bodyPr/>
                        <a:lstStyle/>
                        <a:p>
                          <a:pPr algn="ctr"/>
                          <a:r>
                            <a:rPr lang="en-IN" dirty="0"/>
                            <a:t>FORMULA</a:t>
                          </a:r>
                        </a:p>
                      </a:txBody>
                      <a:tcPr/>
                    </a:tc>
                    <a:extLst>
                      <a:ext uri="{0D108BD9-81ED-4DB2-BD59-A6C34878D82A}">
                        <a16:rowId xmlns:a16="http://schemas.microsoft.com/office/drawing/2014/main" val="925311509"/>
                      </a:ext>
                    </a:extLst>
                  </a:tr>
                  <a:tr h="775917">
                    <a:tc>
                      <a:txBody>
                        <a:bodyPr/>
                        <a:lstStyle/>
                        <a:p>
                          <a:r>
                            <a:rPr lang="en-IN" dirty="0"/>
                            <a:t>TRUE POSITIVE RATE, RECALL</a:t>
                          </a:r>
                        </a:p>
                      </a:txBody>
                      <a:tcPr/>
                    </a:tc>
                    <a:tc>
                      <a:txBody>
                        <a:bodyPr/>
                        <a:lstStyle/>
                        <a:p>
                          <a:pPr/>
                          <a14:m>
                            <m:oMathPara xmlns:m="http://schemas.openxmlformats.org/officeDocument/2006/math">
                              <m:oMathParaPr>
                                <m:jc m:val="centerGroup"/>
                              </m:oMathParaPr>
                              <m:oMath xmlns:m="http://schemas.openxmlformats.org/officeDocument/2006/math">
                                <m:f>
                                  <m:fPr>
                                    <m:ctrlPr>
                                      <a:rPr lang="en-IN" sz="1400" i="1" smtClean="0">
                                        <a:latin typeface="Cambria Math" panose="02040503050406030204" pitchFamily="18" charset="0"/>
                                      </a:rPr>
                                    </m:ctrlPr>
                                  </m:fPr>
                                  <m:num>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num>
                                  <m:den>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𝐹𝑎𝑙𝑠𝑒</m:t>
                                    </m:r>
                                    <m:r>
                                      <a:rPr lang="en-IN" sz="1400" b="0" i="1" smtClean="0">
                                        <a:latin typeface="Cambria Math" panose="02040503050406030204" pitchFamily="18" charset="0"/>
                                      </a:rPr>
                                      <m:t> </m:t>
                                    </m:r>
                                    <m:r>
                                      <a:rPr lang="en-IN" sz="1400" b="0" i="1" smtClean="0">
                                        <a:latin typeface="Cambria Math" panose="02040503050406030204" pitchFamily="18" charset="0"/>
                                      </a:rPr>
                                      <m:t>𝑁𝑒𝑔𝑎𝑡𝑖𝑣𝑒</m:t>
                                    </m:r>
                                  </m:den>
                                </m:f>
                              </m:oMath>
                            </m:oMathPara>
                          </a14:m>
                          <a:endParaRPr lang="en-IN" sz="1400" dirty="0"/>
                        </a:p>
                      </a:txBody>
                      <a:tcPr/>
                    </a:tc>
                    <a:extLst>
                      <a:ext uri="{0D108BD9-81ED-4DB2-BD59-A6C34878D82A}">
                        <a16:rowId xmlns:a16="http://schemas.microsoft.com/office/drawing/2014/main" val="2911289737"/>
                      </a:ext>
                    </a:extLst>
                  </a:tr>
                  <a:tr h="784217">
                    <a:tc>
                      <a:txBody>
                        <a:bodyPr/>
                        <a:lstStyle/>
                        <a:p>
                          <a:r>
                            <a:rPr lang="en-IN" dirty="0"/>
                            <a:t>FALSE POSITIVE RATE</a:t>
                          </a:r>
                        </a:p>
                      </a:txBody>
                      <a:tcPr/>
                    </a:tc>
                    <a:tc>
                      <a:txBody>
                        <a:bodyPr/>
                        <a:lstStyle/>
                        <a:p>
                          <a:pPr/>
                          <a14:m>
                            <m:oMathPara xmlns:m="http://schemas.openxmlformats.org/officeDocument/2006/math">
                              <m:oMathParaPr>
                                <m:jc m:val="centerGroup"/>
                              </m:oMathParaPr>
                              <m:oMath xmlns:m="http://schemas.openxmlformats.org/officeDocument/2006/math">
                                <m:f>
                                  <m:fPr>
                                    <m:ctrlPr>
                                      <a:rPr lang="en-IN" sz="1400" i="1" smtClean="0">
                                        <a:latin typeface="Cambria Math" panose="02040503050406030204" pitchFamily="18" charset="0"/>
                                      </a:rPr>
                                    </m:ctrlPr>
                                  </m:fPr>
                                  <m:num>
                                    <m:r>
                                      <a:rPr lang="en-IN" sz="1400" b="0" i="1" smtClean="0">
                                        <a:latin typeface="Cambria Math" panose="02040503050406030204" pitchFamily="18" charset="0"/>
                                      </a:rPr>
                                      <m:t>𝐹𝑎𝑙𝑠𝑒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num>
                                  <m:den>
                                    <m:r>
                                      <a:rPr lang="en-IN" sz="1400" b="0" i="1" smtClean="0">
                                        <a:latin typeface="Cambria Math" panose="02040503050406030204" pitchFamily="18" charset="0"/>
                                      </a:rPr>
                                      <m:t>𝐹𝑎𝑙𝑠𝑒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𝑁𝑒𝑎𝑔𝑡𝑖𝑣𝑒</m:t>
                                    </m:r>
                                  </m:den>
                                </m:f>
                              </m:oMath>
                            </m:oMathPara>
                          </a14:m>
                          <a:endParaRPr lang="en-IN" sz="1400" dirty="0"/>
                        </a:p>
                      </a:txBody>
                      <a:tcPr/>
                    </a:tc>
                    <a:extLst>
                      <a:ext uri="{0D108BD9-81ED-4DB2-BD59-A6C34878D82A}">
                        <a16:rowId xmlns:a16="http://schemas.microsoft.com/office/drawing/2014/main" val="391562903"/>
                      </a:ext>
                    </a:extLst>
                  </a:tr>
                  <a:tr h="726203">
                    <a:tc>
                      <a:txBody>
                        <a:bodyPr/>
                        <a:lstStyle/>
                        <a:p>
                          <a:r>
                            <a:rPr lang="en-IN" dirty="0"/>
                            <a:t>PRECISION</a:t>
                          </a:r>
                        </a:p>
                      </a:txBody>
                      <a:tcPr/>
                    </a:tc>
                    <a:tc>
                      <a:txBody>
                        <a:bodyPr/>
                        <a:lstStyle/>
                        <a:p>
                          <a:pPr/>
                          <a14:m>
                            <m:oMathPara xmlns:m="http://schemas.openxmlformats.org/officeDocument/2006/math">
                              <m:oMathParaPr>
                                <m:jc m:val="centerGroup"/>
                              </m:oMathParaPr>
                              <m:oMath xmlns:m="http://schemas.openxmlformats.org/officeDocument/2006/math">
                                <m:f>
                                  <m:fPr>
                                    <m:ctrlPr>
                                      <a:rPr lang="en-IN" sz="1400" i="1" smtClean="0">
                                        <a:latin typeface="Cambria Math" panose="02040503050406030204" pitchFamily="18" charset="0"/>
                                      </a:rPr>
                                    </m:ctrlPr>
                                  </m:fPr>
                                  <m:num>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num>
                                  <m:den>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𝐹𝑎𝑙𝑠𝑒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den>
                                </m:f>
                              </m:oMath>
                            </m:oMathPara>
                          </a14:m>
                          <a:endParaRPr lang="en-IN" sz="1400" dirty="0"/>
                        </a:p>
                      </a:txBody>
                      <a:tcPr/>
                    </a:tc>
                    <a:extLst>
                      <a:ext uri="{0D108BD9-81ED-4DB2-BD59-A6C34878D82A}">
                        <a16:rowId xmlns:a16="http://schemas.microsoft.com/office/drawing/2014/main" val="4229287606"/>
                      </a:ext>
                    </a:extLst>
                  </a:tr>
                  <a:tr h="775917">
                    <a:tc>
                      <a:txBody>
                        <a:bodyPr/>
                        <a:lstStyle/>
                        <a:p>
                          <a:r>
                            <a:rPr lang="en-IN" dirty="0"/>
                            <a:t>ACCURACY</a:t>
                          </a:r>
                        </a:p>
                      </a:txBody>
                      <a:tcPr/>
                    </a:tc>
                    <a:tc>
                      <a:txBody>
                        <a:bodyPr/>
                        <a:lstStyle/>
                        <a:p>
                          <a:pPr/>
                          <a14:m>
                            <m:oMathPara xmlns:m="http://schemas.openxmlformats.org/officeDocument/2006/math">
                              <m:oMathParaPr>
                                <m:jc m:val="centerGroup"/>
                              </m:oMathParaPr>
                              <m:oMath xmlns:m="http://schemas.openxmlformats.org/officeDocument/2006/math">
                                <m:f>
                                  <m:fPr>
                                    <m:ctrlPr>
                                      <a:rPr lang="en-IN" sz="1400" i="1" smtClean="0">
                                        <a:latin typeface="Cambria Math" panose="02040503050406030204" pitchFamily="18" charset="0"/>
                                      </a:rPr>
                                    </m:ctrlPr>
                                  </m:fPr>
                                  <m:num>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𝑁𝑒𝑔𝑎𝑡𝑖𝑣𝑒</m:t>
                                    </m:r>
                                  </m:num>
                                  <m:den>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𝑝𝑜𝑠𝑖𝑡𝑖𝑣𝑒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𝑇𝑟𝑢𝑒</m:t>
                                    </m:r>
                                    <m:r>
                                      <a:rPr lang="en-IN" sz="1400" b="0" i="1" smtClean="0">
                                        <a:latin typeface="Cambria Math" panose="02040503050406030204" pitchFamily="18" charset="0"/>
                                      </a:rPr>
                                      <m:t> </m:t>
                                    </m:r>
                                    <m:r>
                                      <a:rPr lang="en-IN" sz="1400" b="0" i="1" smtClean="0">
                                        <a:latin typeface="Cambria Math" panose="02040503050406030204" pitchFamily="18" charset="0"/>
                                      </a:rPr>
                                      <m:t>𝑁𝑒𝑔𝑎𝑡𝑖𝑣𝑒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𝐹𝑎𝑙𝑠𝑒</m:t>
                                    </m:r>
                                    <m:r>
                                      <a:rPr lang="en-IN" sz="1400" b="0" i="1" smtClean="0">
                                        <a:latin typeface="Cambria Math" panose="02040503050406030204" pitchFamily="18" charset="0"/>
                                      </a:rPr>
                                      <m:t> </m:t>
                                    </m:r>
                                    <m:r>
                                      <a:rPr lang="en-IN" sz="1400" b="0" i="1" smtClean="0">
                                        <a:latin typeface="Cambria Math" panose="02040503050406030204" pitchFamily="18" charset="0"/>
                                      </a:rPr>
                                      <m:t>𝑃𝑜𝑠𝑖𝑡𝑖𝑣𝑒</m:t>
                                    </m:r>
                                    <m:r>
                                      <a:rPr lang="en-IN" sz="1400" b="0" i="1" smtClean="0">
                                        <a:latin typeface="Cambria Math" panose="02040503050406030204" pitchFamily="18" charset="0"/>
                                      </a:rPr>
                                      <m:t>+</m:t>
                                    </m:r>
                                    <m:r>
                                      <a:rPr lang="en-IN" sz="1400" b="0" i="1" smtClean="0">
                                        <a:latin typeface="Cambria Math" panose="02040503050406030204" pitchFamily="18" charset="0"/>
                                      </a:rPr>
                                      <m:t>𝐹𝑎𝑙𝑠𝑒</m:t>
                                    </m:r>
                                    <m:r>
                                      <a:rPr lang="en-IN" sz="1400" b="0" i="1" smtClean="0">
                                        <a:latin typeface="Cambria Math" panose="02040503050406030204" pitchFamily="18" charset="0"/>
                                      </a:rPr>
                                      <m:t> </m:t>
                                    </m:r>
                                    <m:r>
                                      <a:rPr lang="en-IN" sz="1400" b="0" i="1" smtClean="0">
                                        <a:latin typeface="Cambria Math" panose="02040503050406030204" pitchFamily="18" charset="0"/>
                                      </a:rPr>
                                      <m:t>𝑁𝑒𝑔𝑎𝑡𝑖𝑣𝑒</m:t>
                                    </m:r>
                                  </m:den>
                                </m:f>
                              </m:oMath>
                            </m:oMathPara>
                          </a14:m>
                          <a:endParaRPr lang="en-IN" sz="1400" dirty="0"/>
                        </a:p>
                      </a:txBody>
                      <a:tcPr/>
                    </a:tc>
                    <a:extLst>
                      <a:ext uri="{0D108BD9-81ED-4DB2-BD59-A6C34878D82A}">
                        <a16:rowId xmlns:a16="http://schemas.microsoft.com/office/drawing/2014/main" val="3960184313"/>
                      </a:ext>
                    </a:extLst>
                  </a:tr>
                  <a:tr h="734505">
                    <a:tc>
                      <a:txBody>
                        <a:bodyPr/>
                        <a:lstStyle/>
                        <a:p>
                          <a:r>
                            <a:rPr lang="en-IN" dirty="0"/>
                            <a:t>F-MEASURE</a:t>
                          </a:r>
                        </a:p>
                      </a:txBody>
                      <a:tcPr/>
                    </a:tc>
                    <a:tc>
                      <a:txBody>
                        <a:bodyPr/>
                        <a:lstStyle/>
                        <a:p>
                          <a:pPr/>
                          <a14:m>
                            <m:oMathPara xmlns:m="http://schemas.openxmlformats.org/officeDocument/2006/math">
                              <m:oMathParaPr>
                                <m:jc m:val="centerGroup"/>
                              </m:oMathParaPr>
                              <m:oMath xmlns:m="http://schemas.openxmlformats.org/officeDocument/2006/math">
                                <m:f>
                                  <m:fPr>
                                    <m:ctrlPr>
                                      <a:rPr lang="en-IN" sz="1400" i="1" smtClean="0">
                                        <a:latin typeface="Cambria Math" panose="02040503050406030204" pitchFamily="18" charset="0"/>
                                      </a:rPr>
                                    </m:ctrlPr>
                                  </m:fPr>
                                  <m:num>
                                    <m:r>
                                      <a:rPr lang="en-IN" sz="1400" b="0" i="1" smtClean="0">
                                        <a:latin typeface="Cambria Math" panose="02040503050406030204" pitchFamily="18" charset="0"/>
                                      </a:rPr>
                                      <m:t>2.</m:t>
                                    </m:r>
                                    <m:r>
                                      <a:rPr lang="en-IN" sz="1400" b="0" i="1" smtClean="0">
                                        <a:latin typeface="Cambria Math" panose="02040503050406030204" pitchFamily="18" charset="0"/>
                                      </a:rPr>
                                      <m:t>𝑃𝑟𝑒𝑐𝑖𝑠𝑖𝑜𝑛</m:t>
                                    </m:r>
                                    <m:r>
                                      <a:rPr lang="en-IN" sz="1400" b="0" i="1" smtClean="0">
                                        <a:latin typeface="Cambria Math" panose="02040503050406030204" pitchFamily="18" charset="0"/>
                                      </a:rPr>
                                      <m:t>.</m:t>
                                    </m:r>
                                    <m:r>
                                      <a:rPr lang="en-IN" sz="1400" b="0" i="1" smtClean="0">
                                        <a:latin typeface="Cambria Math" panose="02040503050406030204" pitchFamily="18" charset="0"/>
                                      </a:rPr>
                                      <m:t>𝑅𝑒𝑐𝑎𝑙𝑙</m:t>
                                    </m:r>
                                  </m:num>
                                  <m:den>
                                    <m:r>
                                      <a:rPr lang="en-IN" sz="1400" b="0" i="1" smtClean="0">
                                        <a:latin typeface="Cambria Math" panose="02040503050406030204" pitchFamily="18" charset="0"/>
                                      </a:rPr>
                                      <m:t>𝑃𝑟𝑒𝑐𝑖𝑠𝑖𝑜𝑛</m:t>
                                    </m:r>
                                    <m:r>
                                      <a:rPr lang="en-IN" sz="1400" b="0" i="1" smtClean="0">
                                        <a:latin typeface="Cambria Math" panose="02040503050406030204" pitchFamily="18" charset="0"/>
                                      </a:rPr>
                                      <m:t>+</m:t>
                                    </m:r>
                                    <m:r>
                                      <a:rPr lang="en-IN" sz="1400" b="0" i="1" smtClean="0">
                                        <a:latin typeface="Cambria Math" panose="02040503050406030204" pitchFamily="18" charset="0"/>
                                      </a:rPr>
                                      <m:t>𝑅𝑒𝑐𝑎𝑙𝑙</m:t>
                                    </m:r>
                                  </m:den>
                                </m:f>
                              </m:oMath>
                            </m:oMathPara>
                          </a14:m>
                          <a:endParaRPr lang="en-IN" sz="1400" dirty="0"/>
                        </a:p>
                      </a:txBody>
                      <a:tcPr/>
                    </a:tc>
                    <a:extLst>
                      <a:ext uri="{0D108BD9-81ED-4DB2-BD59-A6C34878D82A}">
                        <a16:rowId xmlns:a16="http://schemas.microsoft.com/office/drawing/2014/main" val="118365460"/>
                      </a:ext>
                    </a:extLst>
                  </a:tr>
                </a:tbl>
              </a:graphicData>
            </a:graphic>
          </p:graphicFrame>
        </mc:Choice>
        <mc:Fallback xmlns="">
          <p:graphicFrame>
            <p:nvGraphicFramePr>
              <p:cNvPr id="6" name="Table 5">
                <a:extLst>
                  <a:ext uri="{FF2B5EF4-FFF2-40B4-BE49-F238E27FC236}">
                    <a16:creationId xmlns:a16="http://schemas.microsoft.com/office/drawing/2014/main" id="{1953DF7D-4F7C-63A2-36B0-7761562EBF7A}"/>
                  </a:ext>
                </a:extLst>
              </p:cNvPr>
              <p:cNvGraphicFramePr>
                <a:graphicFrameLocks noGrp="1"/>
              </p:cNvGraphicFramePr>
              <p:nvPr>
                <p:extLst>
                  <p:ext uri="{D42A27DB-BD31-4B8C-83A1-F6EECF244321}">
                    <p14:modId xmlns:p14="http://schemas.microsoft.com/office/powerpoint/2010/main" val="789703311"/>
                  </p:ext>
                </p:extLst>
              </p:nvPr>
            </p:nvGraphicFramePr>
            <p:xfrm>
              <a:off x="320349" y="1732770"/>
              <a:ext cx="11551302" cy="4341457"/>
            </p:xfrm>
            <a:graphic>
              <a:graphicData uri="http://schemas.openxmlformats.org/drawingml/2006/table">
                <a:tbl>
                  <a:tblPr firstRow="1" bandRow="1">
                    <a:tableStyleId>{5940675A-B579-460E-94D1-54222C63F5DA}</a:tableStyleId>
                  </a:tblPr>
                  <a:tblGrid>
                    <a:gridCol w="5775651">
                      <a:extLst>
                        <a:ext uri="{9D8B030D-6E8A-4147-A177-3AD203B41FA5}">
                          <a16:colId xmlns:a16="http://schemas.microsoft.com/office/drawing/2014/main" val="3831919961"/>
                        </a:ext>
                      </a:extLst>
                    </a:gridCol>
                    <a:gridCol w="5775651">
                      <a:extLst>
                        <a:ext uri="{9D8B030D-6E8A-4147-A177-3AD203B41FA5}">
                          <a16:colId xmlns:a16="http://schemas.microsoft.com/office/drawing/2014/main" val="3387699561"/>
                        </a:ext>
                      </a:extLst>
                    </a:gridCol>
                  </a:tblGrid>
                  <a:tr h="544698">
                    <a:tc>
                      <a:txBody>
                        <a:bodyPr/>
                        <a:lstStyle/>
                        <a:p>
                          <a:pPr algn="ctr"/>
                          <a:r>
                            <a:rPr lang="en-IN" dirty="0"/>
                            <a:t>METRIC</a:t>
                          </a:r>
                        </a:p>
                      </a:txBody>
                      <a:tcPr/>
                    </a:tc>
                    <a:tc>
                      <a:txBody>
                        <a:bodyPr/>
                        <a:lstStyle/>
                        <a:p>
                          <a:pPr algn="ctr"/>
                          <a:r>
                            <a:rPr lang="en-IN" dirty="0"/>
                            <a:t>FORMULA</a:t>
                          </a:r>
                        </a:p>
                      </a:txBody>
                      <a:tcPr/>
                    </a:tc>
                    <a:extLst>
                      <a:ext uri="{0D108BD9-81ED-4DB2-BD59-A6C34878D82A}">
                        <a16:rowId xmlns:a16="http://schemas.microsoft.com/office/drawing/2014/main" val="925311509"/>
                      </a:ext>
                    </a:extLst>
                  </a:tr>
                  <a:tr h="775917">
                    <a:tc>
                      <a:txBody>
                        <a:bodyPr/>
                        <a:lstStyle/>
                        <a:p>
                          <a:r>
                            <a:rPr lang="en-IN" dirty="0"/>
                            <a:t>TRUE POSITIVE RATE, RECALL</a:t>
                          </a:r>
                        </a:p>
                      </a:txBody>
                      <a:tcPr/>
                    </a:tc>
                    <a:tc>
                      <a:txBody>
                        <a:bodyPr/>
                        <a:lstStyle/>
                        <a:p>
                          <a:endParaRPr lang="en-US"/>
                        </a:p>
                      </a:txBody>
                      <a:tcPr>
                        <a:blipFill>
                          <a:blip r:embed="rId2"/>
                          <a:stretch>
                            <a:fillRect l="-100105" t="-73438" r="-211" b="-389063"/>
                          </a:stretch>
                        </a:blipFill>
                      </a:tcPr>
                    </a:tc>
                    <a:extLst>
                      <a:ext uri="{0D108BD9-81ED-4DB2-BD59-A6C34878D82A}">
                        <a16:rowId xmlns:a16="http://schemas.microsoft.com/office/drawing/2014/main" val="2911289737"/>
                      </a:ext>
                    </a:extLst>
                  </a:tr>
                  <a:tr h="784217">
                    <a:tc>
                      <a:txBody>
                        <a:bodyPr/>
                        <a:lstStyle/>
                        <a:p>
                          <a:r>
                            <a:rPr lang="en-IN" dirty="0"/>
                            <a:t>FALSE POSITIVE RATE</a:t>
                          </a:r>
                        </a:p>
                      </a:txBody>
                      <a:tcPr/>
                    </a:tc>
                    <a:tc>
                      <a:txBody>
                        <a:bodyPr/>
                        <a:lstStyle/>
                        <a:p>
                          <a:endParaRPr lang="en-US"/>
                        </a:p>
                      </a:txBody>
                      <a:tcPr>
                        <a:blipFill>
                          <a:blip r:embed="rId2"/>
                          <a:stretch>
                            <a:fillRect l="-100105" t="-172093" r="-211" b="-286047"/>
                          </a:stretch>
                        </a:blipFill>
                      </a:tcPr>
                    </a:tc>
                    <a:extLst>
                      <a:ext uri="{0D108BD9-81ED-4DB2-BD59-A6C34878D82A}">
                        <a16:rowId xmlns:a16="http://schemas.microsoft.com/office/drawing/2014/main" val="391562903"/>
                      </a:ext>
                    </a:extLst>
                  </a:tr>
                  <a:tr h="726203">
                    <a:tc>
                      <a:txBody>
                        <a:bodyPr/>
                        <a:lstStyle/>
                        <a:p>
                          <a:r>
                            <a:rPr lang="en-IN" dirty="0"/>
                            <a:t>PRECISION</a:t>
                          </a:r>
                        </a:p>
                      </a:txBody>
                      <a:tcPr/>
                    </a:tc>
                    <a:tc>
                      <a:txBody>
                        <a:bodyPr/>
                        <a:lstStyle/>
                        <a:p>
                          <a:endParaRPr lang="en-US"/>
                        </a:p>
                      </a:txBody>
                      <a:tcPr>
                        <a:blipFill>
                          <a:blip r:embed="rId2"/>
                          <a:stretch>
                            <a:fillRect l="-100105" t="-294958" r="-211" b="-210084"/>
                          </a:stretch>
                        </a:blipFill>
                      </a:tcPr>
                    </a:tc>
                    <a:extLst>
                      <a:ext uri="{0D108BD9-81ED-4DB2-BD59-A6C34878D82A}">
                        <a16:rowId xmlns:a16="http://schemas.microsoft.com/office/drawing/2014/main" val="4229287606"/>
                      </a:ext>
                    </a:extLst>
                  </a:tr>
                  <a:tr h="775917">
                    <a:tc>
                      <a:txBody>
                        <a:bodyPr/>
                        <a:lstStyle/>
                        <a:p>
                          <a:r>
                            <a:rPr lang="en-IN" dirty="0"/>
                            <a:t>ACCURACY</a:t>
                          </a:r>
                        </a:p>
                      </a:txBody>
                      <a:tcPr/>
                    </a:tc>
                    <a:tc>
                      <a:txBody>
                        <a:bodyPr/>
                        <a:lstStyle/>
                        <a:p>
                          <a:endParaRPr lang="en-US"/>
                        </a:p>
                      </a:txBody>
                      <a:tcPr>
                        <a:blipFill>
                          <a:blip r:embed="rId2"/>
                          <a:stretch>
                            <a:fillRect l="-100105" t="-370079" r="-211" b="-96850"/>
                          </a:stretch>
                        </a:blipFill>
                      </a:tcPr>
                    </a:tc>
                    <a:extLst>
                      <a:ext uri="{0D108BD9-81ED-4DB2-BD59-A6C34878D82A}">
                        <a16:rowId xmlns:a16="http://schemas.microsoft.com/office/drawing/2014/main" val="3960184313"/>
                      </a:ext>
                    </a:extLst>
                  </a:tr>
                  <a:tr h="734505">
                    <a:tc>
                      <a:txBody>
                        <a:bodyPr/>
                        <a:lstStyle/>
                        <a:p>
                          <a:r>
                            <a:rPr lang="en-IN" dirty="0"/>
                            <a:t>F-MEASURE</a:t>
                          </a:r>
                        </a:p>
                      </a:txBody>
                      <a:tcPr/>
                    </a:tc>
                    <a:tc>
                      <a:txBody>
                        <a:bodyPr/>
                        <a:lstStyle/>
                        <a:p>
                          <a:endParaRPr lang="en-US"/>
                        </a:p>
                      </a:txBody>
                      <a:tcPr>
                        <a:blipFill>
                          <a:blip r:embed="rId2"/>
                          <a:stretch>
                            <a:fillRect l="-100105" t="-493388" r="-211" b="-1653"/>
                          </a:stretch>
                        </a:blipFill>
                      </a:tcPr>
                    </a:tc>
                    <a:extLst>
                      <a:ext uri="{0D108BD9-81ED-4DB2-BD59-A6C34878D82A}">
                        <a16:rowId xmlns:a16="http://schemas.microsoft.com/office/drawing/2014/main" val="118365460"/>
                      </a:ext>
                    </a:extLst>
                  </a:tr>
                </a:tbl>
              </a:graphicData>
            </a:graphic>
          </p:graphicFrame>
        </mc:Fallback>
      </mc:AlternateContent>
    </p:spTree>
    <p:extLst>
      <p:ext uri="{BB962C8B-B14F-4D97-AF65-F5344CB8AC3E}">
        <p14:creationId xmlns:p14="http://schemas.microsoft.com/office/powerpoint/2010/main" val="29800497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20A96B-A37E-88FB-0753-039991D78037}"/>
              </a:ext>
            </a:extLst>
          </p:cNvPr>
          <p:cNvSpPr txBox="1"/>
          <p:nvPr/>
        </p:nvSpPr>
        <p:spPr>
          <a:xfrm>
            <a:off x="1129004" y="1278294"/>
            <a:ext cx="9759820" cy="2862322"/>
          </a:xfrm>
          <a:prstGeom prst="rect">
            <a:avLst/>
          </a:prstGeom>
          <a:noFill/>
        </p:spPr>
        <p:txBody>
          <a:bodyPr wrap="square" rtlCol="0">
            <a:spAutoFit/>
          </a:bodyPr>
          <a:lstStyle/>
          <a:p>
            <a:r>
              <a:rPr lang="en-US" b="1" i="0" dirty="0">
                <a:effectLst/>
                <a:latin typeface="Söhne"/>
              </a:rPr>
              <a:t>Test Accuracy </a:t>
            </a:r>
            <a:r>
              <a:rPr lang="en-US" b="0" i="0" dirty="0">
                <a:effectLst/>
                <a:latin typeface="Söhne"/>
              </a:rPr>
              <a:t>= (Number of Correctly Classified Samples) / (Total Number of Samples)</a:t>
            </a:r>
            <a:br>
              <a:rPr lang="en-US" b="0" i="0" dirty="0">
                <a:effectLst/>
                <a:latin typeface="Söhne"/>
              </a:rPr>
            </a:br>
            <a:r>
              <a:rPr lang="en-US" b="1" i="0" dirty="0">
                <a:effectLst/>
                <a:latin typeface="Söhne"/>
              </a:rPr>
              <a:t>Test Loss </a:t>
            </a:r>
            <a:r>
              <a:rPr lang="en-US" b="0" i="0" dirty="0">
                <a:effectLst/>
                <a:latin typeface="Söhne"/>
              </a:rPr>
              <a:t>= (1 / N) * ∑ L(</a:t>
            </a:r>
            <a:r>
              <a:rPr lang="en-US" b="0" i="0" dirty="0" err="1">
                <a:effectLst/>
                <a:latin typeface="Söhne"/>
              </a:rPr>
              <a:t>ŷ_i</a:t>
            </a:r>
            <a:r>
              <a:rPr lang="en-US" b="0" i="0" dirty="0">
                <a:effectLst/>
                <a:latin typeface="Söhne"/>
              </a:rPr>
              <a:t>, </a:t>
            </a:r>
            <a:r>
              <a:rPr lang="en-US" b="0" i="0" dirty="0" err="1">
                <a:effectLst/>
                <a:latin typeface="Söhne"/>
              </a:rPr>
              <a:t>y_i</a:t>
            </a:r>
            <a:r>
              <a:rPr lang="en-US" b="0" i="0" dirty="0">
                <a:effectLst/>
                <a:latin typeface="Söhne"/>
              </a:rPr>
              <a:t>)</a:t>
            </a:r>
            <a:br>
              <a:rPr lang="en-US" b="0" i="0" dirty="0">
                <a:effectLst/>
                <a:latin typeface="Söhne"/>
              </a:rPr>
            </a:br>
            <a:r>
              <a:rPr lang="en-US" b="0" i="0" dirty="0">
                <a:effectLst/>
                <a:latin typeface="Söhne"/>
              </a:rPr>
              <a:t>Where:</a:t>
            </a:r>
          </a:p>
          <a:p>
            <a:r>
              <a:rPr lang="en-US" b="0" i="0" dirty="0">
                <a:effectLst/>
                <a:latin typeface="Söhne"/>
              </a:rPr>
              <a:t>N is the total number of test samples</a:t>
            </a:r>
            <a:br>
              <a:rPr lang="en-US" b="0" i="0" dirty="0">
                <a:effectLst/>
                <a:latin typeface="Söhne"/>
              </a:rPr>
            </a:br>
            <a:r>
              <a:rPr lang="en-US" b="0" i="0" dirty="0" err="1">
                <a:effectLst/>
                <a:latin typeface="Söhne"/>
              </a:rPr>
              <a:t>ŷ_i</a:t>
            </a:r>
            <a:r>
              <a:rPr lang="en-US" b="0" i="0" dirty="0">
                <a:effectLst/>
                <a:latin typeface="Söhne"/>
              </a:rPr>
              <a:t> is the predicted label for the </a:t>
            </a:r>
            <a:r>
              <a:rPr lang="en-US" b="0" i="0" dirty="0" err="1">
                <a:effectLst/>
                <a:latin typeface="Söhne"/>
              </a:rPr>
              <a:t>i-th</a:t>
            </a:r>
            <a:r>
              <a:rPr lang="en-US" b="0" i="0" dirty="0">
                <a:effectLst/>
                <a:latin typeface="Söhne"/>
              </a:rPr>
              <a:t> test sample</a:t>
            </a:r>
            <a:br>
              <a:rPr lang="en-US" b="0" i="0" dirty="0">
                <a:effectLst/>
                <a:latin typeface="Söhne"/>
              </a:rPr>
            </a:br>
            <a:r>
              <a:rPr lang="en-US" b="0" i="0" dirty="0" err="1">
                <a:effectLst/>
                <a:latin typeface="Söhne"/>
              </a:rPr>
              <a:t>y_i</a:t>
            </a:r>
            <a:r>
              <a:rPr lang="en-US" b="0" i="0" dirty="0">
                <a:effectLst/>
                <a:latin typeface="Söhne"/>
              </a:rPr>
              <a:t> is the true label for the </a:t>
            </a:r>
            <a:r>
              <a:rPr lang="en-US" b="0" i="0" dirty="0" err="1">
                <a:effectLst/>
                <a:latin typeface="Söhne"/>
              </a:rPr>
              <a:t>i-th</a:t>
            </a:r>
            <a:r>
              <a:rPr lang="en-US" b="0" i="0" dirty="0">
                <a:effectLst/>
                <a:latin typeface="Söhne"/>
              </a:rPr>
              <a:t> test sample</a:t>
            </a:r>
            <a:br>
              <a:rPr lang="en-US" b="0" i="0" dirty="0">
                <a:effectLst/>
                <a:latin typeface="Söhne"/>
              </a:rPr>
            </a:br>
            <a:r>
              <a:rPr lang="en-US" b="0" i="0" dirty="0">
                <a:effectLst/>
                <a:latin typeface="Söhne"/>
              </a:rPr>
              <a:t>L(</a:t>
            </a:r>
            <a:r>
              <a:rPr lang="en-US" b="0" i="0" dirty="0" err="1">
                <a:effectLst/>
                <a:latin typeface="Söhne"/>
              </a:rPr>
              <a:t>ŷ_i</a:t>
            </a:r>
            <a:r>
              <a:rPr lang="en-US" b="0" i="0" dirty="0">
                <a:effectLst/>
                <a:latin typeface="Söhne"/>
              </a:rPr>
              <a:t>, </a:t>
            </a:r>
            <a:r>
              <a:rPr lang="en-US" b="0" i="0" dirty="0" err="1">
                <a:effectLst/>
                <a:latin typeface="Söhne"/>
              </a:rPr>
              <a:t>y_i</a:t>
            </a:r>
            <a:r>
              <a:rPr lang="en-US" b="0" i="0" dirty="0">
                <a:effectLst/>
                <a:latin typeface="Söhne"/>
              </a:rPr>
              <a:t>) is the loss function applied to the predicted and true labels for the </a:t>
            </a:r>
            <a:r>
              <a:rPr lang="en-US" b="0" i="0" dirty="0" err="1">
                <a:effectLst/>
                <a:latin typeface="Söhne"/>
              </a:rPr>
              <a:t>i-th</a:t>
            </a:r>
            <a:r>
              <a:rPr lang="en-US" b="0" i="0" dirty="0">
                <a:effectLst/>
                <a:latin typeface="Söhne"/>
              </a:rPr>
              <a:t> test sample</a:t>
            </a:r>
            <a:br>
              <a:rPr lang="en-US" b="0" i="0" dirty="0">
                <a:effectLst/>
                <a:latin typeface="Söhne"/>
              </a:rPr>
            </a:br>
            <a:br>
              <a:rPr lang="en-US" b="0" i="0" dirty="0">
                <a:effectLst/>
                <a:latin typeface="Söhne"/>
              </a:rPr>
            </a:br>
            <a:endParaRPr lang="en-IN" dirty="0"/>
          </a:p>
          <a:p>
            <a:endParaRPr lang="en-IN" dirty="0"/>
          </a:p>
        </p:txBody>
      </p:sp>
    </p:spTree>
    <p:extLst>
      <p:ext uri="{BB962C8B-B14F-4D97-AF65-F5344CB8AC3E}">
        <p14:creationId xmlns:p14="http://schemas.microsoft.com/office/powerpoint/2010/main" val="26780483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296F8E-8559-05BF-D5CB-511658C09303}"/>
              </a:ext>
            </a:extLst>
          </p:cNvPr>
          <p:cNvSpPr txBox="1"/>
          <p:nvPr/>
        </p:nvSpPr>
        <p:spPr>
          <a:xfrm>
            <a:off x="2472612" y="205273"/>
            <a:ext cx="7100596" cy="369332"/>
          </a:xfrm>
          <a:prstGeom prst="rect">
            <a:avLst/>
          </a:prstGeom>
          <a:noFill/>
        </p:spPr>
        <p:txBody>
          <a:bodyPr wrap="square" rtlCol="0">
            <a:spAutoFit/>
          </a:bodyPr>
          <a:lstStyle/>
          <a:p>
            <a:pPr algn="ctr"/>
            <a:r>
              <a:rPr lang="en-IN" dirty="0">
                <a:latin typeface="Constantia" panose="02030602050306030303" pitchFamily="18" charset="0"/>
              </a:rPr>
              <a:t>2.MODEL’S PERFORMACE WITH DIFFERENT OPTIMZERS</a:t>
            </a:r>
          </a:p>
        </p:txBody>
      </p:sp>
      <p:sp>
        <p:nvSpPr>
          <p:cNvPr id="5" name="TextBox 4">
            <a:extLst>
              <a:ext uri="{FF2B5EF4-FFF2-40B4-BE49-F238E27FC236}">
                <a16:creationId xmlns:a16="http://schemas.microsoft.com/office/drawing/2014/main" id="{7B2B08AD-05A0-3992-73F3-1D5146129A08}"/>
              </a:ext>
            </a:extLst>
          </p:cNvPr>
          <p:cNvSpPr txBox="1"/>
          <p:nvPr/>
        </p:nvSpPr>
        <p:spPr>
          <a:xfrm>
            <a:off x="3517641" y="706593"/>
            <a:ext cx="4562669" cy="369332"/>
          </a:xfrm>
          <a:prstGeom prst="rect">
            <a:avLst/>
          </a:prstGeom>
          <a:noFill/>
        </p:spPr>
        <p:txBody>
          <a:bodyPr wrap="square" rtlCol="0">
            <a:spAutoFit/>
          </a:bodyPr>
          <a:lstStyle/>
          <a:p>
            <a:pPr algn="ctr"/>
            <a:r>
              <a:rPr lang="en-IN" i="1" dirty="0"/>
              <a:t>2.1 SGD</a:t>
            </a:r>
          </a:p>
        </p:txBody>
      </p:sp>
      <p:graphicFrame>
        <p:nvGraphicFramePr>
          <p:cNvPr id="6" name="Table 6">
            <a:extLst>
              <a:ext uri="{FF2B5EF4-FFF2-40B4-BE49-F238E27FC236}">
                <a16:creationId xmlns:a16="http://schemas.microsoft.com/office/drawing/2014/main" id="{0D6C5BEA-E8B5-E821-E6D4-5861CCF27584}"/>
              </a:ext>
            </a:extLst>
          </p:cNvPr>
          <p:cNvGraphicFramePr>
            <a:graphicFrameLocks noGrp="1"/>
          </p:cNvGraphicFramePr>
          <p:nvPr>
            <p:extLst>
              <p:ext uri="{D42A27DB-BD31-4B8C-83A1-F6EECF244321}">
                <p14:modId xmlns:p14="http://schemas.microsoft.com/office/powerpoint/2010/main" val="1332707193"/>
              </p:ext>
            </p:extLst>
          </p:nvPr>
        </p:nvGraphicFramePr>
        <p:xfrm>
          <a:off x="401216" y="1075925"/>
          <a:ext cx="11383348" cy="5185697"/>
        </p:xfrm>
        <a:graphic>
          <a:graphicData uri="http://schemas.openxmlformats.org/drawingml/2006/table">
            <a:tbl>
              <a:tblPr firstRow="1" bandRow="1">
                <a:tableStyleId>{5940675A-B579-460E-94D1-54222C63F5DA}</a:tableStyleId>
              </a:tblPr>
              <a:tblGrid>
                <a:gridCol w="5691674">
                  <a:extLst>
                    <a:ext uri="{9D8B030D-6E8A-4147-A177-3AD203B41FA5}">
                      <a16:colId xmlns:a16="http://schemas.microsoft.com/office/drawing/2014/main" val="2865056440"/>
                    </a:ext>
                  </a:extLst>
                </a:gridCol>
                <a:gridCol w="5691674">
                  <a:extLst>
                    <a:ext uri="{9D8B030D-6E8A-4147-A177-3AD203B41FA5}">
                      <a16:colId xmlns:a16="http://schemas.microsoft.com/office/drawing/2014/main" val="3918743183"/>
                    </a:ext>
                  </a:extLst>
                </a:gridCol>
              </a:tblGrid>
              <a:tr h="0">
                <a:tc>
                  <a:txBody>
                    <a:bodyPr/>
                    <a:lstStyle/>
                    <a:p>
                      <a:pPr algn="ctr"/>
                      <a:r>
                        <a:rPr lang="en-IN" dirty="0"/>
                        <a:t>WITHOUT DROPOUTS</a:t>
                      </a:r>
                    </a:p>
                    <a:p>
                      <a:br>
                        <a:rPr lang="en-IN" dirty="0"/>
                      </a:br>
                      <a:endParaRPr lang="en-IN" dirty="0"/>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271297">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7" name="Table 7">
            <a:extLst>
              <a:ext uri="{FF2B5EF4-FFF2-40B4-BE49-F238E27FC236}">
                <a16:creationId xmlns:a16="http://schemas.microsoft.com/office/drawing/2014/main" id="{F8057F75-8901-3AC0-AFC9-87184EDDFC21}"/>
              </a:ext>
            </a:extLst>
          </p:cNvPr>
          <p:cNvGraphicFramePr>
            <a:graphicFrameLocks noGrp="1"/>
          </p:cNvGraphicFramePr>
          <p:nvPr>
            <p:extLst>
              <p:ext uri="{D42A27DB-BD31-4B8C-83A1-F6EECF244321}">
                <p14:modId xmlns:p14="http://schemas.microsoft.com/office/powerpoint/2010/main" val="3189069895"/>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sz="1800" b="0" i="0" kern="1200" dirty="0">
                          <a:solidFill>
                            <a:schemeClr val="tx1"/>
                          </a:solidFill>
                          <a:effectLst/>
                          <a:latin typeface="+mn-lt"/>
                          <a:ea typeface="+mn-ea"/>
                          <a:cs typeface="+mn-cs"/>
                        </a:rPr>
                        <a:t>0.4018</a:t>
                      </a:r>
                      <a:endParaRPr lang="en-IN" dirty="0"/>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sz="1800" b="0" i="0" kern="1200" dirty="0">
                          <a:solidFill>
                            <a:schemeClr val="tx1"/>
                          </a:solidFill>
                          <a:effectLst/>
                          <a:latin typeface="+mn-lt"/>
                          <a:ea typeface="+mn-ea"/>
                          <a:cs typeface="+mn-cs"/>
                        </a:rPr>
                        <a:t>0.3695</a:t>
                      </a:r>
                      <a:endParaRPr lang="en-IN" dirty="0"/>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sz="1800" b="0" i="0" kern="1200" dirty="0">
                          <a:solidFill>
                            <a:schemeClr val="tx1"/>
                          </a:solidFill>
                          <a:effectLst/>
                          <a:latin typeface="+mn-lt"/>
                          <a:ea typeface="+mn-ea"/>
                          <a:cs typeface="+mn-cs"/>
                        </a:rPr>
                        <a:t>1.2894</a:t>
                      </a:r>
                      <a:endParaRPr lang="en-IN" dirty="0"/>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sz="1800" b="0" i="0" kern="1200" dirty="0">
                          <a:solidFill>
                            <a:schemeClr val="tx1"/>
                          </a:solidFill>
                          <a:effectLst/>
                          <a:latin typeface="+mn-lt"/>
                          <a:ea typeface="+mn-ea"/>
                          <a:cs typeface="+mn-cs"/>
                        </a:rPr>
                        <a:t>1.3568470</a:t>
                      </a:r>
                      <a:endParaRPr lang="en-IN" dirty="0"/>
                    </a:p>
                  </a:txBody>
                  <a:tcPr/>
                </a:tc>
                <a:extLst>
                  <a:ext uri="{0D108BD9-81ED-4DB2-BD59-A6C34878D82A}">
                    <a16:rowId xmlns:a16="http://schemas.microsoft.com/office/drawing/2014/main" val="1354686841"/>
                  </a:ext>
                </a:extLst>
              </a:tr>
            </a:tbl>
          </a:graphicData>
        </a:graphic>
      </p:graphicFrame>
      <p:graphicFrame>
        <p:nvGraphicFramePr>
          <p:cNvPr id="8" name="Table 8">
            <a:extLst>
              <a:ext uri="{FF2B5EF4-FFF2-40B4-BE49-F238E27FC236}">
                <a16:creationId xmlns:a16="http://schemas.microsoft.com/office/drawing/2014/main" id="{BEE1AE87-3EB3-EB9D-1860-0D12346EEBDB}"/>
              </a:ext>
            </a:extLst>
          </p:cNvPr>
          <p:cNvGraphicFramePr>
            <a:graphicFrameLocks noGrp="1"/>
          </p:cNvGraphicFramePr>
          <p:nvPr>
            <p:extLst>
              <p:ext uri="{D42A27DB-BD31-4B8C-83A1-F6EECF244321}">
                <p14:modId xmlns:p14="http://schemas.microsoft.com/office/powerpoint/2010/main" val="1432694393"/>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0.3754</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0.32</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1.3990</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1.45</a:t>
                      </a:r>
                    </a:p>
                  </a:txBody>
                  <a:tcPr/>
                </a:tc>
                <a:extLst>
                  <a:ext uri="{0D108BD9-81ED-4DB2-BD59-A6C34878D82A}">
                    <a16:rowId xmlns:a16="http://schemas.microsoft.com/office/drawing/2014/main" val="969867418"/>
                  </a:ext>
                </a:extLst>
              </a:tr>
            </a:tbl>
          </a:graphicData>
        </a:graphic>
      </p:graphicFrame>
      <p:pic>
        <p:nvPicPr>
          <p:cNvPr id="3074" name="Picture 2">
            <a:extLst>
              <a:ext uri="{FF2B5EF4-FFF2-40B4-BE49-F238E27FC236}">
                <a16:creationId xmlns:a16="http://schemas.microsoft.com/office/drawing/2014/main" id="{B0A2022D-7857-D1B7-46F4-3DB99A5A1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708" y="2149501"/>
            <a:ext cx="2467248" cy="21560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0A956C4-4354-90F2-FB7C-73C0A6891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993" y="2114786"/>
            <a:ext cx="2858277" cy="215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6517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FBCF9D-0130-D7D7-3F97-F39387BDED42}"/>
              </a:ext>
            </a:extLst>
          </p:cNvPr>
          <p:cNvSpPr txBox="1"/>
          <p:nvPr/>
        </p:nvSpPr>
        <p:spPr>
          <a:xfrm>
            <a:off x="4091533" y="339531"/>
            <a:ext cx="3401156" cy="707886"/>
          </a:xfrm>
          <a:prstGeom prst="rect">
            <a:avLst/>
          </a:prstGeom>
          <a:noFill/>
        </p:spPr>
        <p:txBody>
          <a:bodyPr wrap="square" rtlCol="0">
            <a:spAutoFit/>
          </a:bodyPr>
          <a:lstStyle/>
          <a:p>
            <a:pPr algn="ctr"/>
            <a:r>
              <a:rPr lang="en-US" sz="4000" i="1" dirty="0"/>
              <a:t>2.2 ADAGRAD</a:t>
            </a:r>
            <a:endParaRPr lang="en-IN" sz="4000" i="1" dirty="0"/>
          </a:p>
        </p:txBody>
      </p:sp>
      <p:graphicFrame>
        <p:nvGraphicFramePr>
          <p:cNvPr id="10" name="Table 6">
            <a:extLst>
              <a:ext uri="{FF2B5EF4-FFF2-40B4-BE49-F238E27FC236}">
                <a16:creationId xmlns:a16="http://schemas.microsoft.com/office/drawing/2014/main" id="{4BC4AD3F-A639-BF63-457A-6C7EAE525768}"/>
              </a:ext>
            </a:extLst>
          </p:cNvPr>
          <p:cNvGraphicFramePr>
            <a:graphicFrameLocks noGrp="1"/>
          </p:cNvGraphicFramePr>
          <p:nvPr>
            <p:extLst>
              <p:ext uri="{D42A27DB-BD31-4B8C-83A1-F6EECF244321}">
                <p14:modId xmlns:p14="http://schemas.microsoft.com/office/powerpoint/2010/main" val="4244485329"/>
              </p:ext>
            </p:extLst>
          </p:nvPr>
        </p:nvGraphicFramePr>
        <p:xfrm>
          <a:off x="401216" y="1075924"/>
          <a:ext cx="11467324" cy="5166255"/>
        </p:xfrm>
        <a:graphic>
          <a:graphicData uri="http://schemas.openxmlformats.org/drawingml/2006/table">
            <a:tbl>
              <a:tblPr firstRow="1" bandRow="1">
                <a:tableStyleId>{5940675A-B579-460E-94D1-54222C63F5DA}</a:tableStyleId>
              </a:tblPr>
              <a:tblGrid>
                <a:gridCol w="5733662">
                  <a:extLst>
                    <a:ext uri="{9D8B030D-6E8A-4147-A177-3AD203B41FA5}">
                      <a16:colId xmlns:a16="http://schemas.microsoft.com/office/drawing/2014/main" val="2865056440"/>
                    </a:ext>
                  </a:extLst>
                </a:gridCol>
                <a:gridCol w="5733662">
                  <a:extLst>
                    <a:ext uri="{9D8B030D-6E8A-4147-A177-3AD203B41FA5}">
                      <a16:colId xmlns:a16="http://schemas.microsoft.com/office/drawing/2014/main" val="3918743183"/>
                    </a:ext>
                  </a:extLst>
                </a:gridCol>
              </a:tblGrid>
              <a:tr h="429807">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736448">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11" name="Table 7">
            <a:extLst>
              <a:ext uri="{FF2B5EF4-FFF2-40B4-BE49-F238E27FC236}">
                <a16:creationId xmlns:a16="http://schemas.microsoft.com/office/drawing/2014/main" id="{8BDF63E2-A4BD-DF97-5994-6687C5560B63}"/>
              </a:ext>
            </a:extLst>
          </p:cNvPr>
          <p:cNvGraphicFramePr>
            <a:graphicFrameLocks noGrp="1"/>
          </p:cNvGraphicFramePr>
          <p:nvPr>
            <p:extLst>
              <p:ext uri="{D42A27DB-BD31-4B8C-83A1-F6EECF244321}">
                <p14:modId xmlns:p14="http://schemas.microsoft.com/office/powerpoint/2010/main" val="3047855031"/>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0.9440</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0.78</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0.1953</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0.5622</a:t>
                      </a:r>
                    </a:p>
                  </a:txBody>
                  <a:tcPr/>
                </a:tc>
                <a:extLst>
                  <a:ext uri="{0D108BD9-81ED-4DB2-BD59-A6C34878D82A}">
                    <a16:rowId xmlns:a16="http://schemas.microsoft.com/office/drawing/2014/main" val="1354686841"/>
                  </a:ext>
                </a:extLst>
              </a:tr>
            </a:tbl>
          </a:graphicData>
        </a:graphic>
      </p:graphicFrame>
      <p:graphicFrame>
        <p:nvGraphicFramePr>
          <p:cNvPr id="12" name="Table 8">
            <a:extLst>
              <a:ext uri="{FF2B5EF4-FFF2-40B4-BE49-F238E27FC236}">
                <a16:creationId xmlns:a16="http://schemas.microsoft.com/office/drawing/2014/main" id="{ABFFBE08-5AFC-85CC-ECE2-3F6C7F8F6B0D}"/>
              </a:ext>
            </a:extLst>
          </p:cNvPr>
          <p:cNvGraphicFramePr>
            <a:graphicFrameLocks noGrp="1"/>
          </p:cNvGraphicFramePr>
          <p:nvPr>
            <p:extLst>
              <p:ext uri="{D42A27DB-BD31-4B8C-83A1-F6EECF244321}">
                <p14:modId xmlns:p14="http://schemas.microsoft.com/office/powerpoint/2010/main" val="3615944288"/>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0.422</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0.39</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1.25349</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1.32</a:t>
                      </a:r>
                    </a:p>
                  </a:txBody>
                  <a:tcPr/>
                </a:tc>
                <a:extLst>
                  <a:ext uri="{0D108BD9-81ED-4DB2-BD59-A6C34878D82A}">
                    <a16:rowId xmlns:a16="http://schemas.microsoft.com/office/drawing/2014/main" val="969867418"/>
                  </a:ext>
                </a:extLst>
              </a:tr>
            </a:tbl>
          </a:graphicData>
        </a:graphic>
      </p:graphicFrame>
      <p:pic>
        <p:nvPicPr>
          <p:cNvPr id="6146" name="Picture 2">
            <a:extLst>
              <a:ext uri="{FF2B5EF4-FFF2-40B4-BE49-F238E27FC236}">
                <a16:creationId xmlns:a16="http://schemas.microsoft.com/office/drawing/2014/main" id="{AE98C871-E43D-C582-9BDC-35A047225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962" y="1814291"/>
            <a:ext cx="3336279" cy="251898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63C0081-578F-9511-C432-EA6754D02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170" y="1678858"/>
            <a:ext cx="3554960" cy="2684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9716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DCEA0-6AC0-C2BF-2EDF-54141E9D2F86}"/>
              </a:ext>
            </a:extLst>
          </p:cNvPr>
          <p:cNvSpPr txBox="1"/>
          <p:nvPr/>
        </p:nvSpPr>
        <p:spPr>
          <a:xfrm>
            <a:off x="3965510" y="307910"/>
            <a:ext cx="3638939" cy="707886"/>
          </a:xfrm>
          <a:prstGeom prst="rect">
            <a:avLst/>
          </a:prstGeom>
          <a:noFill/>
        </p:spPr>
        <p:txBody>
          <a:bodyPr wrap="square" rtlCol="0">
            <a:spAutoFit/>
          </a:bodyPr>
          <a:lstStyle/>
          <a:p>
            <a:pPr algn="ctr"/>
            <a:r>
              <a:rPr lang="en-IN" sz="4000" i="1" dirty="0"/>
              <a:t>2.3 ADADELTA</a:t>
            </a:r>
          </a:p>
        </p:txBody>
      </p:sp>
      <p:graphicFrame>
        <p:nvGraphicFramePr>
          <p:cNvPr id="6" name="Table 6">
            <a:extLst>
              <a:ext uri="{FF2B5EF4-FFF2-40B4-BE49-F238E27FC236}">
                <a16:creationId xmlns:a16="http://schemas.microsoft.com/office/drawing/2014/main" id="{1832F6A5-F833-7CD8-4036-6790BE5EE9BA}"/>
              </a:ext>
            </a:extLst>
          </p:cNvPr>
          <p:cNvGraphicFramePr>
            <a:graphicFrameLocks noGrp="1"/>
          </p:cNvGraphicFramePr>
          <p:nvPr>
            <p:extLst>
              <p:ext uri="{D42A27DB-BD31-4B8C-83A1-F6EECF244321}">
                <p14:modId xmlns:p14="http://schemas.microsoft.com/office/powerpoint/2010/main" val="2054542236"/>
              </p:ext>
            </p:extLst>
          </p:nvPr>
        </p:nvGraphicFramePr>
        <p:xfrm>
          <a:off x="401216" y="1075925"/>
          <a:ext cx="11579290" cy="5072948"/>
        </p:xfrm>
        <a:graphic>
          <a:graphicData uri="http://schemas.openxmlformats.org/drawingml/2006/table">
            <a:tbl>
              <a:tblPr firstRow="1" bandRow="1">
                <a:tableStyleId>{5940675A-B579-460E-94D1-54222C63F5DA}</a:tableStyleId>
              </a:tblPr>
              <a:tblGrid>
                <a:gridCol w="5789645">
                  <a:extLst>
                    <a:ext uri="{9D8B030D-6E8A-4147-A177-3AD203B41FA5}">
                      <a16:colId xmlns:a16="http://schemas.microsoft.com/office/drawing/2014/main" val="2865056440"/>
                    </a:ext>
                  </a:extLst>
                </a:gridCol>
                <a:gridCol w="5789645">
                  <a:extLst>
                    <a:ext uri="{9D8B030D-6E8A-4147-A177-3AD203B41FA5}">
                      <a16:colId xmlns:a16="http://schemas.microsoft.com/office/drawing/2014/main" val="3918743183"/>
                    </a:ext>
                  </a:extLst>
                </a:gridCol>
              </a:tblGrid>
              <a:tr h="644818">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428130">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7" name="Table 7">
            <a:extLst>
              <a:ext uri="{FF2B5EF4-FFF2-40B4-BE49-F238E27FC236}">
                <a16:creationId xmlns:a16="http://schemas.microsoft.com/office/drawing/2014/main" id="{D845EF6C-D2D2-2E78-33C6-E5D40BCCBA46}"/>
              </a:ext>
            </a:extLst>
          </p:cNvPr>
          <p:cNvGraphicFramePr>
            <a:graphicFrameLocks noGrp="1"/>
          </p:cNvGraphicFramePr>
          <p:nvPr>
            <p:extLst>
              <p:ext uri="{D42A27DB-BD31-4B8C-83A1-F6EECF244321}">
                <p14:modId xmlns:p14="http://schemas.microsoft.com/office/powerpoint/2010/main" val="3988013805"/>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0.3656</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0.3550</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1.3553</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1.3352</a:t>
                      </a:r>
                    </a:p>
                  </a:txBody>
                  <a:tcPr/>
                </a:tc>
                <a:extLst>
                  <a:ext uri="{0D108BD9-81ED-4DB2-BD59-A6C34878D82A}">
                    <a16:rowId xmlns:a16="http://schemas.microsoft.com/office/drawing/2014/main" val="1354686841"/>
                  </a:ext>
                </a:extLst>
              </a:tr>
            </a:tbl>
          </a:graphicData>
        </a:graphic>
      </p:graphicFrame>
      <p:graphicFrame>
        <p:nvGraphicFramePr>
          <p:cNvPr id="8" name="Table 8">
            <a:extLst>
              <a:ext uri="{FF2B5EF4-FFF2-40B4-BE49-F238E27FC236}">
                <a16:creationId xmlns:a16="http://schemas.microsoft.com/office/drawing/2014/main" id="{A07481AE-79B6-EAA8-B6E4-726F421A0CDE}"/>
              </a:ext>
            </a:extLst>
          </p:cNvPr>
          <p:cNvGraphicFramePr>
            <a:graphicFrameLocks noGrp="1"/>
          </p:cNvGraphicFramePr>
          <p:nvPr>
            <p:extLst>
              <p:ext uri="{D42A27DB-BD31-4B8C-83A1-F6EECF244321}">
                <p14:modId xmlns:p14="http://schemas.microsoft.com/office/powerpoint/2010/main" val="2741803209"/>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0.4151</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0.37</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1.2698</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1.45</a:t>
                      </a:r>
                    </a:p>
                  </a:txBody>
                  <a:tcPr/>
                </a:tc>
                <a:extLst>
                  <a:ext uri="{0D108BD9-81ED-4DB2-BD59-A6C34878D82A}">
                    <a16:rowId xmlns:a16="http://schemas.microsoft.com/office/drawing/2014/main" val="969867418"/>
                  </a:ext>
                </a:extLst>
              </a:tr>
            </a:tbl>
          </a:graphicData>
        </a:graphic>
      </p:graphicFrame>
      <p:pic>
        <p:nvPicPr>
          <p:cNvPr id="4098" name="Picture 2">
            <a:extLst>
              <a:ext uri="{FF2B5EF4-FFF2-40B4-BE49-F238E27FC236}">
                <a16:creationId xmlns:a16="http://schemas.microsoft.com/office/drawing/2014/main" id="{284481ED-16F6-6446-1A87-59C35B045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80" y="1893948"/>
            <a:ext cx="3311103" cy="249997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042DA47-231A-5FCB-9705-6D028742C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505" y="1824902"/>
            <a:ext cx="3493998" cy="263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243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8C6AD3-385C-F257-6030-C5BF37D15E6A}"/>
              </a:ext>
            </a:extLst>
          </p:cNvPr>
          <p:cNvSpPr txBox="1"/>
          <p:nvPr/>
        </p:nvSpPr>
        <p:spPr>
          <a:xfrm>
            <a:off x="4228219" y="380066"/>
            <a:ext cx="3291840" cy="707886"/>
          </a:xfrm>
          <a:prstGeom prst="rect">
            <a:avLst/>
          </a:prstGeom>
          <a:noFill/>
        </p:spPr>
        <p:txBody>
          <a:bodyPr wrap="square" rtlCol="0">
            <a:spAutoFit/>
          </a:bodyPr>
          <a:lstStyle/>
          <a:p>
            <a:pPr algn="ctr"/>
            <a:r>
              <a:rPr lang="en-US" sz="4000" i="1" dirty="0">
                <a:cs typeface="Times New Roman" panose="02020603050405020304" pitchFamily="18" charset="0"/>
              </a:rPr>
              <a:t>2.4 RMSPROP</a:t>
            </a:r>
            <a:endParaRPr lang="en-IN" sz="4000" i="1" dirty="0">
              <a:cs typeface="Times New Roman" panose="02020603050405020304" pitchFamily="18" charset="0"/>
            </a:endParaRPr>
          </a:p>
        </p:txBody>
      </p:sp>
      <p:graphicFrame>
        <p:nvGraphicFramePr>
          <p:cNvPr id="5" name="Table 6">
            <a:extLst>
              <a:ext uri="{FF2B5EF4-FFF2-40B4-BE49-F238E27FC236}">
                <a16:creationId xmlns:a16="http://schemas.microsoft.com/office/drawing/2014/main" id="{535DAE79-86C5-EFE6-CB65-D5BDCB666A64}"/>
              </a:ext>
            </a:extLst>
          </p:cNvPr>
          <p:cNvGraphicFramePr>
            <a:graphicFrameLocks noGrp="1"/>
          </p:cNvGraphicFramePr>
          <p:nvPr>
            <p:extLst>
              <p:ext uri="{D42A27DB-BD31-4B8C-83A1-F6EECF244321}">
                <p14:modId xmlns:p14="http://schemas.microsoft.com/office/powerpoint/2010/main" val="1328219045"/>
              </p:ext>
            </p:extLst>
          </p:nvPr>
        </p:nvGraphicFramePr>
        <p:xfrm>
          <a:off x="401216" y="1075924"/>
          <a:ext cx="11504646" cy="5175585"/>
        </p:xfrm>
        <a:graphic>
          <a:graphicData uri="http://schemas.openxmlformats.org/drawingml/2006/table">
            <a:tbl>
              <a:tblPr firstRow="1" bandRow="1">
                <a:tableStyleId>{5940675A-B579-460E-94D1-54222C63F5DA}</a:tableStyleId>
              </a:tblPr>
              <a:tblGrid>
                <a:gridCol w="5752323">
                  <a:extLst>
                    <a:ext uri="{9D8B030D-6E8A-4147-A177-3AD203B41FA5}">
                      <a16:colId xmlns:a16="http://schemas.microsoft.com/office/drawing/2014/main" val="2865056440"/>
                    </a:ext>
                  </a:extLst>
                </a:gridCol>
                <a:gridCol w="5752323">
                  <a:extLst>
                    <a:ext uri="{9D8B030D-6E8A-4147-A177-3AD203B41FA5}">
                      <a16:colId xmlns:a16="http://schemas.microsoft.com/office/drawing/2014/main" val="3918743183"/>
                    </a:ext>
                  </a:extLst>
                </a:gridCol>
              </a:tblGrid>
              <a:tr h="565863">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609722">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7" name="Table 7">
            <a:extLst>
              <a:ext uri="{FF2B5EF4-FFF2-40B4-BE49-F238E27FC236}">
                <a16:creationId xmlns:a16="http://schemas.microsoft.com/office/drawing/2014/main" id="{AFB331D8-2CCE-D2ED-7757-1CFF45C8A965}"/>
              </a:ext>
            </a:extLst>
          </p:cNvPr>
          <p:cNvGraphicFramePr>
            <a:graphicFrameLocks noGrp="1"/>
          </p:cNvGraphicFramePr>
          <p:nvPr>
            <p:extLst>
              <p:ext uri="{D42A27DB-BD31-4B8C-83A1-F6EECF244321}">
                <p14:modId xmlns:p14="http://schemas.microsoft.com/office/powerpoint/2010/main" val="4142343031"/>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0.8250</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0.7365</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0.4205</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0.6492</a:t>
                      </a:r>
                    </a:p>
                  </a:txBody>
                  <a:tcPr/>
                </a:tc>
                <a:extLst>
                  <a:ext uri="{0D108BD9-81ED-4DB2-BD59-A6C34878D82A}">
                    <a16:rowId xmlns:a16="http://schemas.microsoft.com/office/drawing/2014/main" val="1354686841"/>
                  </a:ext>
                </a:extLst>
              </a:tr>
            </a:tbl>
          </a:graphicData>
        </a:graphic>
      </p:graphicFrame>
      <p:graphicFrame>
        <p:nvGraphicFramePr>
          <p:cNvPr id="12" name="Table 8">
            <a:extLst>
              <a:ext uri="{FF2B5EF4-FFF2-40B4-BE49-F238E27FC236}">
                <a16:creationId xmlns:a16="http://schemas.microsoft.com/office/drawing/2014/main" id="{0BB35A13-12C4-DBDC-8526-CD78CC348B70}"/>
              </a:ext>
            </a:extLst>
          </p:cNvPr>
          <p:cNvGraphicFramePr>
            <a:graphicFrameLocks noGrp="1"/>
          </p:cNvGraphicFramePr>
          <p:nvPr>
            <p:extLst>
              <p:ext uri="{D42A27DB-BD31-4B8C-83A1-F6EECF244321}">
                <p14:modId xmlns:p14="http://schemas.microsoft.com/office/powerpoint/2010/main" val="460698000"/>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0.687</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0.4123</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0.7019</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0.876</a:t>
                      </a:r>
                    </a:p>
                  </a:txBody>
                  <a:tcPr/>
                </a:tc>
                <a:extLst>
                  <a:ext uri="{0D108BD9-81ED-4DB2-BD59-A6C34878D82A}">
                    <a16:rowId xmlns:a16="http://schemas.microsoft.com/office/drawing/2014/main" val="969867418"/>
                  </a:ext>
                </a:extLst>
              </a:tr>
            </a:tbl>
          </a:graphicData>
        </a:graphic>
      </p:graphicFrame>
      <p:pic>
        <p:nvPicPr>
          <p:cNvPr id="5122" name="Picture 2">
            <a:extLst>
              <a:ext uri="{FF2B5EF4-FFF2-40B4-BE49-F238E27FC236}">
                <a16:creationId xmlns:a16="http://schemas.microsoft.com/office/drawing/2014/main" id="{AA57FDBD-C090-921C-875F-C819D4A79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670" y="1827596"/>
            <a:ext cx="3379081" cy="255129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47C8FB8-25F9-3A56-E4D0-087107E27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250" y="1723036"/>
            <a:ext cx="3517566" cy="2655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8557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8883A-C959-3FAB-4EC1-5B6123AC0185}"/>
              </a:ext>
            </a:extLst>
          </p:cNvPr>
          <p:cNvSpPr txBox="1"/>
          <p:nvPr/>
        </p:nvSpPr>
        <p:spPr>
          <a:xfrm>
            <a:off x="3806890" y="391886"/>
            <a:ext cx="5243804" cy="707886"/>
          </a:xfrm>
          <a:prstGeom prst="rect">
            <a:avLst/>
          </a:prstGeom>
          <a:noFill/>
        </p:spPr>
        <p:txBody>
          <a:bodyPr wrap="square" rtlCol="0">
            <a:spAutoFit/>
          </a:bodyPr>
          <a:lstStyle/>
          <a:p>
            <a:r>
              <a:rPr lang="en-IN" sz="4000" i="1" dirty="0"/>
              <a:t>2.5 SGD(MOMENTUM)</a:t>
            </a:r>
          </a:p>
        </p:txBody>
      </p:sp>
      <p:graphicFrame>
        <p:nvGraphicFramePr>
          <p:cNvPr id="4" name="Table 6">
            <a:extLst>
              <a:ext uri="{FF2B5EF4-FFF2-40B4-BE49-F238E27FC236}">
                <a16:creationId xmlns:a16="http://schemas.microsoft.com/office/drawing/2014/main" id="{DD953A4B-BC4A-76DD-3CE5-913F7906C26F}"/>
              </a:ext>
            </a:extLst>
          </p:cNvPr>
          <p:cNvGraphicFramePr>
            <a:graphicFrameLocks noGrp="1"/>
          </p:cNvGraphicFramePr>
          <p:nvPr>
            <p:extLst>
              <p:ext uri="{D42A27DB-BD31-4B8C-83A1-F6EECF244321}">
                <p14:modId xmlns:p14="http://schemas.microsoft.com/office/powerpoint/2010/main" val="2138108006"/>
              </p:ext>
            </p:extLst>
          </p:nvPr>
        </p:nvGraphicFramePr>
        <p:xfrm>
          <a:off x="401216" y="1075925"/>
          <a:ext cx="11523306" cy="5119602"/>
        </p:xfrm>
        <a:graphic>
          <a:graphicData uri="http://schemas.openxmlformats.org/drawingml/2006/table">
            <a:tbl>
              <a:tblPr firstRow="1" bandRow="1">
                <a:tableStyleId>{5940675A-B579-460E-94D1-54222C63F5DA}</a:tableStyleId>
              </a:tblPr>
              <a:tblGrid>
                <a:gridCol w="5761653">
                  <a:extLst>
                    <a:ext uri="{9D8B030D-6E8A-4147-A177-3AD203B41FA5}">
                      <a16:colId xmlns:a16="http://schemas.microsoft.com/office/drawing/2014/main" val="2865056440"/>
                    </a:ext>
                  </a:extLst>
                </a:gridCol>
                <a:gridCol w="5761653">
                  <a:extLst>
                    <a:ext uri="{9D8B030D-6E8A-4147-A177-3AD203B41FA5}">
                      <a16:colId xmlns:a16="http://schemas.microsoft.com/office/drawing/2014/main" val="3918743183"/>
                    </a:ext>
                  </a:extLst>
                </a:gridCol>
              </a:tblGrid>
              <a:tr h="512835">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606767">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5" name="Table 7">
            <a:extLst>
              <a:ext uri="{FF2B5EF4-FFF2-40B4-BE49-F238E27FC236}">
                <a16:creationId xmlns:a16="http://schemas.microsoft.com/office/drawing/2014/main" id="{23D26CC6-4C69-64B8-DFCD-A4D3D8C83C5F}"/>
              </a:ext>
            </a:extLst>
          </p:cNvPr>
          <p:cNvGraphicFramePr>
            <a:graphicFrameLocks noGrp="1"/>
          </p:cNvGraphicFramePr>
          <p:nvPr>
            <p:extLst>
              <p:ext uri="{D42A27DB-BD31-4B8C-83A1-F6EECF244321}">
                <p14:modId xmlns:p14="http://schemas.microsoft.com/office/powerpoint/2010/main" val="1966633861"/>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0.9573</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0.7968</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0.1784</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0.5488</a:t>
                      </a:r>
                    </a:p>
                  </a:txBody>
                  <a:tcPr/>
                </a:tc>
                <a:extLst>
                  <a:ext uri="{0D108BD9-81ED-4DB2-BD59-A6C34878D82A}">
                    <a16:rowId xmlns:a16="http://schemas.microsoft.com/office/drawing/2014/main" val="1354686841"/>
                  </a:ext>
                </a:extLst>
              </a:tr>
            </a:tbl>
          </a:graphicData>
        </a:graphic>
      </p:graphicFrame>
      <p:graphicFrame>
        <p:nvGraphicFramePr>
          <p:cNvPr id="6" name="Table 8">
            <a:extLst>
              <a:ext uri="{FF2B5EF4-FFF2-40B4-BE49-F238E27FC236}">
                <a16:creationId xmlns:a16="http://schemas.microsoft.com/office/drawing/2014/main" id="{D8F1F54D-3805-DC99-9DA8-77A6035DF53F}"/>
              </a:ext>
            </a:extLst>
          </p:cNvPr>
          <p:cNvGraphicFramePr>
            <a:graphicFrameLocks noGrp="1"/>
          </p:cNvGraphicFramePr>
          <p:nvPr>
            <p:extLst>
              <p:ext uri="{D42A27DB-BD31-4B8C-83A1-F6EECF244321}">
                <p14:modId xmlns:p14="http://schemas.microsoft.com/office/powerpoint/2010/main" val="1714503251"/>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0.8311</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0.79</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0.4103</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0.45</a:t>
                      </a:r>
                    </a:p>
                  </a:txBody>
                  <a:tcPr/>
                </a:tc>
                <a:extLst>
                  <a:ext uri="{0D108BD9-81ED-4DB2-BD59-A6C34878D82A}">
                    <a16:rowId xmlns:a16="http://schemas.microsoft.com/office/drawing/2014/main" val="969867418"/>
                  </a:ext>
                </a:extLst>
              </a:tr>
            </a:tbl>
          </a:graphicData>
        </a:graphic>
      </p:graphicFrame>
      <p:pic>
        <p:nvPicPr>
          <p:cNvPr id="7170" name="Picture 2">
            <a:extLst>
              <a:ext uri="{FF2B5EF4-FFF2-40B4-BE49-F238E27FC236}">
                <a16:creationId xmlns:a16="http://schemas.microsoft.com/office/drawing/2014/main" id="{AB99F664-317E-DC8C-371F-47FB7C484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493" y="1711308"/>
            <a:ext cx="3534464" cy="266861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E60E343-09B4-D205-D4E9-782D55D48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5143" y="1783811"/>
            <a:ext cx="3289037" cy="248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0905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B4446B-DBD7-9390-B1D0-860D4B8E1F05}"/>
              </a:ext>
            </a:extLst>
          </p:cNvPr>
          <p:cNvSpPr txBox="1"/>
          <p:nvPr/>
        </p:nvSpPr>
        <p:spPr>
          <a:xfrm>
            <a:off x="3818501" y="307984"/>
            <a:ext cx="3657600" cy="707886"/>
          </a:xfrm>
          <a:prstGeom prst="rect">
            <a:avLst/>
          </a:prstGeom>
          <a:noFill/>
        </p:spPr>
        <p:txBody>
          <a:bodyPr wrap="square" rtlCol="0">
            <a:spAutoFit/>
          </a:bodyPr>
          <a:lstStyle/>
          <a:p>
            <a:pPr algn="ctr"/>
            <a:r>
              <a:rPr lang="en-US" sz="4000" i="1" dirty="0">
                <a:latin typeface="Times New Roman" panose="02020603050405020304" pitchFamily="18" charset="0"/>
                <a:cs typeface="Times New Roman" panose="02020603050405020304" pitchFamily="18" charset="0"/>
              </a:rPr>
              <a:t>2.6  ADAM</a:t>
            </a:r>
            <a:endParaRPr lang="en-IN" sz="4000" i="1" dirty="0">
              <a:latin typeface="Times New Roman" panose="02020603050405020304" pitchFamily="18" charset="0"/>
              <a:cs typeface="Times New Roman" panose="02020603050405020304" pitchFamily="18" charset="0"/>
            </a:endParaRPr>
          </a:p>
        </p:txBody>
      </p:sp>
      <p:graphicFrame>
        <p:nvGraphicFramePr>
          <p:cNvPr id="5" name="Table 6">
            <a:extLst>
              <a:ext uri="{FF2B5EF4-FFF2-40B4-BE49-F238E27FC236}">
                <a16:creationId xmlns:a16="http://schemas.microsoft.com/office/drawing/2014/main" id="{1517D45B-1465-7B42-B086-023079FF7EBC}"/>
              </a:ext>
            </a:extLst>
          </p:cNvPr>
          <p:cNvGraphicFramePr>
            <a:graphicFrameLocks noGrp="1"/>
          </p:cNvGraphicFramePr>
          <p:nvPr>
            <p:extLst>
              <p:ext uri="{D42A27DB-BD31-4B8C-83A1-F6EECF244321}">
                <p14:modId xmlns:p14="http://schemas.microsoft.com/office/powerpoint/2010/main" val="1537424574"/>
              </p:ext>
            </p:extLst>
          </p:nvPr>
        </p:nvGraphicFramePr>
        <p:xfrm>
          <a:off x="401216" y="1075925"/>
          <a:ext cx="11541968" cy="5075482"/>
        </p:xfrm>
        <a:graphic>
          <a:graphicData uri="http://schemas.openxmlformats.org/drawingml/2006/table">
            <a:tbl>
              <a:tblPr firstRow="1" bandRow="1">
                <a:tableStyleId>{5940675A-B579-460E-94D1-54222C63F5DA}</a:tableStyleId>
              </a:tblPr>
              <a:tblGrid>
                <a:gridCol w="5770984">
                  <a:extLst>
                    <a:ext uri="{9D8B030D-6E8A-4147-A177-3AD203B41FA5}">
                      <a16:colId xmlns:a16="http://schemas.microsoft.com/office/drawing/2014/main" val="2865056440"/>
                    </a:ext>
                  </a:extLst>
                </a:gridCol>
                <a:gridCol w="5770984">
                  <a:extLst>
                    <a:ext uri="{9D8B030D-6E8A-4147-A177-3AD203B41FA5}">
                      <a16:colId xmlns:a16="http://schemas.microsoft.com/office/drawing/2014/main" val="3918743183"/>
                    </a:ext>
                  </a:extLst>
                </a:gridCol>
              </a:tblGrid>
              <a:tr h="994580">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080902">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7" name="Table 7">
            <a:extLst>
              <a:ext uri="{FF2B5EF4-FFF2-40B4-BE49-F238E27FC236}">
                <a16:creationId xmlns:a16="http://schemas.microsoft.com/office/drawing/2014/main" id="{337123F9-0C66-DA8C-ACBB-7EEC67303BAA}"/>
              </a:ext>
            </a:extLst>
          </p:cNvPr>
          <p:cNvGraphicFramePr>
            <a:graphicFrameLocks noGrp="1"/>
          </p:cNvGraphicFramePr>
          <p:nvPr>
            <p:extLst>
              <p:ext uri="{D42A27DB-BD31-4B8C-83A1-F6EECF244321}">
                <p14:modId xmlns:p14="http://schemas.microsoft.com/office/powerpoint/2010/main" val="2399354073"/>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0.9756</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0.84</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0.1245</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0.42</a:t>
                      </a:r>
                    </a:p>
                  </a:txBody>
                  <a:tcPr/>
                </a:tc>
                <a:extLst>
                  <a:ext uri="{0D108BD9-81ED-4DB2-BD59-A6C34878D82A}">
                    <a16:rowId xmlns:a16="http://schemas.microsoft.com/office/drawing/2014/main" val="1354686841"/>
                  </a:ext>
                </a:extLst>
              </a:tr>
            </a:tbl>
          </a:graphicData>
        </a:graphic>
      </p:graphicFrame>
      <p:graphicFrame>
        <p:nvGraphicFramePr>
          <p:cNvPr id="12" name="Table 8">
            <a:extLst>
              <a:ext uri="{FF2B5EF4-FFF2-40B4-BE49-F238E27FC236}">
                <a16:creationId xmlns:a16="http://schemas.microsoft.com/office/drawing/2014/main" id="{E16F65B7-9368-8572-ACF1-38CE4E6D9FC9}"/>
              </a:ext>
            </a:extLst>
          </p:cNvPr>
          <p:cNvGraphicFramePr>
            <a:graphicFrameLocks noGrp="1"/>
          </p:cNvGraphicFramePr>
          <p:nvPr>
            <p:extLst>
              <p:ext uri="{D42A27DB-BD31-4B8C-83A1-F6EECF244321}">
                <p14:modId xmlns:p14="http://schemas.microsoft.com/office/powerpoint/2010/main" val="356225035"/>
              </p:ext>
            </p:extLst>
          </p:nvPr>
        </p:nvGraphicFramePr>
        <p:xfrm>
          <a:off x="6766248" y="4511521"/>
          <a:ext cx="4915678" cy="1552410"/>
        </p:xfrm>
        <a:graphic>
          <a:graphicData uri="http://schemas.openxmlformats.org/drawingml/2006/table">
            <a:tbl>
              <a:tblPr firstRow="1" bandRow="1">
                <a:tableStyleId>{5940675A-B579-460E-94D1-54222C63F5DA}</a:tableStyleId>
              </a:tblPr>
              <a:tblGrid>
                <a:gridCol w="2457839">
                  <a:extLst>
                    <a:ext uri="{9D8B030D-6E8A-4147-A177-3AD203B41FA5}">
                      <a16:colId xmlns:a16="http://schemas.microsoft.com/office/drawing/2014/main" val="3956378926"/>
                    </a:ext>
                  </a:extLst>
                </a:gridCol>
                <a:gridCol w="2457839">
                  <a:extLst>
                    <a:ext uri="{9D8B030D-6E8A-4147-A177-3AD203B41FA5}">
                      <a16:colId xmlns:a16="http://schemas.microsoft.com/office/drawing/2014/main" val="2149959196"/>
                    </a:ext>
                  </a:extLst>
                </a:gridCol>
              </a:tblGrid>
              <a:tr h="455130">
                <a:tc>
                  <a:txBody>
                    <a:bodyPr/>
                    <a:lstStyle/>
                    <a:p>
                      <a:r>
                        <a:rPr lang="en-IN" dirty="0"/>
                        <a:t>Training 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0.9166</a:t>
                      </a:r>
                    </a:p>
                  </a:txBody>
                  <a:tcPr/>
                </a:tc>
                <a:extLst>
                  <a:ext uri="{0D108BD9-81ED-4DB2-BD59-A6C34878D82A}">
                    <a16:rowId xmlns:a16="http://schemas.microsoft.com/office/drawing/2014/main" val="1424783779"/>
                  </a:ext>
                </a:extLst>
              </a:tr>
              <a:tr h="263686">
                <a:tc>
                  <a:txBody>
                    <a:bodyPr/>
                    <a:lstStyle/>
                    <a:p>
                      <a:r>
                        <a:rPr lang="en-IN" dirty="0"/>
                        <a:t>Testing accuracy</a:t>
                      </a:r>
                    </a:p>
                  </a:txBody>
                  <a:tcPr/>
                </a:tc>
                <a:tc>
                  <a:txBody>
                    <a:bodyPr/>
                    <a:lstStyle/>
                    <a:p>
                      <a:r>
                        <a:rPr lang="en-IN" dirty="0"/>
                        <a:t>0.8348</a:t>
                      </a:r>
                    </a:p>
                  </a:txBody>
                  <a:tcPr/>
                </a:tc>
                <a:extLst>
                  <a:ext uri="{0D108BD9-81ED-4DB2-BD59-A6C34878D82A}">
                    <a16:rowId xmlns:a16="http://schemas.microsoft.com/office/drawing/2014/main" val="1549013763"/>
                  </a:ext>
                </a:extLst>
              </a:tr>
              <a:tr h="263686">
                <a:tc>
                  <a:txBody>
                    <a:bodyPr/>
                    <a:lstStyle/>
                    <a:p>
                      <a:r>
                        <a:rPr lang="en-IN" dirty="0"/>
                        <a:t>Training Loss</a:t>
                      </a:r>
                    </a:p>
                  </a:txBody>
                  <a:tcPr/>
                </a:tc>
                <a:tc>
                  <a:txBody>
                    <a:bodyPr/>
                    <a:lstStyle/>
                    <a:p>
                      <a:r>
                        <a:rPr lang="en-IN" dirty="0"/>
                        <a:t>0.2305</a:t>
                      </a:r>
                    </a:p>
                  </a:txBody>
                  <a:tcPr/>
                </a:tc>
                <a:extLst>
                  <a:ext uri="{0D108BD9-81ED-4DB2-BD59-A6C34878D82A}">
                    <a16:rowId xmlns:a16="http://schemas.microsoft.com/office/drawing/2014/main" val="472247810"/>
                  </a:ext>
                </a:extLst>
              </a:tr>
              <a:tr h="263686">
                <a:tc>
                  <a:txBody>
                    <a:bodyPr/>
                    <a:lstStyle/>
                    <a:p>
                      <a:r>
                        <a:rPr lang="en-IN" dirty="0"/>
                        <a:t>Testing Loss</a:t>
                      </a:r>
                    </a:p>
                  </a:txBody>
                  <a:tcPr/>
                </a:tc>
                <a:tc>
                  <a:txBody>
                    <a:bodyPr/>
                    <a:lstStyle/>
                    <a:p>
                      <a:r>
                        <a:rPr lang="en-IN" dirty="0"/>
                        <a:t>0.472</a:t>
                      </a:r>
                    </a:p>
                  </a:txBody>
                  <a:tcPr/>
                </a:tc>
                <a:extLst>
                  <a:ext uri="{0D108BD9-81ED-4DB2-BD59-A6C34878D82A}">
                    <a16:rowId xmlns:a16="http://schemas.microsoft.com/office/drawing/2014/main" val="969867418"/>
                  </a:ext>
                </a:extLst>
              </a:tr>
            </a:tbl>
          </a:graphicData>
        </a:graphic>
      </p:graphicFrame>
      <p:pic>
        <p:nvPicPr>
          <p:cNvPr id="8194" name="Picture 2">
            <a:extLst>
              <a:ext uri="{FF2B5EF4-FFF2-40B4-BE49-F238E27FC236}">
                <a16:creationId xmlns:a16="http://schemas.microsoft.com/office/drawing/2014/main" id="{C480D0FD-595A-9B4A-CD50-896F44D09A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710" y="2268649"/>
            <a:ext cx="2854726" cy="215539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D8C02479-96CA-1077-1262-8504B7B62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6101" y="2171698"/>
            <a:ext cx="2964854" cy="223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0827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AE721F-0278-516A-CC46-041494D16E80}"/>
              </a:ext>
            </a:extLst>
          </p:cNvPr>
          <p:cNvSpPr txBox="1"/>
          <p:nvPr/>
        </p:nvSpPr>
        <p:spPr>
          <a:xfrm>
            <a:off x="4012163" y="382555"/>
            <a:ext cx="4254759" cy="369332"/>
          </a:xfrm>
          <a:prstGeom prst="rect">
            <a:avLst/>
          </a:prstGeom>
          <a:noFill/>
        </p:spPr>
        <p:txBody>
          <a:bodyPr wrap="square" rtlCol="0">
            <a:spAutoFit/>
          </a:bodyPr>
          <a:lstStyle/>
          <a:p>
            <a:pPr algn="ctr"/>
            <a:r>
              <a:rPr lang="en-IN" i="1" dirty="0"/>
              <a:t>ALEXNET</a:t>
            </a:r>
          </a:p>
        </p:txBody>
      </p:sp>
      <p:graphicFrame>
        <p:nvGraphicFramePr>
          <p:cNvPr id="4" name="Table 6">
            <a:extLst>
              <a:ext uri="{FF2B5EF4-FFF2-40B4-BE49-F238E27FC236}">
                <a16:creationId xmlns:a16="http://schemas.microsoft.com/office/drawing/2014/main" id="{0E0B3FAA-3016-C2BC-1A20-5677056FF4C9}"/>
              </a:ext>
            </a:extLst>
          </p:cNvPr>
          <p:cNvGraphicFramePr>
            <a:graphicFrameLocks noGrp="1"/>
          </p:cNvGraphicFramePr>
          <p:nvPr>
            <p:extLst>
              <p:ext uri="{D42A27DB-BD31-4B8C-83A1-F6EECF244321}">
                <p14:modId xmlns:p14="http://schemas.microsoft.com/office/powerpoint/2010/main" val="3308615676"/>
              </p:ext>
            </p:extLst>
          </p:nvPr>
        </p:nvGraphicFramePr>
        <p:xfrm>
          <a:off x="401216" y="1075925"/>
          <a:ext cx="11485984" cy="5100940"/>
        </p:xfrm>
        <a:graphic>
          <a:graphicData uri="http://schemas.openxmlformats.org/drawingml/2006/table">
            <a:tbl>
              <a:tblPr firstRow="1" bandRow="1">
                <a:tableStyleId>{5940675A-B579-460E-94D1-54222C63F5DA}</a:tableStyleId>
              </a:tblPr>
              <a:tblGrid>
                <a:gridCol w="5742992">
                  <a:extLst>
                    <a:ext uri="{9D8B030D-6E8A-4147-A177-3AD203B41FA5}">
                      <a16:colId xmlns:a16="http://schemas.microsoft.com/office/drawing/2014/main" val="2865056440"/>
                    </a:ext>
                  </a:extLst>
                </a:gridCol>
                <a:gridCol w="5742992">
                  <a:extLst>
                    <a:ext uri="{9D8B030D-6E8A-4147-A177-3AD203B41FA5}">
                      <a16:colId xmlns:a16="http://schemas.microsoft.com/office/drawing/2014/main" val="3918743183"/>
                    </a:ext>
                  </a:extLst>
                </a:gridCol>
              </a:tblGrid>
              <a:tr h="566935">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534005">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5" name="Table 7">
            <a:extLst>
              <a:ext uri="{FF2B5EF4-FFF2-40B4-BE49-F238E27FC236}">
                <a16:creationId xmlns:a16="http://schemas.microsoft.com/office/drawing/2014/main" id="{B23597B9-C750-996E-4B45-74F747B900B7}"/>
              </a:ext>
            </a:extLst>
          </p:cNvPr>
          <p:cNvGraphicFramePr>
            <a:graphicFrameLocks noGrp="1"/>
          </p:cNvGraphicFramePr>
          <p:nvPr>
            <p:extLst>
              <p:ext uri="{D42A27DB-BD31-4B8C-83A1-F6EECF244321}">
                <p14:modId xmlns:p14="http://schemas.microsoft.com/office/powerpoint/2010/main" val="3249715128"/>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0.6943</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0.52</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0.6828</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0.691</a:t>
                      </a:r>
                    </a:p>
                  </a:txBody>
                  <a:tcPr/>
                </a:tc>
                <a:extLst>
                  <a:ext uri="{0D108BD9-81ED-4DB2-BD59-A6C34878D82A}">
                    <a16:rowId xmlns:a16="http://schemas.microsoft.com/office/drawing/2014/main" val="1354686841"/>
                  </a:ext>
                </a:extLst>
              </a:tr>
            </a:tbl>
          </a:graphicData>
        </a:graphic>
      </p:graphicFrame>
      <p:graphicFrame>
        <p:nvGraphicFramePr>
          <p:cNvPr id="6" name="Table 8">
            <a:extLst>
              <a:ext uri="{FF2B5EF4-FFF2-40B4-BE49-F238E27FC236}">
                <a16:creationId xmlns:a16="http://schemas.microsoft.com/office/drawing/2014/main" id="{2C1D402E-B064-03E5-583B-68F9781E90FF}"/>
              </a:ext>
            </a:extLst>
          </p:cNvPr>
          <p:cNvGraphicFramePr>
            <a:graphicFrameLocks noGrp="1"/>
          </p:cNvGraphicFramePr>
          <p:nvPr>
            <p:extLst>
              <p:ext uri="{D42A27DB-BD31-4B8C-83A1-F6EECF244321}">
                <p14:modId xmlns:p14="http://schemas.microsoft.com/office/powerpoint/2010/main" val="2413711760"/>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0.8688</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0.8361</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0.3141</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0.4811</a:t>
                      </a:r>
                    </a:p>
                  </a:txBody>
                  <a:tcPr/>
                </a:tc>
                <a:extLst>
                  <a:ext uri="{0D108BD9-81ED-4DB2-BD59-A6C34878D82A}">
                    <a16:rowId xmlns:a16="http://schemas.microsoft.com/office/drawing/2014/main" val="969867418"/>
                  </a:ext>
                </a:extLst>
              </a:tr>
            </a:tbl>
          </a:graphicData>
        </a:graphic>
      </p:graphicFrame>
      <p:pic>
        <p:nvPicPr>
          <p:cNvPr id="10242" name="Picture 2">
            <a:extLst>
              <a:ext uri="{FF2B5EF4-FFF2-40B4-BE49-F238E27FC236}">
                <a16:creationId xmlns:a16="http://schemas.microsoft.com/office/drawing/2014/main" id="{C034DCE4-B760-BBFB-AAB9-BB3AF09D8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273" y="1844037"/>
            <a:ext cx="3565234" cy="269184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1A158662-0EF9-CCD3-B583-800C3E3F6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378" y="1830042"/>
            <a:ext cx="3458496" cy="2611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9875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815-59C8-48CE-8F00-E95BEA00417C}"/>
              </a:ext>
            </a:extLst>
          </p:cNvPr>
          <p:cNvSpPr>
            <a:spLocks noGrp="1"/>
          </p:cNvSpPr>
          <p:nvPr>
            <p:ph type="title"/>
          </p:nvPr>
        </p:nvSpPr>
        <p:spPr>
          <a:xfrm>
            <a:off x="1066800" y="-46653"/>
            <a:ext cx="10058400" cy="1450757"/>
          </a:xfrm>
        </p:spPr>
        <p:txBody>
          <a:bodyPr/>
          <a:lstStyle/>
          <a:p>
            <a:pPr algn="ctr"/>
            <a:r>
              <a:rPr lang="en-IN" b="1" i="1" dirty="0">
                <a:latin typeface="Constantia" panose="02030602050306030303" pitchFamily="18" charset="0"/>
              </a:rPr>
              <a:t>ABSTRACT</a:t>
            </a:r>
          </a:p>
        </p:txBody>
      </p:sp>
      <p:sp>
        <p:nvSpPr>
          <p:cNvPr id="3" name="Content Placeholder 2">
            <a:extLst>
              <a:ext uri="{FF2B5EF4-FFF2-40B4-BE49-F238E27FC236}">
                <a16:creationId xmlns:a16="http://schemas.microsoft.com/office/drawing/2014/main" id="{6A692866-B2F2-2859-79C4-DD942CDA9630}"/>
              </a:ext>
            </a:extLst>
          </p:cNvPr>
          <p:cNvSpPr>
            <a:spLocks noGrp="1"/>
          </p:cNvSpPr>
          <p:nvPr>
            <p:ph idx="1"/>
          </p:nvPr>
        </p:nvSpPr>
        <p:spPr>
          <a:xfrm>
            <a:off x="1279071" y="1716833"/>
            <a:ext cx="9633857" cy="4226767"/>
          </a:xfrm>
        </p:spPr>
        <p:txBody>
          <a:bodyPr>
            <a:noAutofit/>
          </a:bodyPr>
          <a:lstStyle/>
          <a:p>
            <a:pPr algn="just">
              <a:buFont typeface="Wingdings" panose="05000000000000000000" pitchFamily="2" charset="2"/>
              <a:buChar char="§"/>
            </a:pP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Human emotion detection from images is an essential task with numerous applications in fields such as psychology, human-computer interaction, and affective computing.</a:t>
            </a:r>
          </a:p>
          <a:p>
            <a:pPr algn="just">
              <a:buFont typeface="Wingdings" panose="05000000000000000000" pitchFamily="2" charset="2"/>
              <a:buChar char="§"/>
            </a:pP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The proposed architecture utilizes the power of CNNs to automatically extract discriminative features from images, enabling the mapping of visual signs to specific emotional states. The CNN model architecture consists of convolutional layers, pooling layers, and fully connected layers, facilitating the learning of hierarchical representations that capture both local and global emotional patterns.</a:t>
            </a:r>
          </a:p>
          <a:p>
            <a:pPr algn="just">
              <a:buFont typeface="Wingdings" panose="05000000000000000000" pitchFamily="2" charset="2"/>
              <a:buChar char="§"/>
            </a:pP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To enhance the performance of the emotion detection model, multiple optimizers are employed during the training process. Popular optimization algorithms, including Adam, RMSprop, and </a:t>
            </a:r>
            <a:r>
              <a:rPr lang="en-US" sz="1500" dirty="0" err="1">
                <a:solidFill>
                  <a:schemeClr val="tx1">
                    <a:lumMod val="95000"/>
                    <a:lumOff val="5000"/>
                  </a:schemeClr>
                </a:solidFill>
                <a:latin typeface="Times New Roman" panose="02020603050405020304" pitchFamily="18" charset="0"/>
                <a:cs typeface="Times New Roman" panose="02020603050405020304" pitchFamily="18" charset="0"/>
              </a:rPr>
              <a:t>Adagrad</a:t>
            </a: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 are utilized and compared in terms of their impact on the accuracy of the CNN model.</a:t>
            </a:r>
          </a:p>
          <a:p>
            <a:pPr algn="just">
              <a:buFont typeface="Wingdings" panose="05000000000000000000" pitchFamily="2" charset="2"/>
              <a:buChar char="§"/>
            </a:pP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 The results highlight the influence of optimizer selection on the overall performance of the CNN model for human emotion detection. In addition, qualitative analysis is performed to visualize the learned features and gain insights into how the CNN, trained with different optimizers, captures and discriminates between various emotional states in human images. </a:t>
            </a:r>
          </a:p>
          <a:p>
            <a:pPr algn="just">
              <a:buFont typeface="Wingdings" panose="05000000000000000000" pitchFamily="2" charset="2"/>
              <a:buChar char="§"/>
            </a:pP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The experimental findings indicate that the choice of optimizer significantly affects the accuracy and convergence speed of human emotion detection. Certain optimizers demonstrate superior performance, exhibiting faster convergence and higher accuracy compared to others</a:t>
            </a:r>
          </a:p>
          <a:p>
            <a:pPr algn="just">
              <a:buFont typeface="Wingdings" panose="05000000000000000000" pitchFamily="2" charset="2"/>
              <a:buChar char="§"/>
            </a:pP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In conclusion, the results emphasize the importance of optimizer selection in achieving accurate and efficient human emotion recognition. This research contributes to the advancement of emotion detection techniques and provides valuable guidance for researchers and practitioners in the fields of computer vision, affective computing, and related disciplines.</a:t>
            </a:r>
          </a:p>
          <a:p>
            <a:pPr algn="just">
              <a:buFont typeface="Arial" panose="020B0604020202020204" pitchFamily="34" charset="0"/>
              <a:buChar char="•"/>
            </a:pPr>
            <a:endParaRPr lang="en-IN" sz="1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6233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9DB97D-82D0-9CD7-90AE-9411E2E5C211}"/>
              </a:ext>
            </a:extLst>
          </p:cNvPr>
          <p:cNvSpPr txBox="1"/>
          <p:nvPr/>
        </p:nvSpPr>
        <p:spPr>
          <a:xfrm>
            <a:off x="3545633" y="466531"/>
            <a:ext cx="4478694" cy="369332"/>
          </a:xfrm>
          <a:prstGeom prst="rect">
            <a:avLst/>
          </a:prstGeom>
          <a:noFill/>
        </p:spPr>
        <p:txBody>
          <a:bodyPr wrap="square" rtlCol="0">
            <a:spAutoFit/>
          </a:bodyPr>
          <a:lstStyle/>
          <a:p>
            <a:pPr algn="ctr"/>
            <a:r>
              <a:rPr lang="en-IN" dirty="0"/>
              <a:t>RESNET</a:t>
            </a:r>
          </a:p>
        </p:txBody>
      </p:sp>
      <p:graphicFrame>
        <p:nvGraphicFramePr>
          <p:cNvPr id="4" name="Table 6">
            <a:extLst>
              <a:ext uri="{FF2B5EF4-FFF2-40B4-BE49-F238E27FC236}">
                <a16:creationId xmlns:a16="http://schemas.microsoft.com/office/drawing/2014/main" id="{32928E12-65C4-BFB4-1741-F4F17822F4CE}"/>
              </a:ext>
            </a:extLst>
          </p:cNvPr>
          <p:cNvGraphicFramePr>
            <a:graphicFrameLocks noGrp="1"/>
          </p:cNvGraphicFramePr>
          <p:nvPr>
            <p:extLst>
              <p:ext uri="{D42A27DB-BD31-4B8C-83A1-F6EECF244321}">
                <p14:modId xmlns:p14="http://schemas.microsoft.com/office/powerpoint/2010/main" val="3223873526"/>
              </p:ext>
            </p:extLst>
          </p:nvPr>
        </p:nvGraphicFramePr>
        <p:xfrm>
          <a:off x="401216" y="1075925"/>
          <a:ext cx="11485984" cy="5119602"/>
        </p:xfrm>
        <a:graphic>
          <a:graphicData uri="http://schemas.openxmlformats.org/drawingml/2006/table">
            <a:tbl>
              <a:tblPr firstRow="1" bandRow="1">
                <a:tableStyleId>{5940675A-B579-460E-94D1-54222C63F5DA}</a:tableStyleId>
              </a:tblPr>
              <a:tblGrid>
                <a:gridCol w="5742992">
                  <a:extLst>
                    <a:ext uri="{9D8B030D-6E8A-4147-A177-3AD203B41FA5}">
                      <a16:colId xmlns:a16="http://schemas.microsoft.com/office/drawing/2014/main" val="2865056440"/>
                    </a:ext>
                  </a:extLst>
                </a:gridCol>
                <a:gridCol w="5742992">
                  <a:extLst>
                    <a:ext uri="{9D8B030D-6E8A-4147-A177-3AD203B41FA5}">
                      <a16:colId xmlns:a16="http://schemas.microsoft.com/office/drawing/2014/main" val="3918743183"/>
                    </a:ext>
                  </a:extLst>
                </a:gridCol>
              </a:tblGrid>
              <a:tr h="445521">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674081">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5" name="Table 7">
            <a:extLst>
              <a:ext uri="{FF2B5EF4-FFF2-40B4-BE49-F238E27FC236}">
                <a16:creationId xmlns:a16="http://schemas.microsoft.com/office/drawing/2014/main" id="{4394C7F9-9EB7-CF37-5FAA-4A85B41F230E}"/>
              </a:ext>
            </a:extLst>
          </p:cNvPr>
          <p:cNvGraphicFramePr>
            <a:graphicFrameLocks noGrp="1"/>
          </p:cNvGraphicFramePr>
          <p:nvPr>
            <p:extLst>
              <p:ext uri="{D42A27DB-BD31-4B8C-83A1-F6EECF244321}">
                <p14:modId xmlns:p14="http://schemas.microsoft.com/office/powerpoint/2010/main" val="2098717463"/>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0.4262</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0.23</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1.0626</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1.281</a:t>
                      </a:r>
                    </a:p>
                  </a:txBody>
                  <a:tcPr/>
                </a:tc>
                <a:extLst>
                  <a:ext uri="{0D108BD9-81ED-4DB2-BD59-A6C34878D82A}">
                    <a16:rowId xmlns:a16="http://schemas.microsoft.com/office/drawing/2014/main" val="1354686841"/>
                  </a:ext>
                </a:extLst>
              </a:tr>
            </a:tbl>
          </a:graphicData>
        </a:graphic>
      </p:graphicFrame>
      <p:graphicFrame>
        <p:nvGraphicFramePr>
          <p:cNvPr id="6" name="Table 8">
            <a:extLst>
              <a:ext uri="{FF2B5EF4-FFF2-40B4-BE49-F238E27FC236}">
                <a16:creationId xmlns:a16="http://schemas.microsoft.com/office/drawing/2014/main" id="{3B699B52-85DE-BC56-FC4C-1BFB1066996E}"/>
              </a:ext>
            </a:extLst>
          </p:cNvPr>
          <p:cNvGraphicFramePr>
            <a:graphicFrameLocks noGrp="1"/>
          </p:cNvGraphicFramePr>
          <p:nvPr>
            <p:extLst>
              <p:ext uri="{D42A27DB-BD31-4B8C-83A1-F6EECF244321}">
                <p14:modId xmlns:p14="http://schemas.microsoft.com/office/powerpoint/2010/main" val="66883609"/>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0.7162</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0.29</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0.6767</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0.712</a:t>
                      </a:r>
                    </a:p>
                  </a:txBody>
                  <a:tcPr/>
                </a:tc>
                <a:extLst>
                  <a:ext uri="{0D108BD9-81ED-4DB2-BD59-A6C34878D82A}">
                    <a16:rowId xmlns:a16="http://schemas.microsoft.com/office/drawing/2014/main" val="969867418"/>
                  </a:ext>
                </a:extLst>
              </a:tr>
            </a:tbl>
          </a:graphicData>
        </a:graphic>
      </p:graphicFrame>
      <p:pic>
        <p:nvPicPr>
          <p:cNvPr id="9218" name="Picture 2">
            <a:extLst>
              <a:ext uri="{FF2B5EF4-FFF2-40B4-BE49-F238E27FC236}">
                <a16:creationId xmlns:a16="http://schemas.microsoft.com/office/drawing/2014/main" id="{DC3FA2B3-CAD7-539B-062A-6D6DE4248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40" y="1562824"/>
            <a:ext cx="3805625" cy="28733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3D316A6-E7EF-9925-9F7E-1CE59373D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134" y="1707159"/>
            <a:ext cx="3587547" cy="270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9006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E927E-EADF-26A9-725A-B55574F63AFA}"/>
              </a:ext>
            </a:extLst>
          </p:cNvPr>
          <p:cNvSpPr txBox="1"/>
          <p:nvPr/>
        </p:nvSpPr>
        <p:spPr>
          <a:xfrm>
            <a:off x="4460033" y="522514"/>
            <a:ext cx="3359020" cy="369332"/>
          </a:xfrm>
          <a:prstGeom prst="rect">
            <a:avLst/>
          </a:prstGeom>
          <a:noFill/>
        </p:spPr>
        <p:txBody>
          <a:bodyPr wrap="square" rtlCol="0">
            <a:spAutoFit/>
          </a:bodyPr>
          <a:lstStyle/>
          <a:p>
            <a:pPr algn="ctr"/>
            <a:r>
              <a:rPr lang="en-IN" dirty="0"/>
              <a:t>VGG16</a:t>
            </a:r>
          </a:p>
        </p:txBody>
      </p:sp>
      <p:graphicFrame>
        <p:nvGraphicFramePr>
          <p:cNvPr id="4" name="Table 6">
            <a:extLst>
              <a:ext uri="{FF2B5EF4-FFF2-40B4-BE49-F238E27FC236}">
                <a16:creationId xmlns:a16="http://schemas.microsoft.com/office/drawing/2014/main" id="{F0579126-7005-5C62-F128-D739BD58F43E}"/>
              </a:ext>
            </a:extLst>
          </p:cNvPr>
          <p:cNvGraphicFramePr>
            <a:graphicFrameLocks noGrp="1"/>
          </p:cNvGraphicFramePr>
          <p:nvPr>
            <p:extLst>
              <p:ext uri="{D42A27DB-BD31-4B8C-83A1-F6EECF244321}">
                <p14:modId xmlns:p14="http://schemas.microsoft.com/office/powerpoint/2010/main" val="3453015459"/>
              </p:ext>
            </p:extLst>
          </p:nvPr>
        </p:nvGraphicFramePr>
        <p:xfrm>
          <a:off x="401216" y="1075924"/>
          <a:ext cx="11439332" cy="5166255"/>
        </p:xfrm>
        <a:graphic>
          <a:graphicData uri="http://schemas.openxmlformats.org/drawingml/2006/table">
            <a:tbl>
              <a:tblPr firstRow="1" bandRow="1">
                <a:tableStyleId>{5940675A-B579-460E-94D1-54222C63F5DA}</a:tableStyleId>
              </a:tblPr>
              <a:tblGrid>
                <a:gridCol w="5719666">
                  <a:extLst>
                    <a:ext uri="{9D8B030D-6E8A-4147-A177-3AD203B41FA5}">
                      <a16:colId xmlns:a16="http://schemas.microsoft.com/office/drawing/2014/main" val="2865056440"/>
                    </a:ext>
                  </a:extLst>
                </a:gridCol>
                <a:gridCol w="5719666">
                  <a:extLst>
                    <a:ext uri="{9D8B030D-6E8A-4147-A177-3AD203B41FA5}">
                      <a16:colId xmlns:a16="http://schemas.microsoft.com/office/drawing/2014/main" val="3918743183"/>
                    </a:ext>
                  </a:extLst>
                </a:gridCol>
              </a:tblGrid>
              <a:tr h="564843">
                <a:tc>
                  <a:txBody>
                    <a:bodyPr/>
                    <a:lstStyle/>
                    <a:p>
                      <a:pPr algn="ctr"/>
                      <a:r>
                        <a:rPr lang="en-IN" dirty="0"/>
                        <a:t>WITHOUT DROPOUTS</a:t>
                      </a:r>
                    </a:p>
                  </a:txBody>
                  <a:tcPr/>
                </a:tc>
                <a:tc>
                  <a:txBody>
                    <a:bodyPr/>
                    <a:lstStyle/>
                    <a:p>
                      <a:pPr algn="ctr"/>
                      <a:r>
                        <a:rPr lang="en-IN" dirty="0"/>
                        <a:t>WITH DROPOUTS</a:t>
                      </a:r>
                    </a:p>
                  </a:txBody>
                  <a:tcPr/>
                </a:tc>
                <a:extLst>
                  <a:ext uri="{0D108BD9-81ED-4DB2-BD59-A6C34878D82A}">
                    <a16:rowId xmlns:a16="http://schemas.microsoft.com/office/drawing/2014/main" val="1528201903"/>
                  </a:ext>
                </a:extLst>
              </a:tr>
              <a:tr h="4601412">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tc>
                  <a:txBody>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txBody>
                  <a:tcPr/>
                </a:tc>
                <a:extLst>
                  <a:ext uri="{0D108BD9-81ED-4DB2-BD59-A6C34878D82A}">
                    <a16:rowId xmlns:a16="http://schemas.microsoft.com/office/drawing/2014/main" val="2136203328"/>
                  </a:ext>
                </a:extLst>
              </a:tr>
            </a:tbl>
          </a:graphicData>
        </a:graphic>
      </p:graphicFrame>
      <p:graphicFrame>
        <p:nvGraphicFramePr>
          <p:cNvPr id="5" name="Table 7">
            <a:extLst>
              <a:ext uri="{FF2B5EF4-FFF2-40B4-BE49-F238E27FC236}">
                <a16:creationId xmlns:a16="http://schemas.microsoft.com/office/drawing/2014/main" id="{23E211C9-0845-E3B6-99CE-4C25E4DC44BE}"/>
              </a:ext>
            </a:extLst>
          </p:cNvPr>
          <p:cNvGraphicFramePr>
            <a:graphicFrameLocks noGrp="1"/>
          </p:cNvGraphicFramePr>
          <p:nvPr>
            <p:extLst>
              <p:ext uri="{D42A27DB-BD31-4B8C-83A1-F6EECF244321}">
                <p14:modId xmlns:p14="http://schemas.microsoft.com/office/powerpoint/2010/main" val="825153549"/>
              </p:ext>
            </p:extLst>
          </p:nvPr>
        </p:nvGraphicFramePr>
        <p:xfrm>
          <a:off x="1231641" y="4556206"/>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0.5007</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0.3630</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1.0249</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1.355</a:t>
                      </a:r>
                    </a:p>
                  </a:txBody>
                  <a:tcPr/>
                </a:tc>
                <a:extLst>
                  <a:ext uri="{0D108BD9-81ED-4DB2-BD59-A6C34878D82A}">
                    <a16:rowId xmlns:a16="http://schemas.microsoft.com/office/drawing/2014/main" val="1354686841"/>
                  </a:ext>
                </a:extLst>
              </a:tr>
            </a:tbl>
          </a:graphicData>
        </a:graphic>
      </p:graphicFrame>
      <p:graphicFrame>
        <p:nvGraphicFramePr>
          <p:cNvPr id="6" name="Table 8">
            <a:extLst>
              <a:ext uri="{FF2B5EF4-FFF2-40B4-BE49-F238E27FC236}">
                <a16:creationId xmlns:a16="http://schemas.microsoft.com/office/drawing/2014/main" id="{2711379C-D1E7-A97F-60B2-7B59D7A871DB}"/>
              </a:ext>
            </a:extLst>
          </p:cNvPr>
          <p:cNvGraphicFramePr>
            <a:graphicFrameLocks noGrp="1"/>
          </p:cNvGraphicFramePr>
          <p:nvPr>
            <p:extLst>
              <p:ext uri="{D42A27DB-BD31-4B8C-83A1-F6EECF244321}">
                <p14:modId xmlns:p14="http://schemas.microsoft.com/office/powerpoint/2010/main" val="2070655530"/>
              </p:ext>
            </p:extLst>
          </p:nvPr>
        </p:nvGraphicFramePr>
        <p:xfrm>
          <a:off x="6430347" y="4535886"/>
          <a:ext cx="5113176" cy="1483360"/>
        </p:xfrm>
        <a:graphic>
          <a:graphicData uri="http://schemas.openxmlformats.org/drawingml/2006/table">
            <a:tbl>
              <a:tblPr firstRow="1" bandRow="1">
                <a:tableStyleId>{5940675A-B579-460E-94D1-54222C63F5DA}</a:tableStyleId>
              </a:tblPr>
              <a:tblGrid>
                <a:gridCol w="2556588">
                  <a:extLst>
                    <a:ext uri="{9D8B030D-6E8A-4147-A177-3AD203B41FA5}">
                      <a16:colId xmlns:a16="http://schemas.microsoft.com/office/drawing/2014/main" val="3956378926"/>
                    </a:ext>
                  </a:extLst>
                </a:gridCol>
                <a:gridCol w="2556588">
                  <a:extLst>
                    <a:ext uri="{9D8B030D-6E8A-4147-A177-3AD203B41FA5}">
                      <a16:colId xmlns:a16="http://schemas.microsoft.com/office/drawing/2014/main" val="2149959196"/>
                    </a:ext>
                  </a:extLst>
                </a:gridCol>
              </a:tblGrid>
              <a:tr h="370840">
                <a:tc>
                  <a:txBody>
                    <a:bodyPr/>
                    <a:lstStyle/>
                    <a:p>
                      <a:r>
                        <a:rPr lang="en-IN" dirty="0"/>
                        <a:t>Training accuracy</a:t>
                      </a:r>
                    </a:p>
                  </a:txBody>
                  <a:tcPr/>
                </a:tc>
                <a:tc>
                  <a:txBody>
                    <a:bodyPr/>
                    <a:lstStyle/>
                    <a:p>
                      <a:r>
                        <a:rPr lang="en-IN" dirty="0"/>
                        <a:t>0.635</a:t>
                      </a:r>
                    </a:p>
                  </a:txBody>
                  <a:tcPr/>
                </a:tc>
                <a:extLst>
                  <a:ext uri="{0D108BD9-81ED-4DB2-BD59-A6C34878D82A}">
                    <a16:rowId xmlns:a16="http://schemas.microsoft.com/office/drawing/2014/main" val="1424783779"/>
                  </a:ext>
                </a:extLst>
              </a:tr>
              <a:tr h="370840">
                <a:tc>
                  <a:txBody>
                    <a:bodyPr/>
                    <a:lstStyle/>
                    <a:p>
                      <a:r>
                        <a:rPr lang="en-IN" dirty="0"/>
                        <a:t>Testing accuracy</a:t>
                      </a:r>
                    </a:p>
                  </a:txBody>
                  <a:tcPr/>
                </a:tc>
                <a:tc>
                  <a:txBody>
                    <a:bodyPr/>
                    <a:lstStyle/>
                    <a:p>
                      <a:r>
                        <a:rPr lang="en-IN" dirty="0"/>
                        <a:t>0.3879</a:t>
                      </a:r>
                    </a:p>
                  </a:txBody>
                  <a:tcPr/>
                </a:tc>
                <a:extLst>
                  <a:ext uri="{0D108BD9-81ED-4DB2-BD59-A6C34878D82A}">
                    <a16:rowId xmlns:a16="http://schemas.microsoft.com/office/drawing/2014/main" val="1549013763"/>
                  </a:ext>
                </a:extLst>
              </a:tr>
              <a:tr h="370840">
                <a:tc>
                  <a:txBody>
                    <a:bodyPr/>
                    <a:lstStyle/>
                    <a:p>
                      <a:r>
                        <a:rPr lang="en-IN" dirty="0"/>
                        <a:t>Training Loss</a:t>
                      </a:r>
                    </a:p>
                  </a:txBody>
                  <a:tcPr/>
                </a:tc>
                <a:tc>
                  <a:txBody>
                    <a:bodyPr/>
                    <a:lstStyle/>
                    <a:p>
                      <a:r>
                        <a:rPr lang="en-IN" dirty="0"/>
                        <a:t>0.7939</a:t>
                      </a:r>
                    </a:p>
                  </a:txBody>
                  <a:tcPr/>
                </a:tc>
                <a:extLst>
                  <a:ext uri="{0D108BD9-81ED-4DB2-BD59-A6C34878D82A}">
                    <a16:rowId xmlns:a16="http://schemas.microsoft.com/office/drawing/2014/main" val="472247810"/>
                  </a:ext>
                </a:extLst>
              </a:tr>
              <a:tr h="370840">
                <a:tc>
                  <a:txBody>
                    <a:bodyPr/>
                    <a:lstStyle/>
                    <a:p>
                      <a:r>
                        <a:rPr lang="en-IN" dirty="0"/>
                        <a:t>Testing Loss</a:t>
                      </a:r>
                    </a:p>
                  </a:txBody>
                  <a:tcPr/>
                </a:tc>
                <a:tc>
                  <a:txBody>
                    <a:bodyPr/>
                    <a:lstStyle/>
                    <a:p>
                      <a:r>
                        <a:rPr lang="en-IN" dirty="0"/>
                        <a:t>1.342</a:t>
                      </a:r>
                    </a:p>
                  </a:txBody>
                  <a:tcPr/>
                </a:tc>
                <a:extLst>
                  <a:ext uri="{0D108BD9-81ED-4DB2-BD59-A6C34878D82A}">
                    <a16:rowId xmlns:a16="http://schemas.microsoft.com/office/drawing/2014/main" val="969867418"/>
                  </a:ext>
                </a:extLst>
              </a:tr>
            </a:tbl>
          </a:graphicData>
        </a:graphic>
      </p:graphicFrame>
      <p:pic>
        <p:nvPicPr>
          <p:cNvPr id="11266" name="Picture 2">
            <a:extLst>
              <a:ext uri="{FF2B5EF4-FFF2-40B4-BE49-F238E27FC236}">
                <a16:creationId xmlns:a16="http://schemas.microsoft.com/office/drawing/2014/main" id="{BCC2EB98-330A-0F71-FFD7-775C271D5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657" y="1913237"/>
            <a:ext cx="3205229" cy="242003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4B02E2EB-6A37-662E-F746-E4B8B4EAF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5520" y="1845852"/>
            <a:ext cx="3366064" cy="254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655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524B136-3388-4495-C82B-C8A2B81A963A}"/>
              </a:ext>
            </a:extLst>
          </p:cNvPr>
          <p:cNvGraphicFramePr>
            <a:graphicFrameLocks noGrp="1"/>
          </p:cNvGraphicFramePr>
          <p:nvPr>
            <p:extLst>
              <p:ext uri="{D42A27DB-BD31-4B8C-83A1-F6EECF244321}">
                <p14:modId xmlns:p14="http://schemas.microsoft.com/office/powerpoint/2010/main" val="1905206486"/>
              </p:ext>
            </p:extLst>
          </p:nvPr>
        </p:nvGraphicFramePr>
        <p:xfrm>
          <a:off x="335903" y="756988"/>
          <a:ext cx="11663262" cy="5522517"/>
        </p:xfrm>
        <a:graphic>
          <a:graphicData uri="http://schemas.openxmlformats.org/drawingml/2006/table">
            <a:tbl>
              <a:tblPr firstRow="1" bandRow="1">
                <a:tableStyleId>{5940675A-B579-460E-94D1-54222C63F5DA}</a:tableStyleId>
              </a:tblPr>
              <a:tblGrid>
                <a:gridCol w="1996750">
                  <a:extLst>
                    <a:ext uri="{9D8B030D-6E8A-4147-A177-3AD203B41FA5}">
                      <a16:colId xmlns:a16="http://schemas.microsoft.com/office/drawing/2014/main" val="3829340219"/>
                    </a:ext>
                  </a:extLst>
                </a:gridCol>
                <a:gridCol w="1306285">
                  <a:extLst>
                    <a:ext uri="{9D8B030D-6E8A-4147-A177-3AD203B41FA5}">
                      <a16:colId xmlns:a16="http://schemas.microsoft.com/office/drawing/2014/main" val="3247725388"/>
                    </a:ext>
                  </a:extLst>
                </a:gridCol>
                <a:gridCol w="1278294">
                  <a:extLst>
                    <a:ext uri="{9D8B030D-6E8A-4147-A177-3AD203B41FA5}">
                      <a16:colId xmlns:a16="http://schemas.microsoft.com/office/drawing/2014/main" val="2290281326"/>
                    </a:ext>
                  </a:extLst>
                </a:gridCol>
                <a:gridCol w="1324947">
                  <a:extLst>
                    <a:ext uri="{9D8B030D-6E8A-4147-A177-3AD203B41FA5}">
                      <a16:colId xmlns:a16="http://schemas.microsoft.com/office/drawing/2014/main" val="1081084822"/>
                    </a:ext>
                  </a:extLst>
                </a:gridCol>
                <a:gridCol w="1268964">
                  <a:extLst>
                    <a:ext uri="{9D8B030D-6E8A-4147-A177-3AD203B41FA5}">
                      <a16:colId xmlns:a16="http://schemas.microsoft.com/office/drawing/2014/main" val="2739939459"/>
                    </a:ext>
                  </a:extLst>
                </a:gridCol>
                <a:gridCol w="1268963">
                  <a:extLst>
                    <a:ext uri="{9D8B030D-6E8A-4147-A177-3AD203B41FA5}">
                      <a16:colId xmlns:a16="http://schemas.microsoft.com/office/drawing/2014/main" val="2403296304"/>
                    </a:ext>
                  </a:extLst>
                </a:gridCol>
                <a:gridCol w="1129004">
                  <a:extLst>
                    <a:ext uri="{9D8B030D-6E8A-4147-A177-3AD203B41FA5}">
                      <a16:colId xmlns:a16="http://schemas.microsoft.com/office/drawing/2014/main" val="1239507945"/>
                    </a:ext>
                  </a:extLst>
                </a:gridCol>
                <a:gridCol w="1082351">
                  <a:extLst>
                    <a:ext uri="{9D8B030D-6E8A-4147-A177-3AD203B41FA5}">
                      <a16:colId xmlns:a16="http://schemas.microsoft.com/office/drawing/2014/main" val="560339189"/>
                    </a:ext>
                  </a:extLst>
                </a:gridCol>
                <a:gridCol w="1007704">
                  <a:extLst>
                    <a:ext uri="{9D8B030D-6E8A-4147-A177-3AD203B41FA5}">
                      <a16:colId xmlns:a16="http://schemas.microsoft.com/office/drawing/2014/main" val="3773483731"/>
                    </a:ext>
                  </a:extLst>
                </a:gridCol>
              </a:tblGrid>
              <a:tr h="613613">
                <a:tc>
                  <a:txBody>
                    <a:bodyPr/>
                    <a:lstStyle/>
                    <a:p>
                      <a:pPr algn="ctr"/>
                      <a:r>
                        <a:rPr lang="en-IN" dirty="0"/>
                        <a:t>SGD</a:t>
                      </a:r>
                    </a:p>
                  </a:txBody>
                  <a:tcPr/>
                </a:tc>
                <a:tc>
                  <a:txBody>
                    <a:bodyPr/>
                    <a:lstStyle/>
                    <a:p>
                      <a:r>
                        <a:rPr lang="en-IN" dirty="0"/>
                        <a:t>0.4018</a:t>
                      </a:r>
                    </a:p>
                  </a:txBody>
                  <a:tcPr/>
                </a:tc>
                <a:tc>
                  <a:txBody>
                    <a:bodyPr/>
                    <a:lstStyle/>
                    <a:p>
                      <a:r>
                        <a:rPr lang="en-IN" dirty="0"/>
                        <a:t>1.2894</a:t>
                      </a:r>
                    </a:p>
                  </a:txBody>
                  <a:tcPr/>
                </a:tc>
                <a:tc>
                  <a:txBody>
                    <a:bodyPr/>
                    <a:lstStyle/>
                    <a:p>
                      <a:r>
                        <a:rPr lang="en-IN" dirty="0"/>
                        <a:t>0.3695</a:t>
                      </a:r>
                    </a:p>
                  </a:txBody>
                  <a:tcPr/>
                </a:tc>
                <a:tc>
                  <a:txBody>
                    <a:bodyPr/>
                    <a:lstStyle/>
                    <a:p>
                      <a:r>
                        <a:rPr lang="en-IN" dirty="0"/>
                        <a:t>1.3568</a:t>
                      </a:r>
                    </a:p>
                  </a:txBody>
                  <a:tcPr/>
                </a:tc>
                <a:tc>
                  <a:txBody>
                    <a:bodyPr/>
                    <a:lstStyle/>
                    <a:p>
                      <a:r>
                        <a:rPr lang="en-IN" dirty="0"/>
                        <a:t>0.3754</a:t>
                      </a:r>
                    </a:p>
                  </a:txBody>
                  <a:tcPr/>
                </a:tc>
                <a:tc>
                  <a:txBody>
                    <a:bodyPr/>
                    <a:lstStyle/>
                    <a:p>
                      <a:r>
                        <a:rPr lang="en-IN" dirty="0"/>
                        <a:t>1.3990</a:t>
                      </a:r>
                    </a:p>
                  </a:txBody>
                  <a:tcPr/>
                </a:tc>
                <a:tc>
                  <a:txBody>
                    <a:bodyPr/>
                    <a:lstStyle/>
                    <a:p>
                      <a:r>
                        <a:rPr lang="en-IN" dirty="0"/>
                        <a:t>0.32</a:t>
                      </a:r>
                    </a:p>
                  </a:txBody>
                  <a:tcPr/>
                </a:tc>
                <a:tc>
                  <a:txBody>
                    <a:bodyPr/>
                    <a:lstStyle/>
                    <a:p>
                      <a:r>
                        <a:rPr lang="en-IN" dirty="0"/>
                        <a:t>1.45</a:t>
                      </a:r>
                    </a:p>
                  </a:txBody>
                  <a:tcPr/>
                </a:tc>
                <a:extLst>
                  <a:ext uri="{0D108BD9-81ED-4DB2-BD59-A6C34878D82A}">
                    <a16:rowId xmlns:a16="http://schemas.microsoft.com/office/drawing/2014/main" val="537771972"/>
                  </a:ext>
                </a:extLst>
              </a:tr>
              <a:tr h="613613">
                <a:tc>
                  <a:txBody>
                    <a:bodyPr/>
                    <a:lstStyle/>
                    <a:p>
                      <a:pPr algn="ctr"/>
                      <a:r>
                        <a:rPr lang="en-IN" dirty="0"/>
                        <a:t>ADADELTA</a:t>
                      </a:r>
                    </a:p>
                  </a:txBody>
                  <a:tcPr/>
                </a:tc>
                <a:tc>
                  <a:txBody>
                    <a:bodyPr/>
                    <a:lstStyle/>
                    <a:p>
                      <a:r>
                        <a:rPr lang="en-IN" dirty="0"/>
                        <a:t>0.3656</a:t>
                      </a:r>
                    </a:p>
                  </a:txBody>
                  <a:tcPr/>
                </a:tc>
                <a:tc>
                  <a:txBody>
                    <a:bodyPr/>
                    <a:lstStyle/>
                    <a:p>
                      <a:r>
                        <a:rPr lang="en-IN" dirty="0"/>
                        <a:t>1.3553</a:t>
                      </a:r>
                    </a:p>
                  </a:txBody>
                  <a:tcPr/>
                </a:tc>
                <a:tc>
                  <a:txBody>
                    <a:bodyPr/>
                    <a:lstStyle/>
                    <a:p>
                      <a:r>
                        <a:rPr lang="en-IN" dirty="0"/>
                        <a:t>0.3550</a:t>
                      </a:r>
                    </a:p>
                  </a:txBody>
                  <a:tcPr/>
                </a:tc>
                <a:tc>
                  <a:txBody>
                    <a:bodyPr/>
                    <a:lstStyle/>
                    <a:p>
                      <a:r>
                        <a:rPr lang="en-IN" dirty="0"/>
                        <a:t>1.42</a:t>
                      </a:r>
                    </a:p>
                  </a:txBody>
                  <a:tcPr/>
                </a:tc>
                <a:tc>
                  <a:txBody>
                    <a:bodyPr/>
                    <a:lstStyle/>
                    <a:p>
                      <a:r>
                        <a:rPr lang="en-IN" dirty="0"/>
                        <a:t>0.4151</a:t>
                      </a:r>
                    </a:p>
                  </a:txBody>
                  <a:tcPr/>
                </a:tc>
                <a:tc>
                  <a:txBody>
                    <a:bodyPr/>
                    <a:lstStyle/>
                    <a:p>
                      <a:r>
                        <a:rPr lang="en-IN" dirty="0"/>
                        <a:t>1.2698</a:t>
                      </a:r>
                    </a:p>
                  </a:txBody>
                  <a:tcPr/>
                </a:tc>
                <a:tc>
                  <a:txBody>
                    <a:bodyPr/>
                    <a:lstStyle/>
                    <a:p>
                      <a:r>
                        <a:rPr lang="en-IN" dirty="0"/>
                        <a:t>0.37</a:t>
                      </a:r>
                    </a:p>
                  </a:txBody>
                  <a:tcPr/>
                </a:tc>
                <a:tc>
                  <a:txBody>
                    <a:bodyPr/>
                    <a:lstStyle/>
                    <a:p>
                      <a:r>
                        <a:rPr lang="en-IN" dirty="0"/>
                        <a:t>1.45</a:t>
                      </a:r>
                    </a:p>
                  </a:txBody>
                  <a:tcPr/>
                </a:tc>
                <a:extLst>
                  <a:ext uri="{0D108BD9-81ED-4DB2-BD59-A6C34878D82A}">
                    <a16:rowId xmlns:a16="http://schemas.microsoft.com/office/drawing/2014/main" val="1528317346"/>
                  </a:ext>
                </a:extLst>
              </a:tr>
              <a:tr h="613613">
                <a:tc>
                  <a:txBody>
                    <a:bodyPr/>
                    <a:lstStyle/>
                    <a:p>
                      <a:pPr algn="ctr"/>
                      <a:r>
                        <a:rPr lang="en-IN" dirty="0"/>
                        <a:t>ADAGRAD</a:t>
                      </a:r>
                    </a:p>
                  </a:txBody>
                  <a:tcPr/>
                </a:tc>
                <a:tc>
                  <a:txBody>
                    <a:bodyPr/>
                    <a:lstStyle/>
                    <a:p>
                      <a:r>
                        <a:rPr lang="en-IN" dirty="0"/>
                        <a:t>0.9440</a:t>
                      </a:r>
                    </a:p>
                  </a:txBody>
                  <a:tcPr/>
                </a:tc>
                <a:tc>
                  <a:txBody>
                    <a:bodyPr/>
                    <a:lstStyle/>
                    <a:p>
                      <a:r>
                        <a:rPr lang="en-IN" dirty="0"/>
                        <a:t>0.1953</a:t>
                      </a:r>
                    </a:p>
                  </a:txBody>
                  <a:tcPr/>
                </a:tc>
                <a:tc>
                  <a:txBody>
                    <a:bodyPr/>
                    <a:lstStyle/>
                    <a:p>
                      <a:r>
                        <a:rPr lang="en-IN" dirty="0"/>
                        <a:t>0.78</a:t>
                      </a:r>
                    </a:p>
                  </a:txBody>
                  <a:tcPr/>
                </a:tc>
                <a:tc>
                  <a:txBody>
                    <a:bodyPr/>
                    <a:lstStyle/>
                    <a:p>
                      <a:r>
                        <a:rPr lang="en-IN" dirty="0"/>
                        <a:t>0.5622</a:t>
                      </a:r>
                    </a:p>
                  </a:txBody>
                  <a:tcPr/>
                </a:tc>
                <a:tc>
                  <a:txBody>
                    <a:bodyPr/>
                    <a:lstStyle/>
                    <a:p>
                      <a:r>
                        <a:rPr lang="en-IN" dirty="0"/>
                        <a:t>0.422</a:t>
                      </a:r>
                    </a:p>
                  </a:txBody>
                  <a:tcPr/>
                </a:tc>
                <a:tc>
                  <a:txBody>
                    <a:bodyPr/>
                    <a:lstStyle/>
                    <a:p>
                      <a:r>
                        <a:rPr lang="en-IN" dirty="0"/>
                        <a:t>1.253</a:t>
                      </a:r>
                    </a:p>
                  </a:txBody>
                  <a:tcPr/>
                </a:tc>
                <a:tc>
                  <a:txBody>
                    <a:bodyPr/>
                    <a:lstStyle/>
                    <a:p>
                      <a:r>
                        <a:rPr lang="en-IN" dirty="0"/>
                        <a:t>0.39</a:t>
                      </a:r>
                    </a:p>
                  </a:txBody>
                  <a:tcPr/>
                </a:tc>
                <a:tc>
                  <a:txBody>
                    <a:bodyPr/>
                    <a:lstStyle/>
                    <a:p>
                      <a:r>
                        <a:rPr lang="en-IN" dirty="0"/>
                        <a:t>1.32</a:t>
                      </a:r>
                    </a:p>
                  </a:txBody>
                  <a:tcPr/>
                </a:tc>
                <a:extLst>
                  <a:ext uri="{0D108BD9-81ED-4DB2-BD59-A6C34878D82A}">
                    <a16:rowId xmlns:a16="http://schemas.microsoft.com/office/drawing/2014/main" val="485224305"/>
                  </a:ext>
                </a:extLst>
              </a:tr>
              <a:tr h="613613">
                <a:tc>
                  <a:txBody>
                    <a:bodyPr/>
                    <a:lstStyle/>
                    <a:p>
                      <a:pPr algn="ctr"/>
                      <a:r>
                        <a:rPr lang="en-IN" dirty="0">
                          <a:solidFill>
                            <a:srgbClr val="FF0000"/>
                          </a:solidFill>
                        </a:rPr>
                        <a:t>ADAM</a:t>
                      </a:r>
                    </a:p>
                  </a:txBody>
                  <a:tcPr/>
                </a:tc>
                <a:tc>
                  <a:txBody>
                    <a:bodyPr/>
                    <a:lstStyle/>
                    <a:p>
                      <a:r>
                        <a:rPr lang="en-IN" dirty="0">
                          <a:solidFill>
                            <a:srgbClr val="FF0000"/>
                          </a:solidFill>
                        </a:rPr>
                        <a:t>0.9756</a:t>
                      </a:r>
                    </a:p>
                  </a:txBody>
                  <a:tcPr/>
                </a:tc>
                <a:tc>
                  <a:txBody>
                    <a:bodyPr/>
                    <a:lstStyle/>
                    <a:p>
                      <a:r>
                        <a:rPr lang="en-IN" dirty="0">
                          <a:solidFill>
                            <a:srgbClr val="FF0000"/>
                          </a:solidFill>
                        </a:rPr>
                        <a:t>0.1245</a:t>
                      </a:r>
                    </a:p>
                  </a:txBody>
                  <a:tcPr/>
                </a:tc>
                <a:tc>
                  <a:txBody>
                    <a:bodyPr/>
                    <a:lstStyle/>
                    <a:p>
                      <a:r>
                        <a:rPr lang="en-IN" dirty="0">
                          <a:solidFill>
                            <a:srgbClr val="FF0000"/>
                          </a:solidFill>
                        </a:rPr>
                        <a:t>0.84</a:t>
                      </a:r>
                    </a:p>
                  </a:txBody>
                  <a:tcPr/>
                </a:tc>
                <a:tc>
                  <a:txBody>
                    <a:bodyPr/>
                    <a:lstStyle/>
                    <a:p>
                      <a:r>
                        <a:rPr lang="en-IN" dirty="0">
                          <a:solidFill>
                            <a:srgbClr val="FF0000"/>
                          </a:solidFill>
                        </a:rPr>
                        <a:t>0.16</a:t>
                      </a:r>
                    </a:p>
                  </a:txBody>
                  <a:tcPr/>
                </a:tc>
                <a:tc>
                  <a:txBody>
                    <a:bodyPr/>
                    <a:lstStyle/>
                    <a:p>
                      <a:r>
                        <a:rPr lang="en-IN" dirty="0">
                          <a:solidFill>
                            <a:srgbClr val="FF0000"/>
                          </a:solidFill>
                        </a:rPr>
                        <a:t>0.982</a:t>
                      </a:r>
                    </a:p>
                  </a:txBody>
                  <a:tcPr/>
                </a:tc>
                <a:tc>
                  <a:txBody>
                    <a:bodyPr/>
                    <a:lstStyle/>
                    <a:p>
                      <a:r>
                        <a:rPr lang="en-IN" dirty="0">
                          <a:solidFill>
                            <a:srgbClr val="FF0000"/>
                          </a:solidFill>
                        </a:rPr>
                        <a:t>0.18</a:t>
                      </a:r>
                    </a:p>
                  </a:txBody>
                  <a:tcPr/>
                </a:tc>
                <a:tc>
                  <a:txBody>
                    <a:bodyPr/>
                    <a:lstStyle/>
                    <a:p>
                      <a:r>
                        <a:rPr lang="en-IN" dirty="0">
                          <a:solidFill>
                            <a:srgbClr val="FF0000"/>
                          </a:solidFill>
                        </a:rPr>
                        <a:t>0.85</a:t>
                      </a:r>
                    </a:p>
                  </a:txBody>
                  <a:tcPr/>
                </a:tc>
                <a:tc>
                  <a:txBody>
                    <a:bodyPr/>
                    <a:lstStyle/>
                    <a:p>
                      <a:r>
                        <a:rPr lang="en-IN">
                          <a:solidFill>
                            <a:srgbClr val="FF0000"/>
                          </a:solidFill>
                        </a:rPr>
                        <a:t>0.15</a:t>
                      </a:r>
                      <a:endParaRPr lang="en-IN" dirty="0">
                        <a:solidFill>
                          <a:srgbClr val="FF0000"/>
                        </a:solidFill>
                      </a:endParaRPr>
                    </a:p>
                  </a:txBody>
                  <a:tcPr/>
                </a:tc>
                <a:extLst>
                  <a:ext uri="{0D108BD9-81ED-4DB2-BD59-A6C34878D82A}">
                    <a16:rowId xmlns:a16="http://schemas.microsoft.com/office/drawing/2014/main" val="3660071990"/>
                  </a:ext>
                </a:extLst>
              </a:tr>
              <a:tr h="613613">
                <a:tc>
                  <a:txBody>
                    <a:bodyPr/>
                    <a:lstStyle/>
                    <a:p>
                      <a:pPr algn="ctr"/>
                      <a:r>
                        <a:rPr lang="en-IN" dirty="0"/>
                        <a:t>RMSPROP</a:t>
                      </a:r>
                    </a:p>
                  </a:txBody>
                  <a:tcPr/>
                </a:tc>
                <a:tc>
                  <a:txBody>
                    <a:bodyPr/>
                    <a:lstStyle/>
                    <a:p>
                      <a:r>
                        <a:rPr lang="en-IN" dirty="0"/>
                        <a:t>0.8250</a:t>
                      </a:r>
                    </a:p>
                  </a:txBody>
                  <a:tcPr/>
                </a:tc>
                <a:tc>
                  <a:txBody>
                    <a:bodyPr/>
                    <a:lstStyle/>
                    <a:p>
                      <a:r>
                        <a:rPr lang="en-IN" dirty="0"/>
                        <a:t>0.4205</a:t>
                      </a:r>
                    </a:p>
                  </a:txBody>
                  <a:tcPr/>
                </a:tc>
                <a:tc>
                  <a:txBody>
                    <a:bodyPr/>
                    <a:lstStyle/>
                    <a:p>
                      <a:r>
                        <a:rPr lang="en-IN" dirty="0"/>
                        <a:t>0.7365</a:t>
                      </a:r>
                    </a:p>
                  </a:txBody>
                  <a:tcPr/>
                </a:tc>
                <a:tc>
                  <a:txBody>
                    <a:bodyPr/>
                    <a:lstStyle/>
                    <a:p>
                      <a:r>
                        <a:rPr lang="en-IN" dirty="0"/>
                        <a:t>0.6492</a:t>
                      </a:r>
                    </a:p>
                  </a:txBody>
                  <a:tcPr/>
                </a:tc>
                <a:tc>
                  <a:txBody>
                    <a:bodyPr/>
                    <a:lstStyle/>
                    <a:p>
                      <a:r>
                        <a:rPr lang="en-IN" dirty="0"/>
                        <a:t>0.687</a:t>
                      </a:r>
                    </a:p>
                  </a:txBody>
                  <a:tcPr/>
                </a:tc>
                <a:tc>
                  <a:txBody>
                    <a:bodyPr/>
                    <a:lstStyle/>
                    <a:p>
                      <a:r>
                        <a:rPr lang="en-IN" dirty="0"/>
                        <a:t>0.7019</a:t>
                      </a:r>
                    </a:p>
                  </a:txBody>
                  <a:tcPr/>
                </a:tc>
                <a:tc>
                  <a:txBody>
                    <a:bodyPr/>
                    <a:lstStyle/>
                    <a:p>
                      <a:r>
                        <a:rPr lang="en-IN" dirty="0"/>
                        <a:t>0.4123</a:t>
                      </a:r>
                    </a:p>
                  </a:txBody>
                  <a:tcPr/>
                </a:tc>
                <a:tc>
                  <a:txBody>
                    <a:bodyPr/>
                    <a:lstStyle/>
                    <a:p>
                      <a:r>
                        <a:rPr lang="en-IN" dirty="0"/>
                        <a:t>0.876</a:t>
                      </a:r>
                    </a:p>
                  </a:txBody>
                  <a:tcPr/>
                </a:tc>
                <a:extLst>
                  <a:ext uri="{0D108BD9-81ED-4DB2-BD59-A6C34878D82A}">
                    <a16:rowId xmlns:a16="http://schemas.microsoft.com/office/drawing/2014/main" val="3263512103"/>
                  </a:ext>
                </a:extLst>
              </a:tr>
              <a:tr h="613613">
                <a:tc>
                  <a:txBody>
                    <a:bodyPr/>
                    <a:lstStyle/>
                    <a:p>
                      <a:pPr algn="ctr"/>
                      <a:r>
                        <a:rPr lang="en-IN" dirty="0"/>
                        <a:t>SGD(MOMENTUM)</a:t>
                      </a:r>
                    </a:p>
                  </a:txBody>
                  <a:tcPr/>
                </a:tc>
                <a:tc>
                  <a:txBody>
                    <a:bodyPr/>
                    <a:lstStyle/>
                    <a:p>
                      <a:r>
                        <a:rPr lang="en-IN" dirty="0"/>
                        <a:t>0.9573</a:t>
                      </a:r>
                    </a:p>
                  </a:txBody>
                  <a:tcPr/>
                </a:tc>
                <a:tc>
                  <a:txBody>
                    <a:bodyPr/>
                    <a:lstStyle/>
                    <a:p>
                      <a:r>
                        <a:rPr lang="en-IN" dirty="0"/>
                        <a:t>0.1784</a:t>
                      </a:r>
                    </a:p>
                  </a:txBody>
                  <a:tcPr/>
                </a:tc>
                <a:tc>
                  <a:txBody>
                    <a:bodyPr/>
                    <a:lstStyle/>
                    <a:p>
                      <a:r>
                        <a:rPr lang="en-IN" dirty="0"/>
                        <a:t>0.7968</a:t>
                      </a:r>
                    </a:p>
                  </a:txBody>
                  <a:tcPr/>
                </a:tc>
                <a:tc>
                  <a:txBody>
                    <a:bodyPr/>
                    <a:lstStyle/>
                    <a:p>
                      <a:r>
                        <a:rPr lang="en-IN" dirty="0"/>
                        <a:t>0.5488</a:t>
                      </a:r>
                    </a:p>
                  </a:txBody>
                  <a:tcPr/>
                </a:tc>
                <a:tc>
                  <a:txBody>
                    <a:bodyPr/>
                    <a:lstStyle/>
                    <a:p>
                      <a:r>
                        <a:rPr lang="en-IN" dirty="0"/>
                        <a:t>0.8311</a:t>
                      </a:r>
                    </a:p>
                  </a:txBody>
                  <a:tcPr/>
                </a:tc>
                <a:tc>
                  <a:txBody>
                    <a:bodyPr/>
                    <a:lstStyle/>
                    <a:p>
                      <a:r>
                        <a:rPr lang="en-IN" dirty="0"/>
                        <a:t>0.4103</a:t>
                      </a:r>
                    </a:p>
                  </a:txBody>
                  <a:tcPr/>
                </a:tc>
                <a:tc>
                  <a:txBody>
                    <a:bodyPr/>
                    <a:lstStyle/>
                    <a:p>
                      <a:r>
                        <a:rPr lang="en-IN" dirty="0"/>
                        <a:t>0.79</a:t>
                      </a:r>
                    </a:p>
                  </a:txBody>
                  <a:tcPr/>
                </a:tc>
                <a:tc>
                  <a:txBody>
                    <a:bodyPr/>
                    <a:lstStyle/>
                    <a:p>
                      <a:r>
                        <a:rPr lang="en-IN" dirty="0"/>
                        <a:t>0.45</a:t>
                      </a:r>
                    </a:p>
                  </a:txBody>
                  <a:tcPr/>
                </a:tc>
                <a:extLst>
                  <a:ext uri="{0D108BD9-81ED-4DB2-BD59-A6C34878D82A}">
                    <a16:rowId xmlns:a16="http://schemas.microsoft.com/office/drawing/2014/main" val="686277258"/>
                  </a:ext>
                </a:extLst>
              </a:tr>
              <a:tr h="613613">
                <a:tc>
                  <a:txBody>
                    <a:bodyPr/>
                    <a:lstStyle/>
                    <a:p>
                      <a:pPr algn="ctr"/>
                      <a:r>
                        <a:rPr lang="en-IN" dirty="0"/>
                        <a:t>ALEXNET</a:t>
                      </a:r>
                    </a:p>
                  </a:txBody>
                  <a:tcPr/>
                </a:tc>
                <a:tc>
                  <a:txBody>
                    <a:bodyPr/>
                    <a:lstStyle/>
                    <a:p>
                      <a:r>
                        <a:rPr lang="en-IN" dirty="0"/>
                        <a:t>0.6943</a:t>
                      </a:r>
                    </a:p>
                  </a:txBody>
                  <a:tcPr/>
                </a:tc>
                <a:tc>
                  <a:txBody>
                    <a:bodyPr/>
                    <a:lstStyle/>
                    <a:p>
                      <a:r>
                        <a:rPr lang="en-IN" dirty="0"/>
                        <a:t>0.6828</a:t>
                      </a:r>
                    </a:p>
                  </a:txBody>
                  <a:tcPr/>
                </a:tc>
                <a:tc>
                  <a:txBody>
                    <a:bodyPr/>
                    <a:lstStyle/>
                    <a:p>
                      <a:r>
                        <a:rPr lang="en-IN" dirty="0"/>
                        <a:t>0.52</a:t>
                      </a:r>
                    </a:p>
                  </a:txBody>
                  <a:tcPr/>
                </a:tc>
                <a:tc>
                  <a:txBody>
                    <a:bodyPr/>
                    <a:lstStyle/>
                    <a:p>
                      <a:r>
                        <a:rPr lang="en-IN" dirty="0"/>
                        <a:t>0.691</a:t>
                      </a:r>
                    </a:p>
                  </a:txBody>
                  <a:tcPr/>
                </a:tc>
                <a:tc>
                  <a:txBody>
                    <a:bodyPr/>
                    <a:lstStyle/>
                    <a:p>
                      <a:r>
                        <a:rPr lang="en-IN" dirty="0"/>
                        <a:t>0.8688</a:t>
                      </a:r>
                    </a:p>
                  </a:txBody>
                  <a:tcPr/>
                </a:tc>
                <a:tc>
                  <a:txBody>
                    <a:bodyPr/>
                    <a:lstStyle/>
                    <a:p>
                      <a:r>
                        <a:rPr lang="en-IN" dirty="0"/>
                        <a:t>0.3141</a:t>
                      </a:r>
                    </a:p>
                  </a:txBody>
                  <a:tcPr/>
                </a:tc>
                <a:tc>
                  <a:txBody>
                    <a:bodyPr/>
                    <a:lstStyle/>
                    <a:p>
                      <a:r>
                        <a:rPr lang="en-IN" dirty="0"/>
                        <a:t>0.8361</a:t>
                      </a:r>
                    </a:p>
                  </a:txBody>
                  <a:tcPr/>
                </a:tc>
                <a:tc>
                  <a:txBody>
                    <a:bodyPr/>
                    <a:lstStyle/>
                    <a:p>
                      <a:r>
                        <a:rPr lang="en-IN" dirty="0"/>
                        <a:t>0.4811</a:t>
                      </a:r>
                    </a:p>
                  </a:txBody>
                  <a:tcPr/>
                </a:tc>
                <a:extLst>
                  <a:ext uri="{0D108BD9-81ED-4DB2-BD59-A6C34878D82A}">
                    <a16:rowId xmlns:a16="http://schemas.microsoft.com/office/drawing/2014/main" val="4166190307"/>
                  </a:ext>
                </a:extLst>
              </a:tr>
              <a:tr h="613613">
                <a:tc>
                  <a:txBody>
                    <a:bodyPr/>
                    <a:lstStyle/>
                    <a:p>
                      <a:pPr algn="ctr"/>
                      <a:r>
                        <a:rPr lang="en-IN" dirty="0"/>
                        <a:t>RESNET</a:t>
                      </a:r>
                    </a:p>
                  </a:txBody>
                  <a:tcPr/>
                </a:tc>
                <a:tc>
                  <a:txBody>
                    <a:bodyPr/>
                    <a:lstStyle/>
                    <a:p>
                      <a:r>
                        <a:rPr lang="en-IN" dirty="0"/>
                        <a:t>0.4262</a:t>
                      </a:r>
                    </a:p>
                  </a:txBody>
                  <a:tcPr/>
                </a:tc>
                <a:tc>
                  <a:txBody>
                    <a:bodyPr/>
                    <a:lstStyle/>
                    <a:p>
                      <a:r>
                        <a:rPr lang="en-IN" dirty="0"/>
                        <a:t>1.0626</a:t>
                      </a:r>
                    </a:p>
                  </a:txBody>
                  <a:tcPr/>
                </a:tc>
                <a:tc>
                  <a:txBody>
                    <a:bodyPr/>
                    <a:lstStyle/>
                    <a:p>
                      <a:r>
                        <a:rPr lang="en-IN" dirty="0"/>
                        <a:t>0.23</a:t>
                      </a:r>
                    </a:p>
                  </a:txBody>
                  <a:tcPr/>
                </a:tc>
                <a:tc>
                  <a:txBody>
                    <a:bodyPr/>
                    <a:lstStyle/>
                    <a:p>
                      <a:r>
                        <a:rPr lang="en-IN" dirty="0"/>
                        <a:t>1.28</a:t>
                      </a:r>
                    </a:p>
                  </a:txBody>
                  <a:tcPr/>
                </a:tc>
                <a:tc>
                  <a:txBody>
                    <a:bodyPr/>
                    <a:lstStyle/>
                    <a:p>
                      <a:r>
                        <a:rPr lang="en-IN" dirty="0"/>
                        <a:t>0.7162</a:t>
                      </a:r>
                    </a:p>
                  </a:txBody>
                  <a:tcPr/>
                </a:tc>
                <a:tc>
                  <a:txBody>
                    <a:bodyPr/>
                    <a:lstStyle/>
                    <a:p>
                      <a:r>
                        <a:rPr lang="en-IN" dirty="0"/>
                        <a:t>0.6767</a:t>
                      </a:r>
                    </a:p>
                  </a:txBody>
                  <a:tcPr/>
                </a:tc>
                <a:tc>
                  <a:txBody>
                    <a:bodyPr/>
                    <a:lstStyle/>
                    <a:p>
                      <a:r>
                        <a:rPr lang="en-IN" dirty="0"/>
                        <a:t>0.29</a:t>
                      </a:r>
                    </a:p>
                  </a:txBody>
                  <a:tcPr/>
                </a:tc>
                <a:tc>
                  <a:txBody>
                    <a:bodyPr/>
                    <a:lstStyle/>
                    <a:p>
                      <a:r>
                        <a:rPr lang="en-IN" dirty="0"/>
                        <a:t>0.712</a:t>
                      </a:r>
                    </a:p>
                  </a:txBody>
                  <a:tcPr/>
                </a:tc>
                <a:extLst>
                  <a:ext uri="{0D108BD9-81ED-4DB2-BD59-A6C34878D82A}">
                    <a16:rowId xmlns:a16="http://schemas.microsoft.com/office/drawing/2014/main" val="101190564"/>
                  </a:ext>
                </a:extLst>
              </a:tr>
              <a:tr h="613613">
                <a:tc>
                  <a:txBody>
                    <a:bodyPr/>
                    <a:lstStyle/>
                    <a:p>
                      <a:pPr algn="ctr"/>
                      <a:r>
                        <a:rPr lang="en-IN" dirty="0"/>
                        <a:t>VGG16</a:t>
                      </a:r>
                    </a:p>
                  </a:txBody>
                  <a:tcPr/>
                </a:tc>
                <a:tc>
                  <a:txBody>
                    <a:bodyPr/>
                    <a:lstStyle/>
                    <a:p>
                      <a:r>
                        <a:rPr lang="en-IN" dirty="0"/>
                        <a:t>0.5007</a:t>
                      </a:r>
                    </a:p>
                  </a:txBody>
                  <a:tcPr/>
                </a:tc>
                <a:tc>
                  <a:txBody>
                    <a:bodyPr/>
                    <a:lstStyle/>
                    <a:p>
                      <a:r>
                        <a:rPr lang="en-IN" dirty="0"/>
                        <a:t>1.0249</a:t>
                      </a:r>
                    </a:p>
                  </a:txBody>
                  <a:tcPr/>
                </a:tc>
                <a:tc>
                  <a:txBody>
                    <a:bodyPr/>
                    <a:lstStyle/>
                    <a:p>
                      <a:r>
                        <a:rPr lang="en-IN" dirty="0"/>
                        <a:t>0.3630</a:t>
                      </a:r>
                    </a:p>
                  </a:txBody>
                  <a:tcPr/>
                </a:tc>
                <a:tc>
                  <a:txBody>
                    <a:bodyPr/>
                    <a:lstStyle/>
                    <a:p>
                      <a:r>
                        <a:rPr lang="en-IN" dirty="0"/>
                        <a:t>1.355</a:t>
                      </a:r>
                    </a:p>
                  </a:txBody>
                  <a:tcPr/>
                </a:tc>
                <a:tc>
                  <a:txBody>
                    <a:bodyPr/>
                    <a:lstStyle/>
                    <a:p>
                      <a:r>
                        <a:rPr lang="en-IN" dirty="0"/>
                        <a:t>0.635</a:t>
                      </a:r>
                    </a:p>
                  </a:txBody>
                  <a:tcPr/>
                </a:tc>
                <a:tc>
                  <a:txBody>
                    <a:bodyPr/>
                    <a:lstStyle/>
                    <a:p>
                      <a:r>
                        <a:rPr lang="en-IN" dirty="0"/>
                        <a:t>0.7939</a:t>
                      </a:r>
                    </a:p>
                  </a:txBody>
                  <a:tcPr/>
                </a:tc>
                <a:tc>
                  <a:txBody>
                    <a:bodyPr/>
                    <a:lstStyle/>
                    <a:p>
                      <a:r>
                        <a:rPr lang="en-IN" dirty="0"/>
                        <a:t>0.3879</a:t>
                      </a:r>
                    </a:p>
                  </a:txBody>
                  <a:tcPr/>
                </a:tc>
                <a:tc>
                  <a:txBody>
                    <a:bodyPr/>
                    <a:lstStyle/>
                    <a:p>
                      <a:r>
                        <a:rPr lang="en-IN" dirty="0"/>
                        <a:t>1.342</a:t>
                      </a:r>
                    </a:p>
                  </a:txBody>
                  <a:tcPr/>
                </a:tc>
                <a:extLst>
                  <a:ext uri="{0D108BD9-81ED-4DB2-BD59-A6C34878D82A}">
                    <a16:rowId xmlns:a16="http://schemas.microsoft.com/office/drawing/2014/main" val="1533849349"/>
                  </a:ext>
                </a:extLst>
              </a:tr>
            </a:tbl>
          </a:graphicData>
        </a:graphic>
      </p:graphicFrame>
      <p:graphicFrame>
        <p:nvGraphicFramePr>
          <p:cNvPr id="4" name="Table 4">
            <a:extLst>
              <a:ext uri="{FF2B5EF4-FFF2-40B4-BE49-F238E27FC236}">
                <a16:creationId xmlns:a16="http://schemas.microsoft.com/office/drawing/2014/main" id="{BA17BEAC-B079-069B-6994-D7F5C9C4A338}"/>
              </a:ext>
            </a:extLst>
          </p:cNvPr>
          <p:cNvGraphicFramePr>
            <a:graphicFrameLocks noGrp="1"/>
          </p:cNvGraphicFramePr>
          <p:nvPr>
            <p:extLst>
              <p:ext uri="{D42A27DB-BD31-4B8C-83A1-F6EECF244321}">
                <p14:modId xmlns:p14="http://schemas.microsoft.com/office/powerpoint/2010/main" val="950708549"/>
              </p:ext>
            </p:extLst>
          </p:nvPr>
        </p:nvGraphicFramePr>
        <p:xfrm>
          <a:off x="2332653" y="366278"/>
          <a:ext cx="5187824" cy="370839"/>
        </p:xfrm>
        <a:graphic>
          <a:graphicData uri="http://schemas.openxmlformats.org/drawingml/2006/table">
            <a:tbl>
              <a:tblPr firstRow="1" bandRow="1">
                <a:tableStyleId>{5940675A-B579-460E-94D1-54222C63F5DA}</a:tableStyleId>
              </a:tblPr>
              <a:tblGrid>
                <a:gridCol w="1296956">
                  <a:extLst>
                    <a:ext uri="{9D8B030D-6E8A-4147-A177-3AD203B41FA5}">
                      <a16:colId xmlns:a16="http://schemas.microsoft.com/office/drawing/2014/main" val="237184387"/>
                    </a:ext>
                  </a:extLst>
                </a:gridCol>
                <a:gridCol w="1296956">
                  <a:extLst>
                    <a:ext uri="{9D8B030D-6E8A-4147-A177-3AD203B41FA5}">
                      <a16:colId xmlns:a16="http://schemas.microsoft.com/office/drawing/2014/main" val="480021729"/>
                    </a:ext>
                  </a:extLst>
                </a:gridCol>
                <a:gridCol w="1296956">
                  <a:extLst>
                    <a:ext uri="{9D8B030D-6E8A-4147-A177-3AD203B41FA5}">
                      <a16:colId xmlns:a16="http://schemas.microsoft.com/office/drawing/2014/main" val="2489083121"/>
                    </a:ext>
                  </a:extLst>
                </a:gridCol>
                <a:gridCol w="1296956">
                  <a:extLst>
                    <a:ext uri="{9D8B030D-6E8A-4147-A177-3AD203B41FA5}">
                      <a16:colId xmlns:a16="http://schemas.microsoft.com/office/drawing/2014/main" val="2769758764"/>
                    </a:ext>
                  </a:extLst>
                </a:gridCol>
              </a:tblGrid>
              <a:tr h="370839">
                <a:tc>
                  <a:txBody>
                    <a:bodyPr/>
                    <a:lstStyle/>
                    <a:p>
                      <a:pPr algn="ctr"/>
                      <a:r>
                        <a:rPr lang="en-IN" sz="900" dirty="0"/>
                        <a:t>TRAINING </a:t>
                      </a:r>
                    </a:p>
                    <a:p>
                      <a:pPr algn="ctr"/>
                      <a:r>
                        <a:rPr lang="en-IN" sz="900" dirty="0"/>
                        <a:t>ACCURACY</a:t>
                      </a:r>
                    </a:p>
                  </a:txBody>
                  <a:tcPr/>
                </a:tc>
                <a:tc>
                  <a:txBody>
                    <a:bodyPr/>
                    <a:lstStyle/>
                    <a:p>
                      <a:pPr algn="ctr"/>
                      <a:r>
                        <a:rPr lang="en-IN" sz="900" dirty="0"/>
                        <a:t>TRAINING LOSS</a:t>
                      </a:r>
                    </a:p>
                  </a:txBody>
                  <a:tcPr/>
                </a:tc>
                <a:tc>
                  <a:txBody>
                    <a:bodyPr/>
                    <a:lstStyle/>
                    <a:p>
                      <a:pPr algn="ctr"/>
                      <a:r>
                        <a:rPr lang="en-IN" sz="900" dirty="0"/>
                        <a:t>TESTING ACCURACY</a:t>
                      </a:r>
                    </a:p>
                  </a:txBody>
                  <a:tcPr/>
                </a:tc>
                <a:tc>
                  <a:txBody>
                    <a:bodyPr/>
                    <a:lstStyle/>
                    <a:p>
                      <a:pPr algn="ctr"/>
                      <a:r>
                        <a:rPr lang="en-IN" sz="900" dirty="0"/>
                        <a:t>TESTING </a:t>
                      </a:r>
                    </a:p>
                    <a:p>
                      <a:pPr algn="ctr"/>
                      <a:r>
                        <a:rPr lang="en-IN" sz="900" dirty="0"/>
                        <a:t>LOSS</a:t>
                      </a:r>
                    </a:p>
                  </a:txBody>
                  <a:tcPr/>
                </a:tc>
                <a:extLst>
                  <a:ext uri="{0D108BD9-81ED-4DB2-BD59-A6C34878D82A}">
                    <a16:rowId xmlns:a16="http://schemas.microsoft.com/office/drawing/2014/main" val="2573903958"/>
                  </a:ext>
                </a:extLst>
              </a:tr>
            </a:tbl>
          </a:graphicData>
        </a:graphic>
      </p:graphicFrame>
      <p:graphicFrame>
        <p:nvGraphicFramePr>
          <p:cNvPr id="5" name="Table 5">
            <a:extLst>
              <a:ext uri="{FF2B5EF4-FFF2-40B4-BE49-F238E27FC236}">
                <a16:creationId xmlns:a16="http://schemas.microsoft.com/office/drawing/2014/main" id="{D7BA28FA-AE56-D0AF-16CA-DD1704B367A4}"/>
              </a:ext>
            </a:extLst>
          </p:cNvPr>
          <p:cNvGraphicFramePr>
            <a:graphicFrameLocks noGrp="1"/>
          </p:cNvGraphicFramePr>
          <p:nvPr>
            <p:extLst>
              <p:ext uri="{D42A27DB-BD31-4B8C-83A1-F6EECF244321}">
                <p14:modId xmlns:p14="http://schemas.microsoft.com/office/powerpoint/2010/main" val="3582379391"/>
              </p:ext>
            </p:extLst>
          </p:nvPr>
        </p:nvGraphicFramePr>
        <p:xfrm>
          <a:off x="7520477" y="366279"/>
          <a:ext cx="4478688" cy="370839"/>
        </p:xfrm>
        <a:graphic>
          <a:graphicData uri="http://schemas.openxmlformats.org/drawingml/2006/table">
            <a:tbl>
              <a:tblPr firstRow="1" bandRow="1">
                <a:tableStyleId>{5940675A-B579-460E-94D1-54222C63F5DA}</a:tableStyleId>
              </a:tblPr>
              <a:tblGrid>
                <a:gridCol w="1119672">
                  <a:extLst>
                    <a:ext uri="{9D8B030D-6E8A-4147-A177-3AD203B41FA5}">
                      <a16:colId xmlns:a16="http://schemas.microsoft.com/office/drawing/2014/main" val="2306617375"/>
                    </a:ext>
                  </a:extLst>
                </a:gridCol>
                <a:gridCol w="1119672">
                  <a:extLst>
                    <a:ext uri="{9D8B030D-6E8A-4147-A177-3AD203B41FA5}">
                      <a16:colId xmlns:a16="http://schemas.microsoft.com/office/drawing/2014/main" val="3672283409"/>
                    </a:ext>
                  </a:extLst>
                </a:gridCol>
                <a:gridCol w="1119672">
                  <a:extLst>
                    <a:ext uri="{9D8B030D-6E8A-4147-A177-3AD203B41FA5}">
                      <a16:colId xmlns:a16="http://schemas.microsoft.com/office/drawing/2014/main" val="80840984"/>
                    </a:ext>
                  </a:extLst>
                </a:gridCol>
                <a:gridCol w="1119672">
                  <a:extLst>
                    <a:ext uri="{9D8B030D-6E8A-4147-A177-3AD203B41FA5}">
                      <a16:colId xmlns:a16="http://schemas.microsoft.com/office/drawing/2014/main" val="182142025"/>
                    </a:ext>
                  </a:extLst>
                </a:gridCol>
              </a:tblGrid>
              <a:tr h="370839">
                <a:tc>
                  <a:txBody>
                    <a:bodyPr/>
                    <a:lstStyle/>
                    <a:p>
                      <a:pPr algn="ctr"/>
                      <a:r>
                        <a:rPr lang="en-IN" sz="900" dirty="0"/>
                        <a:t>Training</a:t>
                      </a:r>
                    </a:p>
                    <a:p>
                      <a:pPr algn="ctr"/>
                      <a:r>
                        <a:rPr lang="en-IN" sz="900" dirty="0"/>
                        <a:t>Accuracy</a:t>
                      </a:r>
                    </a:p>
                  </a:txBody>
                  <a:tcPr/>
                </a:tc>
                <a:tc>
                  <a:txBody>
                    <a:bodyPr/>
                    <a:lstStyle/>
                    <a:p>
                      <a:pPr algn="ctr"/>
                      <a:r>
                        <a:rPr lang="en-IN" sz="900" dirty="0"/>
                        <a:t>Training </a:t>
                      </a:r>
                    </a:p>
                    <a:p>
                      <a:pPr algn="ctr"/>
                      <a:r>
                        <a:rPr lang="en-IN" sz="900" dirty="0"/>
                        <a:t>Loss</a:t>
                      </a:r>
                    </a:p>
                  </a:txBody>
                  <a:tcPr/>
                </a:tc>
                <a:tc>
                  <a:txBody>
                    <a:bodyPr/>
                    <a:lstStyle/>
                    <a:p>
                      <a:pPr algn="ctr"/>
                      <a:r>
                        <a:rPr lang="en-IN" sz="900" dirty="0"/>
                        <a:t>Testing </a:t>
                      </a:r>
                    </a:p>
                    <a:p>
                      <a:pPr algn="ctr"/>
                      <a:r>
                        <a:rPr lang="en-IN" sz="900" dirty="0"/>
                        <a:t>Accuracy</a:t>
                      </a:r>
                    </a:p>
                  </a:txBody>
                  <a:tcPr/>
                </a:tc>
                <a:tc>
                  <a:txBody>
                    <a:bodyPr/>
                    <a:lstStyle/>
                    <a:p>
                      <a:pPr algn="ctr"/>
                      <a:r>
                        <a:rPr lang="en-IN" sz="900" dirty="0"/>
                        <a:t>Testing </a:t>
                      </a:r>
                    </a:p>
                    <a:p>
                      <a:pPr algn="ctr"/>
                      <a:r>
                        <a:rPr lang="en-IN" sz="900" dirty="0"/>
                        <a:t>Loss</a:t>
                      </a:r>
                    </a:p>
                  </a:txBody>
                  <a:tcPr/>
                </a:tc>
                <a:extLst>
                  <a:ext uri="{0D108BD9-81ED-4DB2-BD59-A6C34878D82A}">
                    <a16:rowId xmlns:a16="http://schemas.microsoft.com/office/drawing/2014/main" val="24730863"/>
                  </a:ext>
                </a:extLst>
              </a:tr>
            </a:tbl>
          </a:graphicData>
        </a:graphic>
      </p:graphicFrame>
      <p:graphicFrame>
        <p:nvGraphicFramePr>
          <p:cNvPr id="7" name="Table 7">
            <a:extLst>
              <a:ext uri="{FF2B5EF4-FFF2-40B4-BE49-F238E27FC236}">
                <a16:creationId xmlns:a16="http://schemas.microsoft.com/office/drawing/2014/main" id="{51A46535-45C8-6D20-41CC-46A5946D6DD8}"/>
              </a:ext>
            </a:extLst>
          </p:cNvPr>
          <p:cNvGraphicFramePr>
            <a:graphicFrameLocks noGrp="1"/>
          </p:cNvGraphicFramePr>
          <p:nvPr>
            <p:extLst>
              <p:ext uri="{D42A27DB-BD31-4B8C-83A1-F6EECF244321}">
                <p14:modId xmlns:p14="http://schemas.microsoft.com/office/powerpoint/2010/main" val="4164117174"/>
              </p:ext>
            </p:extLst>
          </p:nvPr>
        </p:nvGraphicFramePr>
        <p:xfrm>
          <a:off x="2332653" y="63448"/>
          <a:ext cx="9666512" cy="302829"/>
        </p:xfrm>
        <a:graphic>
          <a:graphicData uri="http://schemas.openxmlformats.org/drawingml/2006/table">
            <a:tbl>
              <a:tblPr firstRow="1" bandRow="1">
                <a:tableStyleId>{5940675A-B579-460E-94D1-54222C63F5DA}</a:tableStyleId>
              </a:tblPr>
              <a:tblGrid>
                <a:gridCol w="5178490">
                  <a:extLst>
                    <a:ext uri="{9D8B030D-6E8A-4147-A177-3AD203B41FA5}">
                      <a16:colId xmlns:a16="http://schemas.microsoft.com/office/drawing/2014/main" val="1083846522"/>
                    </a:ext>
                  </a:extLst>
                </a:gridCol>
                <a:gridCol w="4488022">
                  <a:extLst>
                    <a:ext uri="{9D8B030D-6E8A-4147-A177-3AD203B41FA5}">
                      <a16:colId xmlns:a16="http://schemas.microsoft.com/office/drawing/2014/main" val="2794340238"/>
                    </a:ext>
                  </a:extLst>
                </a:gridCol>
              </a:tblGrid>
              <a:tr h="302829">
                <a:tc>
                  <a:txBody>
                    <a:bodyPr/>
                    <a:lstStyle/>
                    <a:p>
                      <a:pPr algn="ctr"/>
                      <a:r>
                        <a:rPr lang="en-IN" sz="1000" dirty="0"/>
                        <a:t>WITHOUT DROPOUTS</a:t>
                      </a:r>
                    </a:p>
                  </a:txBody>
                  <a:tcPr/>
                </a:tc>
                <a:tc>
                  <a:txBody>
                    <a:bodyPr/>
                    <a:lstStyle/>
                    <a:p>
                      <a:pPr algn="ctr"/>
                      <a:r>
                        <a:rPr lang="en-IN" sz="1000" dirty="0"/>
                        <a:t>WITH DROPOUTS</a:t>
                      </a:r>
                    </a:p>
                  </a:txBody>
                  <a:tcPr/>
                </a:tc>
                <a:extLst>
                  <a:ext uri="{0D108BD9-81ED-4DB2-BD59-A6C34878D82A}">
                    <a16:rowId xmlns:a16="http://schemas.microsoft.com/office/drawing/2014/main" val="921184558"/>
                  </a:ext>
                </a:extLst>
              </a:tr>
            </a:tbl>
          </a:graphicData>
        </a:graphic>
      </p:graphicFrame>
      <p:graphicFrame>
        <p:nvGraphicFramePr>
          <p:cNvPr id="8" name="Table 8">
            <a:extLst>
              <a:ext uri="{FF2B5EF4-FFF2-40B4-BE49-F238E27FC236}">
                <a16:creationId xmlns:a16="http://schemas.microsoft.com/office/drawing/2014/main" id="{C36AE0C6-6F02-BA77-1070-695528205923}"/>
              </a:ext>
            </a:extLst>
          </p:cNvPr>
          <p:cNvGraphicFramePr>
            <a:graphicFrameLocks noGrp="1"/>
          </p:cNvGraphicFramePr>
          <p:nvPr>
            <p:extLst>
              <p:ext uri="{D42A27DB-BD31-4B8C-83A1-F6EECF244321}">
                <p14:modId xmlns:p14="http://schemas.microsoft.com/office/powerpoint/2010/main" val="3618605254"/>
              </p:ext>
            </p:extLst>
          </p:nvPr>
        </p:nvGraphicFramePr>
        <p:xfrm>
          <a:off x="335903" y="74644"/>
          <a:ext cx="1996750" cy="662473"/>
        </p:xfrm>
        <a:graphic>
          <a:graphicData uri="http://schemas.openxmlformats.org/drawingml/2006/table">
            <a:tbl>
              <a:tblPr firstRow="1" bandRow="1">
                <a:tableStyleId>{5940675A-B579-460E-94D1-54222C63F5DA}</a:tableStyleId>
              </a:tblPr>
              <a:tblGrid>
                <a:gridCol w="1996750">
                  <a:extLst>
                    <a:ext uri="{9D8B030D-6E8A-4147-A177-3AD203B41FA5}">
                      <a16:colId xmlns:a16="http://schemas.microsoft.com/office/drawing/2014/main" val="3191338657"/>
                    </a:ext>
                  </a:extLst>
                </a:gridCol>
              </a:tblGrid>
              <a:tr h="662473">
                <a:tc>
                  <a:txBody>
                    <a:bodyPr/>
                    <a:lstStyle/>
                    <a:p>
                      <a:pPr algn="ctr"/>
                      <a:r>
                        <a:rPr lang="en-IN" dirty="0"/>
                        <a:t>OPTIMIZERS</a:t>
                      </a:r>
                    </a:p>
                  </a:txBody>
                  <a:tcPr/>
                </a:tc>
                <a:extLst>
                  <a:ext uri="{0D108BD9-81ED-4DB2-BD59-A6C34878D82A}">
                    <a16:rowId xmlns:a16="http://schemas.microsoft.com/office/drawing/2014/main" val="1697473922"/>
                  </a:ext>
                </a:extLst>
              </a:tr>
            </a:tbl>
          </a:graphicData>
        </a:graphic>
      </p:graphicFrame>
    </p:spTree>
    <p:extLst>
      <p:ext uri="{BB962C8B-B14F-4D97-AF65-F5344CB8AC3E}">
        <p14:creationId xmlns:p14="http://schemas.microsoft.com/office/powerpoint/2010/main" val="6099629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41F1E4-424A-65C4-D0D0-E5A25BCDE30A}"/>
              </a:ext>
            </a:extLst>
          </p:cNvPr>
          <p:cNvSpPr txBox="1"/>
          <p:nvPr/>
        </p:nvSpPr>
        <p:spPr>
          <a:xfrm>
            <a:off x="3498980" y="307910"/>
            <a:ext cx="550506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Result from customised CNN model</a:t>
            </a:r>
          </a:p>
        </p:txBody>
      </p:sp>
      <p:pic>
        <p:nvPicPr>
          <p:cNvPr id="12290" name="Picture 2">
            <a:extLst>
              <a:ext uri="{FF2B5EF4-FFF2-40B4-BE49-F238E27FC236}">
                <a16:creationId xmlns:a16="http://schemas.microsoft.com/office/drawing/2014/main" id="{D7A24F48-372B-385F-B134-E38DF61CB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43" y="918865"/>
            <a:ext cx="9335763" cy="30621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7">
            <a:extLst>
              <a:ext uri="{FF2B5EF4-FFF2-40B4-BE49-F238E27FC236}">
                <a16:creationId xmlns:a16="http://schemas.microsoft.com/office/drawing/2014/main" id="{1523FFCF-2148-5F71-DD66-7904F07BE085}"/>
              </a:ext>
            </a:extLst>
          </p:cNvPr>
          <p:cNvGraphicFramePr>
            <a:graphicFrameLocks noGrp="1"/>
          </p:cNvGraphicFramePr>
          <p:nvPr>
            <p:extLst>
              <p:ext uri="{D42A27DB-BD31-4B8C-83A1-F6EECF244321}">
                <p14:modId xmlns:p14="http://schemas.microsoft.com/office/powerpoint/2010/main" val="2192930019"/>
              </p:ext>
            </p:extLst>
          </p:nvPr>
        </p:nvGraphicFramePr>
        <p:xfrm>
          <a:off x="3564295" y="4293433"/>
          <a:ext cx="4413382" cy="1463040"/>
        </p:xfrm>
        <a:graphic>
          <a:graphicData uri="http://schemas.openxmlformats.org/drawingml/2006/table">
            <a:tbl>
              <a:tblPr firstRow="1" bandRow="1">
                <a:tableStyleId>{5940675A-B579-460E-94D1-54222C63F5DA}</a:tableStyleId>
              </a:tblPr>
              <a:tblGrid>
                <a:gridCol w="2206691">
                  <a:extLst>
                    <a:ext uri="{9D8B030D-6E8A-4147-A177-3AD203B41FA5}">
                      <a16:colId xmlns:a16="http://schemas.microsoft.com/office/drawing/2014/main" val="2655527881"/>
                    </a:ext>
                  </a:extLst>
                </a:gridCol>
                <a:gridCol w="2206691">
                  <a:extLst>
                    <a:ext uri="{9D8B030D-6E8A-4147-A177-3AD203B41FA5}">
                      <a16:colId xmlns:a16="http://schemas.microsoft.com/office/drawing/2014/main" val="3978964388"/>
                    </a:ext>
                  </a:extLst>
                </a:gridCol>
              </a:tblGrid>
              <a:tr h="347816">
                <a:tc>
                  <a:txBody>
                    <a:bodyPr/>
                    <a:lstStyle/>
                    <a:p>
                      <a:pPr algn="l"/>
                      <a:r>
                        <a:rPr lang="en-IN" dirty="0"/>
                        <a:t>Training accuracy</a:t>
                      </a:r>
                    </a:p>
                  </a:txBody>
                  <a:tcPr/>
                </a:tc>
                <a:tc>
                  <a:txBody>
                    <a:bodyPr/>
                    <a:lstStyle/>
                    <a:p>
                      <a:pPr algn="l"/>
                      <a:r>
                        <a:rPr lang="en-IN" dirty="0"/>
                        <a:t>0.8923</a:t>
                      </a:r>
                    </a:p>
                  </a:txBody>
                  <a:tcPr/>
                </a:tc>
                <a:extLst>
                  <a:ext uri="{0D108BD9-81ED-4DB2-BD59-A6C34878D82A}">
                    <a16:rowId xmlns:a16="http://schemas.microsoft.com/office/drawing/2014/main" val="4083774804"/>
                  </a:ext>
                </a:extLst>
              </a:tr>
              <a:tr h="347816">
                <a:tc>
                  <a:txBody>
                    <a:bodyPr/>
                    <a:lstStyle/>
                    <a:p>
                      <a:pPr algn="l"/>
                      <a:r>
                        <a:rPr lang="en-IN" dirty="0"/>
                        <a:t>Testing accuracy</a:t>
                      </a:r>
                    </a:p>
                  </a:txBody>
                  <a:tcPr/>
                </a:tc>
                <a:tc>
                  <a:txBody>
                    <a:bodyPr/>
                    <a:lstStyle/>
                    <a:p>
                      <a:pPr algn="l"/>
                      <a:r>
                        <a:rPr lang="en-IN" dirty="0"/>
                        <a:t>0.867</a:t>
                      </a:r>
                    </a:p>
                  </a:txBody>
                  <a:tcPr/>
                </a:tc>
                <a:extLst>
                  <a:ext uri="{0D108BD9-81ED-4DB2-BD59-A6C34878D82A}">
                    <a16:rowId xmlns:a16="http://schemas.microsoft.com/office/drawing/2014/main" val="3462182472"/>
                  </a:ext>
                </a:extLst>
              </a:tr>
              <a:tr h="347816">
                <a:tc>
                  <a:txBody>
                    <a:bodyPr/>
                    <a:lstStyle/>
                    <a:p>
                      <a:pPr algn="l"/>
                      <a:r>
                        <a:rPr lang="en-IN" dirty="0"/>
                        <a:t>Training Loss</a:t>
                      </a:r>
                    </a:p>
                  </a:txBody>
                  <a:tcPr/>
                </a:tc>
                <a:tc>
                  <a:txBody>
                    <a:bodyPr/>
                    <a:lstStyle/>
                    <a:p>
                      <a:pPr algn="l"/>
                      <a:r>
                        <a:rPr lang="en-IN" dirty="0"/>
                        <a:t>0.32</a:t>
                      </a:r>
                    </a:p>
                  </a:txBody>
                  <a:tcPr/>
                </a:tc>
                <a:extLst>
                  <a:ext uri="{0D108BD9-81ED-4DB2-BD59-A6C34878D82A}">
                    <a16:rowId xmlns:a16="http://schemas.microsoft.com/office/drawing/2014/main" val="972045585"/>
                  </a:ext>
                </a:extLst>
              </a:tr>
              <a:tr h="347816">
                <a:tc>
                  <a:txBody>
                    <a:bodyPr/>
                    <a:lstStyle/>
                    <a:p>
                      <a:pPr algn="l"/>
                      <a:r>
                        <a:rPr lang="en-IN" dirty="0"/>
                        <a:t>Testing Loss</a:t>
                      </a:r>
                    </a:p>
                  </a:txBody>
                  <a:tcPr/>
                </a:tc>
                <a:tc>
                  <a:txBody>
                    <a:bodyPr/>
                    <a:lstStyle/>
                    <a:p>
                      <a:pPr algn="l"/>
                      <a:r>
                        <a:rPr lang="en-IN" dirty="0"/>
                        <a:t>0.4</a:t>
                      </a:r>
                    </a:p>
                  </a:txBody>
                  <a:tcPr/>
                </a:tc>
                <a:extLst>
                  <a:ext uri="{0D108BD9-81ED-4DB2-BD59-A6C34878D82A}">
                    <a16:rowId xmlns:a16="http://schemas.microsoft.com/office/drawing/2014/main" val="1354686841"/>
                  </a:ext>
                </a:extLst>
              </a:tr>
            </a:tbl>
          </a:graphicData>
        </a:graphic>
      </p:graphicFrame>
    </p:spTree>
    <p:extLst>
      <p:ext uri="{BB962C8B-B14F-4D97-AF65-F5344CB8AC3E}">
        <p14:creationId xmlns:p14="http://schemas.microsoft.com/office/powerpoint/2010/main" val="793027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3F39EC9-DE45-B143-B0A4-87180CB96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412" y="1847461"/>
            <a:ext cx="4829175" cy="4114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2EAABE-5375-919F-8F13-11E5D098C1D7}"/>
              </a:ext>
            </a:extLst>
          </p:cNvPr>
          <p:cNvSpPr txBox="1"/>
          <p:nvPr/>
        </p:nvSpPr>
        <p:spPr>
          <a:xfrm>
            <a:off x="3973284" y="1343608"/>
            <a:ext cx="6298163" cy="369332"/>
          </a:xfrm>
          <a:prstGeom prst="rect">
            <a:avLst/>
          </a:prstGeom>
          <a:noFill/>
        </p:spPr>
        <p:txBody>
          <a:bodyPr wrap="square" rtlCol="0">
            <a:spAutoFit/>
          </a:bodyPr>
          <a:lstStyle/>
          <a:p>
            <a:r>
              <a:rPr lang="en-IN" dirty="0"/>
              <a:t>Confusion matrix of customised architecture</a:t>
            </a:r>
          </a:p>
        </p:txBody>
      </p:sp>
    </p:spTree>
    <p:extLst>
      <p:ext uri="{BB962C8B-B14F-4D97-AF65-F5344CB8AC3E}">
        <p14:creationId xmlns:p14="http://schemas.microsoft.com/office/powerpoint/2010/main" val="25426630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B00E96-FEA1-588A-165B-F0CBF4654066}"/>
              </a:ext>
            </a:extLst>
          </p:cNvPr>
          <p:cNvSpPr txBox="1"/>
          <p:nvPr/>
        </p:nvSpPr>
        <p:spPr>
          <a:xfrm>
            <a:off x="2966720" y="193040"/>
            <a:ext cx="5008880" cy="584775"/>
          </a:xfrm>
          <a:prstGeom prst="rect">
            <a:avLst/>
          </a:prstGeom>
          <a:noFill/>
        </p:spPr>
        <p:txBody>
          <a:bodyPr wrap="square" rtlCol="0">
            <a:spAutoFit/>
          </a:bodyPr>
          <a:lstStyle/>
          <a:p>
            <a:pPr algn="ctr"/>
            <a:r>
              <a:rPr lang="en-IN" sz="3200" b="1" i="1" dirty="0">
                <a:latin typeface="Constantia" panose="02030602050306030303" pitchFamily="18" charset="0"/>
              </a:rPr>
              <a:t>Conclusion</a:t>
            </a:r>
            <a:endParaRPr lang="en-IN" sz="3200" dirty="0"/>
          </a:p>
        </p:txBody>
      </p:sp>
      <p:sp>
        <p:nvSpPr>
          <p:cNvPr id="3" name="TextBox 2">
            <a:extLst>
              <a:ext uri="{FF2B5EF4-FFF2-40B4-BE49-F238E27FC236}">
                <a16:creationId xmlns:a16="http://schemas.microsoft.com/office/drawing/2014/main" id="{A2E3D5B6-1111-4809-BE5A-467064E6877D}"/>
              </a:ext>
            </a:extLst>
          </p:cNvPr>
          <p:cNvSpPr txBox="1"/>
          <p:nvPr/>
        </p:nvSpPr>
        <p:spPr>
          <a:xfrm>
            <a:off x="690880" y="1270000"/>
            <a:ext cx="10962640" cy="4832092"/>
          </a:xfrm>
          <a:prstGeom prst="rect">
            <a:avLst/>
          </a:prstGeom>
          <a:noFill/>
        </p:spPr>
        <p:txBody>
          <a:bodyPr wrap="square" rtlCol="0">
            <a:spAutoFit/>
          </a:bodyPr>
          <a:lstStyle/>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dirty="0">
                <a:latin typeface="Times New Roman" panose="02020603050405020304" pitchFamily="18" charset="0"/>
                <a:cs typeface="Times New Roman" panose="02020603050405020304" pitchFamily="18" charset="0"/>
              </a:rPr>
              <a:t>H</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uman emotion detection using Convolutional Neural Networks (CNNs) has emerged as a significant area of research with various applications in psychology, human-computer interaction, and affective computing. This architecture is a proposed approach for human emotion detection by applying CNNs with multiple optimizers.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study demonstrated the effectiveness of CNNs in automatically extracting discriminative features from images and mapping them to specific emotional states.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leveraging the power of CNNs, the proposed method achieved promising results in accurately detecting and classifying human emotions.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Furthermore we explored the impact of multiple optimizers, including Stochastic Gradient Descent (SGD), Adam, RMSprop, and Adagrad, on the performance of the emotion detection model.</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experimental results highlighted the influence of optimizer selection on convergence speed and overall accuracy. Certain optimizers demonstrated superior performance, indicating their effectiveness in training CNN models for human emotion detection tasks.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choice of dataset, such as the CK+, Kaggle datasets, played a vital role in training and evaluating the emotion detection model. </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lang="en-US" altLang="en-US" sz="1400" dirty="0">
                <a:latin typeface="Times New Roman" panose="02020603050405020304" pitchFamily="18" charset="0"/>
                <a:cs typeface="Times New Roman" panose="02020603050405020304" pitchFamily="18" charset="0"/>
              </a:rPr>
              <a:t>Kaggle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provided a diverse range of facial expressions, enabling the model to learn and generalize well to different emotional states. The availability of annotated emotion labels and facial landmarks in the dataset facilitated supervised learning and accurate feature extraction.</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findings of this study contribute to the advancement of human emotion detection techniques using CNNs. The insights gained from the experiments and analysis provide valuable guidance for researchers and practitioners working in the field of computer vision and affective computing.</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research directions may involve exploring more advanced CNN architectures, incorporating multimodal information (such as audio or text) for improved emotion detection, and investigating the transferability of pre-trained models on large-scale datasets. Additionally, the deployment of emotion detection models in real-world applications, such as emotion-aware systems or human-robot interaction, can be further explored and optimized.</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a:t>
            </a:r>
            <a:r>
              <a:rPr lang="en-US" altLang="en-US" sz="1400" dirty="0">
                <a:latin typeface="Times New Roman" panose="02020603050405020304" pitchFamily="18" charset="0"/>
                <a:cs typeface="Times New Roman" panose="02020603050405020304" pitchFamily="18" charset="0"/>
              </a:rPr>
              <a:t>it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holds great potential for understanding and interpreting human affective states. By continuously refining and advancing these techniques, we can unlock new opportunities for enhancing human-machine interactions and improving various aspects of human well-being.</a:t>
            </a:r>
          </a:p>
          <a:p>
            <a:endParaRPr lang="en-IN" sz="1400" dirty="0"/>
          </a:p>
        </p:txBody>
      </p:sp>
    </p:spTree>
    <p:extLst>
      <p:ext uri="{BB962C8B-B14F-4D97-AF65-F5344CB8AC3E}">
        <p14:creationId xmlns:p14="http://schemas.microsoft.com/office/powerpoint/2010/main" val="2955074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67FD-ECC1-F46E-3DEA-A3A0EA01689E}"/>
              </a:ext>
            </a:extLst>
          </p:cNvPr>
          <p:cNvSpPr>
            <a:spLocks noGrp="1"/>
          </p:cNvSpPr>
          <p:nvPr>
            <p:ph type="title"/>
          </p:nvPr>
        </p:nvSpPr>
        <p:spPr/>
        <p:txBody>
          <a:bodyPr/>
          <a:lstStyle/>
          <a:p>
            <a:pPr algn="ctr"/>
            <a:r>
              <a:rPr lang="en-IN" b="1" i="1" dirty="0">
                <a:latin typeface="Constantia" panose="02030602050306030303" pitchFamily="18" charset="0"/>
              </a:rPr>
              <a:t>KEYWORDS</a:t>
            </a:r>
          </a:p>
        </p:txBody>
      </p:sp>
      <p:sp>
        <p:nvSpPr>
          <p:cNvPr id="3" name="Content Placeholder 2">
            <a:extLst>
              <a:ext uri="{FF2B5EF4-FFF2-40B4-BE49-F238E27FC236}">
                <a16:creationId xmlns:a16="http://schemas.microsoft.com/office/drawing/2014/main" id="{34F9D3DD-6323-E68E-7F4A-77606B23C399}"/>
              </a:ext>
            </a:extLst>
          </p:cNvPr>
          <p:cNvSpPr>
            <a:spLocks noGrp="1"/>
          </p:cNvSpPr>
          <p:nvPr>
            <p:ph idx="1"/>
          </p:nvPr>
        </p:nvSpPr>
        <p:spPr/>
        <p:txBody>
          <a:bodyPr>
            <a:normAutofit fontScale="92500" lnSpcReduction="10000"/>
          </a:bodyPr>
          <a:lstStyle/>
          <a:p>
            <a:pPr marL="457200" indent="-457200">
              <a:buFont typeface="+mj-lt"/>
              <a:buAutoNum type="arabicPeriod"/>
            </a:pPr>
            <a:r>
              <a:rPr lang="en-IN" dirty="0">
                <a:latin typeface="Times New Roman" panose="02020603050405020304" pitchFamily="18" charset="0"/>
                <a:cs typeface="Times New Roman" panose="02020603050405020304" pitchFamily="18" charset="0"/>
              </a:rPr>
              <a:t>Emotion Detection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Convolutional neural network(CNN)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Image Classification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Deep Learning</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Optimizers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Model Optimisation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Performance Evaluation</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Accuracy plot</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Explainable AI(Xai)</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Real Time Analysis</a:t>
            </a:r>
          </a:p>
        </p:txBody>
      </p:sp>
    </p:spTree>
    <p:extLst>
      <p:ext uri="{BB962C8B-B14F-4D97-AF65-F5344CB8AC3E}">
        <p14:creationId xmlns:p14="http://schemas.microsoft.com/office/powerpoint/2010/main" val="30748888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4B57-0905-F123-4964-A2110CDBE6F5}"/>
              </a:ext>
            </a:extLst>
          </p:cNvPr>
          <p:cNvSpPr>
            <a:spLocks noGrp="1"/>
          </p:cNvSpPr>
          <p:nvPr>
            <p:ph type="title"/>
          </p:nvPr>
        </p:nvSpPr>
        <p:spPr/>
        <p:txBody>
          <a:bodyPr/>
          <a:lstStyle/>
          <a:p>
            <a:pPr algn="ctr"/>
            <a:r>
              <a:rPr lang="en-IN" b="1" i="1" dirty="0">
                <a:latin typeface="Calisto MT" panose="02040603050505030304" pitchFamily="18" charset="0"/>
              </a:rPr>
              <a:t>INTRODUCTION</a:t>
            </a:r>
          </a:p>
        </p:txBody>
      </p:sp>
      <p:sp>
        <p:nvSpPr>
          <p:cNvPr id="3" name="Content Placeholder 2">
            <a:extLst>
              <a:ext uri="{FF2B5EF4-FFF2-40B4-BE49-F238E27FC236}">
                <a16:creationId xmlns:a16="http://schemas.microsoft.com/office/drawing/2014/main" id="{C277CE08-5E9F-5EB1-0E4C-E54FAD8C26D2}"/>
              </a:ext>
            </a:extLst>
          </p:cNvPr>
          <p:cNvSpPr>
            <a:spLocks noGrp="1"/>
          </p:cNvSpPr>
          <p:nvPr>
            <p:ph idx="1"/>
          </p:nvPr>
        </p:nvSpPr>
        <p:spPr>
          <a:xfrm>
            <a:off x="1097280" y="1882140"/>
            <a:ext cx="10149840" cy="4175760"/>
          </a:xfrm>
        </p:spPr>
        <p:txBody>
          <a:bodyPr>
            <a:noAutofit/>
          </a:bodyPr>
          <a:lstStyle/>
          <a:p>
            <a:pPr>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Human emotion detection from images is a fascinating and challenging field that aims to automatically recognize and classify emotions portrayed by individuals based on their facial expressions. </a:t>
            </a:r>
          </a:p>
          <a:p>
            <a:pPr>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It has wide-ranging applications in various domains, including human-computer interaction, mental health, market research, and entertainment. </a:t>
            </a:r>
          </a:p>
          <a:p>
            <a:pPr>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Convolutional Neural Networks (CNNs), a powerful class of deep learning models, have demonstrated remarkable success in extracting meaningful features from images and achieving high accuracy in emotion detection tasks</a:t>
            </a:r>
          </a:p>
          <a:p>
            <a:pPr>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.Optimizers play a crucial role in training CNN models for emotion detection. These algorithms determine how the network's parameters are updated during the learning process to minimize the loss function and improve performance. Different optimizers offer unique advantages in terms of convergence speed, robustness, and adaptability to different datasets.</a:t>
            </a:r>
          </a:p>
          <a:p>
            <a:pPr>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In this field, researchers have explored various optimizers to enhance the performance of emotion detection CNN </a:t>
            </a:r>
            <a:r>
              <a:rPr lang="en-US" sz="1400" dirty="0" err="1">
                <a:solidFill>
                  <a:schemeClr val="tx1"/>
                </a:solidFill>
                <a:latin typeface="Times New Roman" panose="02020603050405020304" pitchFamily="18" charset="0"/>
                <a:cs typeface="Times New Roman" panose="02020603050405020304" pitchFamily="18" charset="0"/>
              </a:rPr>
              <a:t>models.Adam</a:t>
            </a:r>
            <a:r>
              <a:rPr lang="en-US" sz="1400" dirty="0">
                <a:solidFill>
                  <a:schemeClr val="tx1"/>
                </a:solidFill>
                <a:latin typeface="Times New Roman" panose="02020603050405020304" pitchFamily="18" charset="0"/>
                <a:cs typeface="Times New Roman" panose="02020603050405020304" pitchFamily="18" charset="0"/>
              </a:rPr>
              <a:t> is a popular optimizer, combines the benefits of adaptive learning rates and momentum, enabling efficient convergence and handling of sparse gradients. </a:t>
            </a:r>
          </a:p>
          <a:p>
            <a:pPr>
              <a:buFont typeface="Wingdings" panose="05000000000000000000" pitchFamily="2" charset="2"/>
              <a:buChar char="§"/>
            </a:pPr>
            <a:r>
              <a:rPr lang="en-US" sz="1400" dirty="0">
                <a:solidFill>
                  <a:schemeClr val="tx1"/>
                </a:solidFill>
                <a:latin typeface="Times New Roman" panose="02020603050405020304" pitchFamily="18" charset="0"/>
                <a:cs typeface="Times New Roman" panose="02020603050405020304" pitchFamily="18" charset="0"/>
              </a:rPr>
              <a:t>RMSprop is an optimizer that adapts the learning rate based on the moving average of squared gradients, while Adagrad adapts the learning rate for each parameter based on its historical gradients. These optimizers, among others, have shown promising results in emotion detection tasks. </a:t>
            </a:r>
          </a:p>
          <a:p>
            <a:pPr>
              <a:buFont typeface="Wingdings" panose="05000000000000000000" pitchFamily="2" charset="2"/>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5339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50774D-164F-E273-DE54-DEFE726D984F}"/>
              </a:ext>
            </a:extLst>
          </p:cNvPr>
          <p:cNvSpPr txBox="1"/>
          <p:nvPr/>
        </p:nvSpPr>
        <p:spPr>
          <a:xfrm>
            <a:off x="1300480" y="0"/>
            <a:ext cx="9591040" cy="6423810"/>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Adam, another popular optimizer, combines the benefits of adaptive learning rates and momentum, enabling efficient convergence and handling of sparse gradients. </a:t>
            </a:r>
          </a:p>
          <a:p>
            <a:pPr marL="285750" indent="-285750" algn="just">
              <a:lnSpc>
                <a:spcPct val="20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RMSprop is an optimizer that adapts the learning rate based on the moving average of squared gradients, while                Adagrad adapts the learning rate for each parameter based on its historical gradients. These optimizers, among others, have shown promising results in emotion detection tasks. </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Moreover, researchers have leveraged statistical techniques and methodologies to improve the accuracy and robustness of emotion detection CNN models. They have explored techniques such as data augmentation, which involves generating new training samples by applying various transformations to existing images. This helps in preventing overfitting and generalizing the model to unseen data. </a:t>
            </a:r>
          </a:p>
          <a:p>
            <a:pPr marL="285750" indent="-285750" algn="just">
              <a:lnSpc>
                <a:spcPct val="200000"/>
              </a:lnSpc>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By exploring various optimizers, applying statistical techniques, and proposing novel methodologies, researchers strive to enhance the accuracy, robustness, and real-world applicability of emotion detection models, paving the way for advancements in human-computer interaction, mental health diagnosis, and other domains.</a:t>
            </a:r>
            <a:endParaRPr lang="en-IN" sz="1600" dirty="0"/>
          </a:p>
        </p:txBody>
      </p:sp>
    </p:spTree>
    <p:extLst>
      <p:ext uri="{BB962C8B-B14F-4D97-AF65-F5344CB8AC3E}">
        <p14:creationId xmlns:p14="http://schemas.microsoft.com/office/powerpoint/2010/main" val="4325067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FB58-2120-96C6-BA79-3A0A8F8E6AF9}"/>
              </a:ext>
            </a:extLst>
          </p:cNvPr>
          <p:cNvSpPr>
            <a:spLocks noGrp="1"/>
          </p:cNvSpPr>
          <p:nvPr>
            <p:ph type="title"/>
          </p:nvPr>
        </p:nvSpPr>
        <p:spPr/>
        <p:txBody>
          <a:bodyPr/>
          <a:lstStyle/>
          <a:p>
            <a:pPr algn="ctr"/>
            <a:r>
              <a:rPr lang="en-IN" b="1" i="1" dirty="0">
                <a:latin typeface="Constantia" panose="02030602050306030303" pitchFamily="18" charset="0"/>
              </a:rPr>
              <a:t>METHEDOLOGY</a:t>
            </a:r>
          </a:p>
        </p:txBody>
      </p:sp>
      <p:sp>
        <p:nvSpPr>
          <p:cNvPr id="3" name="Content Placeholder 2">
            <a:extLst>
              <a:ext uri="{FF2B5EF4-FFF2-40B4-BE49-F238E27FC236}">
                <a16:creationId xmlns:a16="http://schemas.microsoft.com/office/drawing/2014/main" id="{CB4B3FAF-1AC9-C497-87DB-9C80E6CCDB3F}"/>
              </a:ext>
            </a:extLst>
          </p:cNvPr>
          <p:cNvSpPr>
            <a:spLocks noGrp="1"/>
          </p:cNvSpPr>
          <p:nvPr>
            <p:ph idx="1"/>
          </p:nvPr>
        </p:nvSpPr>
        <p:spPr>
          <a:xfrm>
            <a:off x="1097280" y="1803129"/>
            <a:ext cx="10618493" cy="3420063"/>
          </a:xfrm>
        </p:spPr>
        <p:txBody>
          <a:bodyPr>
            <a:normAutofit fontScale="25000" lnSpcReduction="20000"/>
          </a:bodyPr>
          <a:lstStyle/>
          <a:p>
            <a:pPr algn="just">
              <a:lnSpc>
                <a:spcPct val="120000"/>
              </a:lnSpc>
            </a:pPr>
            <a:r>
              <a:rPr lang="en-IN" sz="4400" dirty="0">
                <a:latin typeface="Constantia" panose="02030602050306030303" pitchFamily="18" charset="0"/>
              </a:rPr>
              <a:t>1.DATA COLLECTION</a:t>
            </a:r>
          </a:p>
          <a:p>
            <a:pPr algn="just">
              <a:lnSpc>
                <a:spcPct val="120000"/>
              </a:lnSpc>
            </a:pPr>
            <a:r>
              <a:rPr lang="en-US" sz="4400" b="0" i="0" dirty="0">
                <a:solidFill>
                  <a:srgbClr val="2E2E2E"/>
                </a:solidFill>
                <a:effectLst/>
                <a:latin typeface="Constantia" panose="02030602050306030303" pitchFamily="18" charset="0"/>
              </a:rPr>
              <a:t>Several datasets are accessible in the literature for human emotion detection using images such as </a:t>
            </a:r>
            <a:r>
              <a:rPr lang="en-IN" sz="4400" b="0" i="0" dirty="0">
                <a:effectLst/>
                <a:latin typeface="Constantia" panose="02030602050306030303" pitchFamily="18" charset="0"/>
              </a:rPr>
              <a:t>CK+ (Cohn-</a:t>
            </a:r>
            <a:r>
              <a:rPr lang="en-IN" sz="4400" b="0" i="0" dirty="0" err="1">
                <a:effectLst/>
                <a:latin typeface="Constantia" panose="02030602050306030303" pitchFamily="18" charset="0"/>
              </a:rPr>
              <a:t>Kanade</a:t>
            </a:r>
            <a:r>
              <a:rPr lang="en-IN" sz="4400" b="0" i="0" dirty="0">
                <a:effectLst/>
                <a:latin typeface="Constantia" panose="02030602050306030303" pitchFamily="18" charset="0"/>
              </a:rPr>
              <a:t>) dataset, </a:t>
            </a:r>
            <a:r>
              <a:rPr lang="en-IN" sz="4400" dirty="0">
                <a:latin typeface="Constantia" panose="02030602050306030303" pitchFamily="18" charset="0"/>
              </a:rPr>
              <a:t>Kaggle and so on. We’ve used dataset available in Kaggle.</a:t>
            </a:r>
            <a:r>
              <a:rPr lang="en-US" sz="4400" b="0" i="0" dirty="0">
                <a:solidFill>
                  <a:srgbClr val="2E2E2E"/>
                </a:solidFill>
                <a:effectLst/>
                <a:latin typeface="Constantia" panose="02030602050306030303" pitchFamily="18" charset="0"/>
              </a:rPr>
              <a:t>Image data analysis is a powerful tool for extracting insights and information from images, with applications in fields ranging from computer vision to scientific research. The image dataset is divided into two categories: training and testing .</a:t>
            </a:r>
            <a:r>
              <a:rPr lang="en-US" sz="4400" dirty="0">
                <a:solidFill>
                  <a:srgbClr val="2E2E2E"/>
                </a:solidFill>
                <a:latin typeface="Constantia" panose="02030602050306030303" pitchFamily="18" charset="0"/>
              </a:rPr>
              <a:t>This dataset has</a:t>
            </a:r>
            <a:r>
              <a:rPr lang="en-US" sz="4400" b="0" i="0" dirty="0">
                <a:solidFill>
                  <a:srgbClr val="2E2E2E"/>
                </a:solidFill>
                <a:effectLst/>
                <a:latin typeface="Constantia" panose="02030602050306030303" pitchFamily="18" charset="0"/>
              </a:rPr>
              <a:t> 5000 images divided into three classes happy, neutral</a:t>
            </a:r>
            <a:r>
              <a:rPr lang="en-US" sz="4400" dirty="0">
                <a:solidFill>
                  <a:srgbClr val="2E2E2E"/>
                </a:solidFill>
                <a:latin typeface="Constantia" panose="02030602050306030303" pitchFamily="18" charset="0"/>
              </a:rPr>
              <a:t> and sad.</a:t>
            </a:r>
          </a:p>
          <a:p>
            <a:pPr algn="just">
              <a:lnSpc>
                <a:spcPct val="120000"/>
              </a:lnSpc>
            </a:pPr>
            <a:endParaRPr lang="en-US" sz="4400" b="0" i="0" dirty="0">
              <a:solidFill>
                <a:srgbClr val="2E2E2E"/>
              </a:solidFill>
              <a:effectLst/>
              <a:latin typeface="Constantia" panose="02030602050306030303" pitchFamily="18" charset="0"/>
            </a:endParaRPr>
          </a:p>
          <a:p>
            <a:pPr algn="just">
              <a:lnSpc>
                <a:spcPct val="120000"/>
              </a:lnSpc>
            </a:pPr>
            <a:endParaRPr lang="en-US" sz="4400" dirty="0">
              <a:solidFill>
                <a:srgbClr val="2E2E2E"/>
              </a:solidFill>
              <a:latin typeface="Constantia" panose="02030602050306030303" pitchFamily="18" charset="0"/>
            </a:endParaRPr>
          </a:p>
          <a:p>
            <a:pPr algn="just">
              <a:lnSpc>
                <a:spcPct val="120000"/>
              </a:lnSpc>
            </a:pPr>
            <a:endParaRPr lang="en-US" sz="4400" dirty="0">
              <a:solidFill>
                <a:srgbClr val="2E2E2E"/>
              </a:solidFill>
              <a:latin typeface="Constantia" panose="02030602050306030303" pitchFamily="18" charset="0"/>
            </a:endParaRPr>
          </a:p>
          <a:p>
            <a:pPr marL="0" indent="0" algn="just">
              <a:lnSpc>
                <a:spcPct val="120000"/>
              </a:lnSpc>
              <a:buNone/>
            </a:pPr>
            <a:r>
              <a:rPr lang="en-US" sz="4400" dirty="0">
                <a:solidFill>
                  <a:srgbClr val="2E2E2E"/>
                </a:solidFill>
                <a:latin typeface="Constantia" panose="02030602050306030303" pitchFamily="18" charset="0"/>
              </a:rPr>
              <a:t>2. IMAGE PREPROCESSING</a:t>
            </a:r>
          </a:p>
          <a:p>
            <a:pPr algn="just">
              <a:lnSpc>
                <a:spcPct val="120000"/>
              </a:lnSpc>
            </a:pPr>
            <a:r>
              <a:rPr lang="en-US" sz="4400" dirty="0">
                <a:solidFill>
                  <a:schemeClr val="tx1">
                    <a:lumMod val="95000"/>
                    <a:lumOff val="5000"/>
                  </a:schemeClr>
                </a:solidFill>
                <a:latin typeface="Constantia" panose="02030602050306030303" pitchFamily="18" charset="0"/>
              </a:rPr>
              <a:t>ImageDataGenerator utility class present in Keras is used for image preprocessing. Rescale parameter rescales the pixel value of images. ‘rescale’ parameter rescales the pixel values of the images. Dividing by 255 ensures that the pixel values are normalized between 0 and 1, which is a common preprocessing step in image analysis. ‘</a:t>
            </a:r>
            <a:r>
              <a:rPr lang="en-US" sz="4400" dirty="0" err="1">
                <a:solidFill>
                  <a:schemeClr val="tx1">
                    <a:lumMod val="95000"/>
                    <a:lumOff val="5000"/>
                  </a:schemeClr>
                </a:solidFill>
                <a:latin typeface="Constantia" panose="02030602050306030303" pitchFamily="18" charset="0"/>
              </a:rPr>
              <a:t>shear_range</a:t>
            </a:r>
            <a:r>
              <a:rPr lang="en-US" sz="4400" dirty="0">
                <a:solidFill>
                  <a:schemeClr val="tx1">
                    <a:lumMod val="95000"/>
                    <a:lumOff val="5000"/>
                  </a:schemeClr>
                </a:solidFill>
                <a:latin typeface="Constantia" panose="02030602050306030303" pitchFamily="18" charset="0"/>
              </a:rPr>
              <a:t>’ parameter randomly applies shearing transformations to the images. Shearing involves shifting the positions of pixels in a certain direction, which can introduce variations in image shape and appearance.‘</a:t>
            </a:r>
            <a:r>
              <a:rPr lang="en-US" sz="4400" dirty="0" err="1">
                <a:solidFill>
                  <a:schemeClr val="tx1">
                    <a:lumMod val="95000"/>
                    <a:lumOff val="5000"/>
                  </a:schemeClr>
                </a:solidFill>
                <a:latin typeface="Constantia" panose="02030602050306030303" pitchFamily="18" charset="0"/>
              </a:rPr>
              <a:t>zoom_range</a:t>
            </a:r>
            <a:r>
              <a:rPr lang="en-US" sz="4400" dirty="0">
                <a:solidFill>
                  <a:schemeClr val="tx1">
                    <a:lumMod val="95000"/>
                    <a:lumOff val="5000"/>
                  </a:schemeClr>
                </a:solidFill>
                <a:latin typeface="Constantia" panose="02030602050306030303" pitchFamily="18" charset="0"/>
              </a:rPr>
              <a:t>’ parameter randomly applies zooming transformations to the images. Zooming involves magnifying or shrinking parts of the image, which can simulate different perspectives or levels of detail. ‘</a:t>
            </a:r>
            <a:r>
              <a:rPr lang="en-US" sz="4400" dirty="0" err="1">
                <a:solidFill>
                  <a:schemeClr val="tx1">
                    <a:lumMod val="95000"/>
                    <a:lumOff val="5000"/>
                  </a:schemeClr>
                </a:solidFill>
                <a:latin typeface="Constantia" panose="02030602050306030303" pitchFamily="18" charset="0"/>
              </a:rPr>
              <a:t>horizontal_flip</a:t>
            </a:r>
            <a:r>
              <a:rPr lang="en-US" sz="4400" dirty="0">
                <a:solidFill>
                  <a:schemeClr val="tx1">
                    <a:lumMod val="95000"/>
                    <a:lumOff val="5000"/>
                  </a:schemeClr>
                </a:solidFill>
                <a:latin typeface="Constantia" panose="02030602050306030303" pitchFamily="18" charset="0"/>
              </a:rPr>
              <a:t>’ parameter randomly flips the images horizontally. This augmentation technique helps create variations in the dataset and can improve the model's ability to generalize by considering images from different viewpoints.</a:t>
            </a:r>
          </a:p>
          <a:p>
            <a:pPr algn="just">
              <a:lnSpc>
                <a:spcPct val="120000"/>
              </a:lnSpc>
            </a:pPr>
            <a:endParaRPr lang="en-IN" sz="4400" dirty="0">
              <a:solidFill>
                <a:schemeClr val="tx1">
                  <a:lumMod val="95000"/>
                  <a:lumOff val="5000"/>
                </a:schemeClr>
              </a:solidFill>
              <a:latin typeface="Constantia" panose="02030602050306030303" pitchFamily="18" charset="0"/>
            </a:endParaRPr>
          </a:p>
          <a:p>
            <a:pPr algn="just"/>
            <a:endParaRPr lang="en-IN" sz="1200" dirty="0">
              <a:solidFill>
                <a:schemeClr val="tx1">
                  <a:lumMod val="95000"/>
                  <a:lumOff val="5000"/>
                </a:schemeClr>
              </a:solidFill>
              <a:latin typeface="Constantia" panose="02030602050306030303" pitchFamily="18" charset="0"/>
            </a:endParaRPr>
          </a:p>
          <a:p>
            <a:pPr algn="just"/>
            <a:endParaRPr lang="en-US" sz="1200" b="0" i="0" dirty="0">
              <a:solidFill>
                <a:srgbClr val="2E2E2E"/>
              </a:solidFill>
              <a:effectLst/>
              <a:latin typeface="Constantia" panose="02030602050306030303" pitchFamily="18" charset="0"/>
            </a:endParaRPr>
          </a:p>
          <a:p>
            <a:pPr algn="l"/>
            <a:endParaRPr lang="en-US" sz="1600" b="0" i="0" dirty="0">
              <a:solidFill>
                <a:srgbClr val="2E2E2E"/>
              </a:solidFill>
              <a:effectLst/>
              <a:latin typeface="Constantia" panose="02030602050306030303" pitchFamily="18" charset="0"/>
            </a:endParaRPr>
          </a:p>
          <a:p>
            <a:endParaRPr lang="en-IN" dirty="0">
              <a:latin typeface="Constantia" panose="02030602050306030303" pitchFamily="18" charset="0"/>
            </a:endParaRPr>
          </a:p>
        </p:txBody>
      </p:sp>
      <p:pic>
        <p:nvPicPr>
          <p:cNvPr id="1026" name="Picture 2">
            <a:extLst>
              <a:ext uri="{FF2B5EF4-FFF2-40B4-BE49-F238E27FC236}">
                <a16:creationId xmlns:a16="http://schemas.microsoft.com/office/drawing/2014/main" id="{1DE1B0AD-1001-1B09-6949-632DAC2A1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789" y="2870914"/>
            <a:ext cx="1086017" cy="9173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E95EA48-BAE8-02BB-46B7-5A228CFB7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806" y="5288961"/>
            <a:ext cx="6276905" cy="1002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7108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FC5BC-376E-7D1F-2681-C9EA883AAAE4}"/>
              </a:ext>
            </a:extLst>
          </p:cNvPr>
          <p:cNvSpPr txBox="1"/>
          <p:nvPr/>
        </p:nvSpPr>
        <p:spPr>
          <a:xfrm>
            <a:off x="93307" y="102636"/>
            <a:ext cx="11971176" cy="6401753"/>
          </a:xfrm>
          <a:prstGeom prst="rect">
            <a:avLst/>
          </a:prstGeom>
          <a:noFill/>
        </p:spPr>
        <p:txBody>
          <a:bodyPr wrap="square" rtlCol="0">
            <a:spAutoFit/>
          </a:bodyPr>
          <a:lstStyle/>
          <a:p>
            <a:r>
              <a:rPr lang="en-IN" dirty="0">
                <a:latin typeface="Constantia" panose="02030602050306030303" pitchFamily="18" charset="0"/>
              </a:rPr>
              <a:t>3. Proposed Architecture</a:t>
            </a:r>
          </a:p>
          <a:p>
            <a:endParaRPr lang="en-IN" sz="1600" dirty="0">
              <a:latin typeface="Constantia" panose="02030602050306030303" pitchFamily="18" charset="0"/>
            </a:endParaRPr>
          </a:p>
          <a:p>
            <a:r>
              <a:rPr lang="en-US" sz="1400" dirty="0">
                <a:latin typeface="Constantia" panose="02030602050306030303" pitchFamily="18" charset="0"/>
              </a:rPr>
              <a:t>The proposed architecture aims to leverage the power of deep neural networks to effectively detect human emotions from images. It consists of 8 convolutional layers, 2 hidden layers, and 1 output layer. Dropout regularization with a rate of 0.2 is applied in the convolutional layers and the output layer to prevent overfitting.</a:t>
            </a:r>
          </a:p>
          <a:p>
            <a:r>
              <a:rPr lang="en-US" sz="1400" dirty="0">
                <a:latin typeface="Constantia" panose="02030602050306030303" pitchFamily="18" charset="0"/>
              </a:rPr>
              <a:t>Architecture overview:</a:t>
            </a:r>
          </a:p>
          <a:p>
            <a:pPr marL="342900" indent="-342900">
              <a:buFont typeface="+mj-lt"/>
              <a:buAutoNum type="arabicPeriod"/>
            </a:pPr>
            <a:r>
              <a:rPr lang="en-US" sz="1400" dirty="0">
                <a:latin typeface="Constantia" panose="02030602050306030303" pitchFamily="18" charset="0"/>
              </a:rPr>
              <a:t>Input Layer: The input layer receives the input images, which are typically grayscale or color images representing human faces. The size of the input layer is determined by the dimensions of the input images.</a:t>
            </a:r>
          </a:p>
          <a:p>
            <a:pPr marL="342900" indent="-342900">
              <a:buFont typeface="+mj-lt"/>
              <a:buAutoNum type="arabicPeriod"/>
            </a:pPr>
            <a:r>
              <a:rPr lang="en-US" sz="1400" dirty="0">
                <a:latin typeface="Constantia" panose="02030602050306030303" pitchFamily="18" charset="0"/>
              </a:rPr>
              <a:t>Convolutional Layers: The architecture includes 8 convolutional layers, each followed by a Rectified Linear Unit (</a:t>
            </a:r>
            <a:r>
              <a:rPr lang="en-US" sz="1400" dirty="0" err="1">
                <a:latin typeface="Constantia" panose="02030602050306030303" pitchFamily="18" charset="0"/>
              </a:rPr>
              <a:t>ReLU</a:t>
            </a:r>
            <a:r>
              <a:rPr lang="en-US" sz="1400" dirty="0">
                <a:latin typeface="Constantia" panose="02030602050306030303" pitchFamily="18" charset="0"/>
              </a:rPr>
              <a:t>) activation function to introduce non-linearity. The number of filters and kernel size can be adjusted based on the complexity of the dataset and the computational resources available. Dropout with a rate of 0.2 is applied after each convolutional layer to regularize the model and prevent overfitting.</a:t>
            </a:r>
          </a:p>
          <a:p>
            <a:pPr marL="342900" indent="-342900">
              <a:buFont typeface="+mj-lt"/>
              <a:buAutoNum type="arabicPeriod"/>
            </a:pPr>
            <a:r>
              <a:rPr lang="en-US" sz="1400" dirty="0">
                <a:latin typeface="Constantia" panose="02030602050306030303" pitchFamily="18" charset="0"/>
              </a:rPr>
              <a:t>Pooling Layers: After each convolutional layer, a pooling layer is introduced to reduce the spatial dimensions and extract the most salient features. Max pooling is commonly used to capture the most important information within each pooling region.</a:t>
            </a:r>
          </a:p>
          <a:p>
            <a:pPr marL="342900" indent="-342900">
              <a:buFont typeface="+mj-lt"/>
              <a:buAutoNum type="arabicPeriod"/>
            </a:pPr>
            <a:r>
              <a:rPr lang="en-US" sz="1400" dirty="0">
                <a:latin typeface="Constantia" panose="02030602050306030303" pitchFamily="18" charset="0"/>
              </a:rPr>
              <a:t>Hidden Layers: Following the convolutional layers, 2 fully connected hidden layers are introduced. These layers allow the model to learn higher-level representations and capture complex relationships between the extracted features. The number of nodes or neurons in each hidden layer can be adjusted based on the complexity of the problem and the available computational resources. Activation functions like </a:t>
            </a:r>
            <a:r>
              <a:rPr lang="en-US" sz="1400" dirty="0" err="1">
                <a:latin typeface="Constantia" panose="02030602050306030303" pitchFamily="18" charset="0"/>
              </a:rPr>
              <a:t>ReLU</a:t>
            </a:r>
            <a:r>
              <a:rPr lang="en-US" sz="1400" dirty="0">
                <a:latin typeface="Constantia" panose="02030602050306030303" pitchFamily="18" charset="0"/>
              </a:rPr>
              <a:t> can be applied to introduce non-linearity.</a:t>
            </a:r>
          </a:p>
          <a:p>
            <a:pPr marL="342900" indent="-342900">
              <a:buFont typeface="+mj-lt"/>
              <a:buAutoNum type="arabicPeriod"/>
            </a:pPr>
            <a:r>
              <a:rPr lang="en-US" sz="1400" dirty="0">
                <a:latin typeface="Constantia" panose="02030602050306030303" pitchFamily="18" charset="0"/>
              </a:rPr>
              <a:t>Output Layer: The output layer represents the final layer of the neural network and provides the classification results for different emotional states. The number of nodes in the output layer corresponds to the number of distinct emotions to be detected. A suitable activation function, such as SoftMax, is used to produce probability distributions over the emotions, indicating the likelihood of each emotional state.</a:t>
            </a:r>
          </a:p>
          <a:p>
            <a:pPr marL="342900" indent="-342900">
              <a:buFont typeface="+mj-lt"/>
              <a:buAutoNum type="arabicPeriod"/>
            </a:pPr>
            <a:r>
              <a:rPr lang="en-US" sz="1400" dirty="0">
                <a:latin typeface="Constantia" panose="02030602050306030303" pitchFamily="18" charset="0"/>
              </a:rPr>
              <a:t>Dropout in Convolutional Layers and Output Layer: Dropout regularization with a rate of 0.2 is applied after each convolutional layer and the output layer. Dropout randomly deactivates a fraction of the neurons during training, reducing overfitting by promoting robustness and preventing reliance on specific features.</a:t>
            </a:r>
          </a:p>
          <a:p>
            <a:r>
              <a:rPr lang="en-US" sz="1400" dirty="0">
                <a:latin typeface="Constantia" panose="02030602050306030303" pitchFamily="18" charset="0"/>
              </a:rPr>
              <a:t>The proposed architecture aims to capture and learn both low-level and high-level features in human facial expressions, enabling accurate emotion detection. It provides flexibility in terms of adjusting the number of filters, kernel sizes, hidden layers, and output layer nodes based on the complexity of the emotion detection task and the available computational resources. The inclusion of dropout regularization helps improve the model's generalization ability and prevents overfitting.</a:t>
            </a:r>
          </a:p>
          <a:p>
            <a:pPr marL="342900" indent="-342900">
              <a:buFont typeface="+mj-lt"/>
              <a:buAutoNum type="arabicPeriod"/>
            </a:pPr>
            <a:endParaRPr lang="en-US" sz="1400" dirty="0">
              <a:latin typeface="Constantia" panose="02030602050306030303" pitchFamily="18" charset="0"/>
            </a:endParaRPr>
          </a:p>
          <a:p>
            <a:endParaRPr lang="en-IN" sz="1400" dirty="0">
              <a:latin typeface="Constantia" panose="02030602050306030303" pitchFamily="18" charset="0"/>
            </a:endParaRPr>
          </a:p>
        </p:txBody>
      </p:sp>
    </p:spTree>
    <p:extLst>
      <p:ext uri="{BB962C8B-B14F-4D97-AF65-F5344CB8AC3E}">
        <p14:creationId xmlns:p14="http://schemas.microsoft.com/office/powerpoint/2010/main" val="10066748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84F3B-CE69-151C-5CF6-413C39865226}"/>
              </a:ext>
            </a:extLst>
          </p:cNvPr>
          <p:cNvSpPr txBox="1"/>
          <p:nvPr/>
        </p:nvSpPr>
        <p:spPr>
          <a:xfrm>
            <a:off x="3181739" y="301949"/>
            <a:ext cx="5150498" cy="523220"/>
          </a:xfrm>
          <a:prstGeom prst="rect">
            <a:avLst/>
          </a:prstGeom>
          <a:noFill/>
        </p:spPr>
        <p:txBody>
          <a:bodyPr wrap="square" rtlCol="0">
            <a:spAutoFit/>
          </a:bodyPr>
          <a:lstStyle/>
          <a:p>
            <a:pPr algn="ctr"/>
            <a:r>
              <a:rPr lang="en-IN" sz="2800" b="1" i="1" dirty="0">
                <a:latin typeface="Constantia" panose="02030602050306030303" pitchFamily="18" charset="0"/>
              </a:rPr>
              <a:t>ARCHITERCTURE</a:t>
            </a:r>
            <a:endParaRPr lang="en-IN" sz="2800" dirty="0"/>
          </a:p>
        </p:txBody>
      </p:sp>
      <p:sp>
        <p:nvSpPr>
          <p:cNvPr id="7" name="TextBox 6">
            <a:extLst>
              <a:ext uri="{FF2B5EF4-FFF2-40B4-BE49-F238E27FC236}">
                <a16:creationId xmlns:a16="http://schemas.microsoft.com/office/drawing/2014/main" id="{2E760C63-ED32-CBAA-AA3A-38EC5E7B7BBB}"/>
              </a:ext>
            </a:extLst>
          </p:cNvPr>
          <p:cNvSpPr txBox="1"/>
          <p:nvPr/>
        </p:nvSpPr>
        <p:spPr>
          <a:xfrm>
            <a:off x="3858934" y="5648110"/>
            <a:ext cx="5100320" cy="646331"/>
          </a:xfrm>
          <a:prstGeom prst="rect">
            <a:avLst/>
          </a:prstGeom>
          <a:noFill/>
        </p:spPr>
        <p:txBody>
          <a:bodyPr wrap="square" rtlCol="0">
            <a:spAutoFit/>
          </a:bodyPr>
          <a:lstStyle/>
          <a:p>
            <a:r>
              <a:rPr lang="en-US" dirty="0"/>
              <a:t>Fig1.CNN architecture without dropouts</a:t>
            </a:r>
          </a:p>
          <a:p>
            <a:r>
              <a:rPr lang="en-US" dirty="0"/>
              <a:t> </a:t>
            </a:r>
            <a:endParaRPr lang="en-IN" dirty="0"/>
          </a:p>
        </p:txBody>
      </p:sp>
      <p:pic>
        <p:nvPicPr>
          <p:cNvPr id="11" name="Picture 10">
            <a:extLst>
              <a:ext uri="{FF2B5EF4-FFF2-40B4-BE49-F238E27FC236}">
                <a16:creationId xmlns:a16="http://schemas.microsoft.com/office/drawing/2014/main" id="{2C70DFC0-481A-C53B-3258-F3F527EF9572}"/>
              </a:ext>
            </a:extLst>
          </p:cNvPr>
          <p:cNvPicPr>
            <a:picLocks noChangeAspect="1"/>
          </p:cNvPicPr>
          <p:nvPr/>
        </p:nvPicPr>
        <p:blipFill rotWithShape="1">
          <a:blip r:embed="rId2"/>
          <a:srcRect r="11225"/>
          <a:stretch/>
        </p:blipFill>
        <p:spPr>
          <a:xfrm>
            <a:off x="838718" y="1114210"/>
            <a:ext cx="10823510" cy="4533900"/>
          </a:xfrm>
          <a:prstGeom prst="rect">
            <a:avLst/>
          </a:prstGeom>
        </p:spPr>
      </p:pic>
    </p:spTree>
    <p:extLst>
      <p:ext uri="{BB962C8B-B14F-4D97-AF65-F5344CB8AC3E}">
        <p14:creationId xmlns:p14="http://schemas.microsoft.com/office/powerpoint/2010/main" val="9440014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BB51E6-6F82-E81D-8987-05C4F92223AF}"/>
              </a:ext>
            </a:extLst>
          </p:cNvPr>
          <p:cNvPicPr>
            <a:picLocks noChangeAspect="1"/>
          </p:cNvPicPr>
          <p:nvPr/>
        </p:nvPicPr>
        <p:blipFill rotWithShape="1">
          <a:blip r:embed="rId2"/>
          <a:srcRect l="2449" t="1321" r="8010" b="-1321"/>
          <a:stretch/>
        </p:blipFill>
        <p:spPr>
          <a:xfrm>
            <a:off x="895740" y="978167"/>
            <a:ext cx="10916816" cy="4533900"/>
          </a:xfrm>
          <a:prstGeom prst="rect">
            <a:avLst/>
          </a:prstGeom>
        </p:spPr>
      </p:pic>
      <p:sp>
        <p:nvSpPr>
          <p:cNvPr id="4" name="TextBox 3">
            <a:extLst>
              <a:ext uri="{FF2B5EF4-FFF2-40B4-BE49-F238E27FC236}">
                <a16:creationId xmlns:a16="http://schemas.microsoft.com/office/drawing/2014/main" id="{1CA12AAD-4953-E241-555B-966D0703478B}"/>
              </a:ext>
            </a:extLst>
          </p:cNvPr>
          <p:cNvSpPr txBox="1"/>
          <p:nvPr/>
        </p:nvSpPr>
        <p:spPr>
          <a:xfrm flipH="1">
            <a:off x="3647335" y="5663682"/>
            <a:ext cx="4191313" cy="369332"/>
          </a:xfrm>
          <a:prstGeom prst="rect">
            <a:avLst/>
          </a:prstGeom>
          <a:noFill/>
        </p:spPr>
        <p:txBody>
          <a:bodyPr wrap="square" rtlCol="0">
            <a:spAutoFit/>
          </a:bodyPr>
          <a:lstStyle/>
          <a:p>
            <a:r>
              <a:rPr lang="en-US" dirty="0"/>
              <a:t>Fig2.CNN architecture with dropouts</a:t>
            </a:r>
          </a:p>
        </p:txBody>
      </p:sp>
    </p:spTree>
    <p:extLst>
      <p:ext uri="{BB962C8B-B14F-4D97-AF65-F5344CB8AC3E}">
        <p14:creationId xmlns:p14="http://schemas.microsoft.com/office/powerpoint/2010/main" val="22177309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825</TotalTime>
  <Words>2417</Words>
  <Application>Microsoft Office PowerPoint</Application>
  <PresentationFormat>Widescreen</PresentationFormat>
  <Paragraphs>464</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Calisto MT</vt:lpstr>
      <vt:lpstr>Cambria Math</vt:lpstr>
      <vt:lpstr>Constantia</vt:lpstr>
      <vt:lpstr>Söhne</vt:lpstr>
      <vt:lpstr>Times New Roman</vt:lpstr>
      <vt:lpstr>Wingdings</vt:lpstr>
      <vt:lpstr>Retrospect</vt:lpstr>
      <vt:lpstr>PowerPoint Presentation</vt:lpstr>
      <vt:lpstr>ABSTRACT</vt:lpstr>
      <vt:lpstr>KEYWORDS</vt:lpstr>
      <vt:lpstr>INTRODUCTION</vt:lpstr>
      <vt:lpstr>PowerPoint Presentation</vt:lpstr>
      <vt:lpstr>METHEDOLOGY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IMAGES  USING CNN  WITH  DIFFERENT  OPTIMIZERS</dc:title>
  <dc:creator>sahana m rao</dc:creator>
  <cp:lastModifiedBy>Praneetha Umesh</cp:lastModifiedBy>
  <cp:revision>31</cp:revision>
  <dcterms:created xsi:type="dcterms:W3CDTF">2023-05-22T13:39:38Z</dcterms:created>
  <dcterms:modified xsi:type="dcterms:W3CDTF">2024-05-06T09:24:10Z</dcterms:modified>
</cp:coreProperties>
</file>