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tmp" ContentType="image/png"/>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theme/themeOverride1.xml" ContentType="application/vnd.openxmlformats-officedocument.themeOverr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21" r:id="rId1"/>
  </p:sldMasterIdLst>
  <p:notesMasterIdLst>
    <p:notesMasterId r:id="rId19"/>
  </p:notesMasterIdLst>
  <p:sldIdLst>
    <p:sldId id="256" r:id="rId2"/>
    <p:sldId id="259" r:id="rId3"/>
    <p:sldId id="257" r:id="rId4"/>
    <p:sldId id="288" r:id="rId5"/>
    <p:sldId id="289" r:id="rId6"/>
    <p:sldId id="287" r:id="rId7"/>
    <p:sldId id="290" r:id="rId8"/>
    <p:sldId id="258" r:id="rId9"/>
    <p:sldId id="261" r:id="rId10"/>
    <p:sldId id="262" r:id="rId11"/>
    <p:sldId id="269" r:id="rId12"/>
    <p:sldId id="268" r:id="rId13"/>
    <p:sldId id="270" r:id="rId14"/>
    <p:sldId id="271" r:id="rId15"/>
    <p:sldId id="272" r:id="rId16"/>
    <p:sldId id="273" r:id="rId17"/>
    <p:sldId id="266" r:id="rId18"/>
  </p:sldIdLst>
  <p:sldSz cx="35763200" cy="20116800"/>
  <p:notesSz cx="6858000" cy="9144000"/>
  <p:defaultTextStyle>
    <a:defPPr>
      <a:defRPr lang="en-US"/>
    </a:defPPr>
    <a:lvl1pPr marL="0" algn="l" defTabSz="2414005" rtl="0" eaLnBrk="1" latinLnBrk="0" hangingPunct="1">
      <a:defRPr sz="4752" kern="1200">
        <a:solidFill>
          <a:schemeClr val="tx1"/>
        </a:solidFill>
        <a:latin typeface="+mn-lt"/>
        <a:ea typeface="+mn-ea"/>
        <a:cs typeface="+mn-cs"/>
      </a:defRPr>
    </a:lvl1pPr>
    <a:lvl2pPr marL="1207003" algn="l" defTabSz="2414005" rtl="0" eaLnBrk="1" latinLnBrk="0" hangingPunct="1">
      <a:defRPr sz="4752" kern="1200">
        <a:solidFill>
          <a:schemeClr val="tx1"/>
        </a:solidFill>
        <a:latin typeface="+mn-lt"/>
        <a:ea typeface="+mn-ea"/>
        <a:cs typeface="+mn-cs"/>
      </a:defRPr>
    </a:lvl2pPr>
    <a:lvl3pPr marL="2414005" algn="l" defTabSz="2414005" rtl="0" eaLnBrk="1" latinLnBrk="0" hangingPunct="1">
      <a:defRPr sz="4752" kern="1200">
        <a:solidFill>
          <a:schemeClr val="tx1"/>
        </a:solidFill>
        <a:latin typeface="+mn-lt"/>
        <a:ea typeface="+mn-ea"/>
        <a:cs typeface="+mn-cs"/>
      </a:defRPr>
    </a:lvl3pPr>
    <a:lvl4pPr marL="3621008" algn="l" defTabSz="2414005" rtl="0" eaLnBrk="1" latinLnBrk="0" hangingPunct="1">
      <a:defRPr sz="4752" kern="1200">
        <a:solidFill>
          <a:schemeClr val="tx1"/>
        </a:solidFill>
        <a:latin typeface="+mn-lt"/>
        <a:ea typeface="+mn-ea"/>
        <a:cs typeface="+mn-cs"/>
      </a:defRPr>
    </a:lvl4pPr>
    <a:lvl5pPr marL="4828010" algn="l" defTabSz="2414005" rtl="0" eaLnBrk="1" latinLnBrk="0" hangingPunct="1">
      <a:defRPr sz="4752" kern="1200">
        <a:solidFill>
          <a:schemeClr val="tx1"/>
        </a:solidFill>
        <a:latin typeface="+mn-lt"/>
        <a:ea typeface="+mn-ea"/>
        <a:cs typeface="+mn-cs"/>
      </a:defRPr>
    </a:lvl5pPr>
    <a:lvl6pPr marL="6035013" algn="l" defTabSz="2414005" rtl="0" eaLnBrk="1" latinLnBrk="0" hangingPunct="1">
      <a:defRPr sz="4752" kern="1200">
        <a:solidFill>
          <a:schemeClr val="tx1"/>
        </a:solidFill>
        <a:latin typeface="+mn-lt"/>
        <a:ea typeface="+mn-ea"/>
        <a:cs typeface="+mn-cs"/>
      </a:defRPr>
    </a:lvl6pPr>
    <a:lvl7pPr marL="7242015" algn="l" defTabSz="2414005" rtl="0" eaLnBrk="1" latinLnBrk="0" hangingPunct="1">
      <a:defRPr sz="4752" kern="1200">
        <a:solidFill>
          <a:schemeClr val="tx1"/>
        </a:solidFill>
        <a:latin typeface="+mn-lt"/>
        <a:ea typeface="+mn-ea"/>
        <a:cs typeface="+mn-cs"/>
      </a:defRPr>
    </a:lvl7pPr>
    <a:lvl8pPr marL="8449018" algn="l" defTabSz="2414005" rtl="0" eaLnBrk="1" latinLnBrk="0" hangingPunct="1">
      <a:defRPr sz="4752" kern="1200">
        <a:solidFill>
          <a:schemeClr val="tx1"/>
        </a:solidFill>
        <a:latin typeface="+mn-lt"/>
        <a:ea typeface="+mn-ea"/>
        <a:cs typeface="+mn-cs"/>
      </a:defRPr>
    </a:lvl8pPr>
    <a:lvl9pPr marL="9656020" algn="l" defTabSz="2414005" rtl="0" eaLnBrk="1" latinLnBrk="0" hangingPunct="1">
      <a:defRPr sz="4752"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p:scale>
          <a:sx n="21" d="100"/>
          <a:sy n="21" d="100"/>
        </p:scale>
        <p:origin x="832" y="6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microsoft.com/office/2016/11/relationships/changesInfo" Target="changesInfos/changesInfo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tehya sai" userId="fb4ac40422abbd6e" providerId="LiveId" clId="{1BAA7E9E-92D8-4CD6-AD31-94F06A54C892}"/>
    <pc:docChg chg="custSel addSld delSld modSld sldOrd">
      <pc:chgData name="tehya sai" userId="fb4ac40422abbd6e" providerId="LiveId" clId="{1BAA7E9E-92D8-4CD6-AD31-94F06A54C892}" dt="2024-04-26T07:30:34.940" v="159" actId="47"/>
      <pc:docMkLst>
        <pc:docMk/>
      </pc:docMkLst>
      <pc:sldChg chg="modSp mod">
        <pc:chgData name="tehya sai" userId="fb4ac40422abbd6e" providerId="LiveId" clId="{1BAA7E9E-92D8-4CD6-AD31-94F06A54C892}" dt="2024-04-26T07:30:32.258" v="158" actId="27636"/>
        <pc:sldMkLst>
          <pc:docMk/>
          <pc:sldMk cId="1498512898" sldId="261"/>
        </pc:sldMkLst>
        <pc:spChg chg="mod">
          <ac:chgData name="tehya sai" userId="fb4ac40422abbd6e" providerId="LiveId" clId="{1BAA7E9E-92D8-4CD6-AD31-94F06A54C892}" dt="2024-04-26T07:30:32.258" v="158" actId="27636"/>
          <ac:spMkLst>
            <pc:docMk/>
            <pc:sldMk cId="1498512898" sldId="261"/>
            <ac:spMk id="3" creationId="{00000000-0000-0000-0000-000000000000}"/>
          </ac:spMkLst>
        </pc:spChg>
      </pc:sldChg>
      <pc:sldChg chg="modSp mod ord">
        <pc:chgData name="tehya sai" userId="fb4ac40422abbd6e" providerId="LiveId" clId="{1BAA7E9E-92D8-4CD6-AD31-94F06A54C892}" dt="2024-04-26T07:26:00.686" v="134" actId="20577"/>
        <pc:sldMkLst>
          <pc:docMk/>
          <pc:sldMk cId="4056356085" sldId="287"/>
        </pc:sldMkLst>
        <pc:graphicFrameChg chg="mod modGraphic">
          <ac:chgData name="tehya sai" userId="fb4ac40422abbd6e" providerId="LiveId" clId="{1BAA7E9E-92D8-4CD6-AD31-94F06A54C892}" dt="2024-04-26T07:26:00.686" v="134" actId="20577"/>
          <ac:graphicFrameMkLst>
            <pc:docMk/>
            <pc:sldMk cId="4056356085" sldId="287"/>
            <ac:graphicFrameMk id="6" creationId="{00000000-0000-0000-0000-000000000000}"/>
          </ac:graphicFrameMkLst>
        </pc:graphicFrameChg>
      </pc:sldChg>
      <pc:sldChg chg="modSp mod">
        <pc:chgData name="tehya sai" userId="fb4ac40422abbd6e" providerId="LiveId" clId="{1BAA7E9E-92D8-4CD6-AD31-94F06A54C892}" dt="2024-04-26T07:24:58.749" v="114" actId="20577"/>
        <pc:sldMkLst>
          <pc:docMk/>
          <pc:sldMk cId="2832159958" sldId="288"/>
        </pc:sldMkLst>
        <pc:graphicFrameChg chg="mod modGraphic">
          <ac:chgData name="tehya sai" userId="fb4ac40422abbd6e" providerId="LiveId" clId="{1BAA7E9E-92D8-4CD6-AD31-94F06A54C892}" dt="2024-04-26T07:24:58.749" v="114" actId="20577"/>
          <ac:graphicFrameMkLst>
            <pc:docMk/>
            <pc:sldMk cId="2832159958" sldId="288"/>
            <ac:graphicFrameMk id="6" creationId="{00000000-0000-0000-0000-000000000000}"/>
          </ac:graphicFrameMkLst>
        </pc:graphicFrameChg>
      </pc:sldChg>
      <pc:sldChg chg="modSp mod">
        <pc:chgData name="tehya sai" userId="fb4ac40422abbd6e" providerId="LiveId" clId="{1BAA7E9E-92D8-4CD6-AD31-94F06A54C892}" dt="2024-04-26T07:25:22.232" v="126" actId="20577"/>
        <pc:sldMkLst>
          <pc:docMk/>
          <pc:sldMk cId="2815351890" sldId="289"/>
        </pc:sldMkLst>
        <pc:graphicFrameChg chg="modGraphic">
          <ac:chgData name="tehya sai" userId="fb4ac40422abbd6e" providerId="LiveId" clId="{1BAA7E9E-92D8-4CD6-AD31-94F06A54C892}" dt="2024-04-26T07:25:22.232" v="126" actId="20577"/>
          <ac:graphicFrameMkLst>
            <pc:docMk/>
            <pc:sldMk cId="2815351890" sldId="289"/>
            <ac:graphicFrameMk id="6" creationId="{00000000-0000-0000-0000-000000000000}"/>
          </ac:graphicFrameMkLst>
        </pc:graphicFrameChg>
      </pc:sldChg>
      <pc:sldChg chg="add del">
        <pc:chgData name="tehya sai" userId="fb4ac40422abbd6e" providerId="LiveId" clId="{1BAA7E9E-92D8-4CD6-AD31-94F06A54C892}" dt="2024-04-26T07:30:34.940" v="159" actId="47"/>
        <pc:sldMkLst>
          <pc:docMk/>
          <pc:sldMk cId="1417904337" sldId="291"/>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D453BA-2B68-4BA9-8E9B-F75EE3C4E984}" type="datetimeFigureOut">
              <a:rPr lang="en-IN" smtClean="0"/>
              <a:t>26-04-2024</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B8809DF-984F-4A2A-841B-3DF5F4450DF7}" type="slidenum">
              <a:rPr lang="en-IN" smtClean="0"/>
              <a:t>‹#›</a:t>
            </a:fld>
            <a:endParaRPr lang="en-IN"/>
          </a:p>
        </p:txBody>
      </p:sp>
    </p:spTree>
    <p:extLst>
      <p:ext uri="{BB962C8B-B14F-4D97-AF65-F5344CB8AC3E}">
        <p14:creationId xmlns:p14="http://schemas.microsoft.com/office/powerpoint/2010/main" val="282582607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8B8809DF-984F-4A2A-841B-3DF5F4450DF7}" type="slidenum">
              <a:rPr lang="en-IN" smtClean="0"/>
              <a:t>4</a:t>
            </a:fld>
            <a:endParaRPr lang="en-IN"/>
          </a:p>
        </p:txBody>
      </p:sp>
    </p:spTree>
    <p:extLst>
      <p:ext uri="{BB962C8B-B14F-4D97-AF65-F5344CB8AC3E}">
        <p14:creationId xmlns:p14="http://schemas.microsoft.com/office/powerpoint/2010/main" val="187530214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4470400" y="3292265"/>
            <a:ext cx="26822400" cy="7003627"/>
          </a:xfrm>
        </p:spPr>
        <p:txBody>
          <a:bodyPr anchor="b"/>
          <a:lstStyle>
            <a:lvl1pPr algn="ctr">
              <a:defRPr sz="17600"/>
            </a:lvl1pPr>
          </a:lstStyle>
          <a:p>
            <a:r>
              <a:rPr lang="en-US"/>
              <a:t>Click to edit Master title style</a:t>
            </a:r>
          </a:p>
        </p:txBody>
      </p:sp>
      <p:sp>
        <p:nvSpPr>
          <p:cNvPr id="3" name="Subtitle 2"/>
          <p:cNvSpPr>
            <a:spLocks noGrp="1"/>
          </p:cNvSpPr>
          <p:nvPr>
            <p:ph type="subTitle" idx="1"/>
          </p:nvPr>
        </p:nvSpPr>
        <p:spPr>
          <a:xfrm>
            <a:off x="4470400" y="10565978"/>
            <a:ext cx="26822400" cy="4856902"/>
          </a:xfrm>
        </p:spPr>
        <p:txBody>
          <a:bodyPr/>
          <a:lstStyle>
            <a:lvl1pPr marL="0" indent="0" algn="ctr">
              <a:buNone/>
              <a:defRPr sz="7040"/>
            </a:lvl1pPr>
            <a:lvl2pPr marL="1341105" indent="0" algn="ctr">
              <a:buNone/>
              <a:defRPr sz="5867"/>
            </a:lvl2pPr>
            <a:lvl3pPr marL="2682210" indent="0" algn="ctr">
              <a:buNone/>
              <a:defRPr sz="5280"/>
            </a:lvl3pPr>
            <a:lvl4pPr marL="4023314" indent="0" algn="ctr">
              <a:buNone/>
              <a:defRPr sz="4693"/>
            </a:lvl4pPr>
            <a:lvl5pPr marL="5364419" indent="0" algn="ctr">
              <a:buNone/>
              <a:defRPr sz="4693"/>
            </a:lvl5pPr>
            <a:lvl6pPr marL="6705524" indent="0" algn="ctr">
              <a:buNone/>
              <a:defRPr sz="4693"/>
            </a:lvl6pPr>
            <a:lvl7pPr marL="8046629" indent="0" algn="ctr">
              <a:buNone/>
              <a:defRPr sz="4693"/>
            </a:lvl7pPr>
            <a:lvl8pPr marL="9387733" indent="0" algn="ctr">
              <a:buNone/>
              <a:defRPr sz="4693"/>
            </a:lvl8pPr>
            <a:lvl9pPr marL="10728838" indent="0" algn="ctr">
              <a:buNone/>
              <a:defRPr sz="4693"/>
            </a:lvl9pPr>
          </a:lstStyle>
          <a:p>
            <a:r>
              <a:rPr lang="en-US"/>
              <a:t>Click to edit Master subtitle style</a:t>
            </a:r>
          </a:p>
        </p:txBody>
      </p:sp>
      <p:sp>
        <p:nvSpPr>
          <p:cNvPr id="4" name="Date Placeholder 3"/>
          <p:cNvSpPr>
            <a:spLocks noGrp="1"/>
          </p:cNvSpPr>
          <p:nvPr>
            <p:ph type="dt" sz="half" idx="10"/>
          </p:nvPr>
        </p:nvSpPr>
        <p:spPr/>
        <p:txBody>
          <a:bodyPr/>
          <a:lstStyle/>
          <a:p>
            <a:fld id="{B7505682-797F-44FC-A382-8B6C2659ED26}" type="datetimeFigureOut">
              <a:rPr lang="en-US" smtClean="0"/>
              <a:t>4/26/2024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21D784-9BF3-4C07-8329-5ECC9192B848}" type="slidenum">
              <a:rPr lang="en-US" smtClean="0"/>
              <a:t>‹#›</a:t>
            </a:fld>
            <a:endParaRPr lang="en-US"/>
          </a:p>
        </p:txBody>
      </p:sp>
    </p:spTree>
    <p:extLst>
      <p:ext uri="{BB962C8B-B14F-4D97-AF65-F5344CB8AC3E}">
        <p14:creationId xmlns:p14="http://schemas.microsoft.com/office/powerpoint/2010/main" val="288563713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7505682-797F-44FC-A382-8B6C2659ED26}" type="datetimeFigureOut">
              <a:rPr lang="en-US" smtClean="0"/>
              <a:t>4/26/2024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21D784-9BF3-4C07-8329-5ECC9192B848}" type="slidenum">
              <a:rPr lang="en-US" smtClean="0"/>
              <a:t>‹#›</a:t>
            </a:fld>
            <a:endParaRPr lang="en-US"/>
          </a:p>
        </p:txBody>
      </p:sp>
    </p:spTree>
    <p:extLst>
      <p:ext uri="{BB962C8B-B14F-4D97-AF65-F5344CB8AC3E}">
        <p14:creationId xmlns:p14="http://schemas.microsoft.com/office/powerpoint/2010/main" val="139595093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25593040" y="1071033"/>
            <a:ext cx="7711440" cy="17048058"/>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2458720" y="1071033"/>
            <a:ext cx="22687280" cy="1704805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7505682-797F-44FC-A382-8B6C2659ED26}" type="datetimeFigureOut">
              <a:rPr lang="en-US" smtClean="0"/>
              <a:t>4/26/2024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21D784-9BF3-4C07-8329-5ECC9192B848}" type="slidenum">
              <a:rPr lang="en-US" smtClean="0"/>
              <a:t>‹#›</a:t>
            </a:fld>
            <a:endParaRPr lang="en-US"/>
          </a:p>
        </p:txBody>
      </p:sp>
    </p:spTree>
    <p:extLst>
      <p:ext uri="{BB962C8B-B14F-4D97-AF65-F5344CB8AC3E}">
        <p14:creationId xmlns:p14="http://schemas.microsoft.com/office/powerpoint/2010/main" val="26613653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B7505682-797F-44FC-A382-8B6C2659ED26}" type="datetimeFigureOut">
              <a:rPr lang="en-US" smtClean="0"/>
              <a:t>4/26/2024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21D784-9BF3-4C07-8329-5ECC9192B848}" type="slidenum">
              <a:rPr lang="en-US" smtClean="0"/>
              <a:t>‹#›</a:t>
            </a:fld>
            <a:endParaRPr lang="en-US"/>
          </a:p>
        </p:txBody>
      </p:sp>
    </p:spTree>
    <p:extLst>
      <p:ext uri="{BB962C8B-B14F-4D97-AF65-F5344CB8AC3E}">
        <p14:creationId xmlns:p14="http://schemas.microsoft.com/office/powerpoint/2010/main" val="299486114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440093" y="5015233"/>
            <a:ext cx="30845760" cy="8368029"/>
          </a:xfrm>
        </p:spPr>
        <p:txBody>
          <a:bodyPr anchor="b"/>
          <a:lstStyle>
            <a:lvl1pPr>
              <a:defRPr sz="17600"/>
            </a:lvl1pPr>
          </a:lstStyle>
          <a:p>
            <a:r>
              <a:rPr lang="en-US"/>
              <a:t>Click to edit Master title style</a:t>
            </a:r>
          </a:p>
        </p:txBody>
      </p:sp>
      <p:sp>
        <p:nvSpPr>
          <p:cNvPr id="3" name="Text Placeholder 2"/>
          <p:cNvSpPr>
            <a:spLocks noGrp="1"/>
          </p:cNvSpPr>
          <p:nvPr>
            <p:ph type="body" idx="1"/>
          </p:nvPr>
        </p:nvSpPr>
        <p:spPr>
          <a:xfrm>
            <a:off x="2440093" y="13462426"/>
            <a:ext cx="30845760" cy="4400549"/>
          </a:xfrm>
        </p:spPr>
        <p:txBody>
          <a:bodyPr/>
          <a:lstStyle>
            <a:lvl1pPr marL="0" indent="0">
              <a:buNone/>
              <a:defRPr sz="7040">
                <a:solidFill>
                  <a:schemeClr val="tx1">
                    <a:tint val="75000"/>
                  </a:schemeClr>
                </a:solidFill>
              </a:defRPr>
            </a:lvl1pPr>
            <a:lvl2pPr marL="1341105" indent="0">
              <a:buNone/>
              <a:defRPr sz="5867">
                <a:solidFill>
                  <a:schemeClr val="tx1">
                    <a:tint val="75000"/>
                  </a:schemeClr>
                </a:solidFill>
              </a:defRPr>
            </a:lvl2pPr>
            <a:lvl3pPr marL="2682210" indent="0">
              <a:buNone/>
              <a:defRPr sz="5280">
                <a:solidFill>
                  <a:schemeClr val="tx1">
                    <a:tint val="75000"/>
                  </a:schemeClr>
                </a:solidFill>
              </a:defRPr>
            </a:lvl3pPr>
            <a:lvl4pPr marL="4023314" indent="0">
              <a:buNone/>
              <a:defRPr sz="4693">
                <a:solidFill>
                  <a:schemeClr val="tx1">
                    <a:tint val="75000"/>
                  </a:schemeClr>
                </a:solidFill>
              </a:defRPr>
            </a:lvl4pPr>
            <a:lvl5pPr marL="5364419" indent="0">
              <a:buNone/>
              <a:defRPr sz="4693">
                <a:solidFill>
                  <a:schemeClr val="tx1">
                    <a:tint val="75000"/>
                  </a:schemeClr>
                </a:solidFill>
              </a:defRPr>
            </a:lvl5pPr>
            <a:lvl6pPr marL="6705524" indent="0">
              <a:buNone/>
              <a:defRPr sz="4693">
                <a:solidFill>
                  <a:schemeClr val="tx1">
                    <a:tint val="75000"/>
                  </a:schemeClr>
                </a:solidFill>
              </a:defRPr>
            </a:lvl6pPr>
            <a:lvl7pPr marL="8046629" indent="0">
              <a:buNone/>
              <a:defRPr sz="4693">
                <a:solidFill>
                  <a:schemeClr val="tx1">
                    <a:tint val="75000"/>
                  </a:schemeClr>
                </a:solidFill>
              </a:defRPr>
            </a:lvl7pPr>
            <a:lvl8pPr marL="9387733" indent="0">
              <a:buNone/>
              <a:defRPr sz="4693">
                <a:solidFill>
                  <a:schemeClr val="tx1">
                    <a:tint val="75000"/>
                  </a:schemeClr>
                </a:solidFill>
              </a:defRPr>
            </a:lvl8pPr>
            <a:lvl9pPr marL="10728838" indent="0">
              <a:buNone/>
              <a:defRPr sz="4693">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7505682-797F-44FC-A382-8B6C2659ED26}" type="datetimeFigureOut">
              <a:rPr lang="en-US" smtClean="0"/>
              <a:t>4/26/2024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21D784-9BF3-4C07-8329-5ECC9192B848}" type="slidenum">
              <a:rPr lang="en-US" smtClean="0"/>
              <a:t>‹#›</a:t>
            </a:fld>
            <a:endParaRPr lang="en-US"/>
          </a:p>
        </p:txBody>
      </p:sp>
    </p:spTree>
    <p:extLst>
      <p:ext uri="{BB962C8B-B14F-4D97-AF65-F5344CB8AC3E}">
        <p14:creationId xmlns:p14="http://schemas.microsoft.com/office/powerpoint/2010/main" val="5048706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2458720" y="5355167"/>
            <a:ext cx="15199360" cy="127639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18105120" y="5355167"/>
            <a:ext cx="15199360" cy="127639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B7505682-797F-44FC-A382-8B6C2659ED26}" type="datetimeFigureOut">
              <a:rPr lang="en-US" smtClean="0"/>
              <a:t>4/26/2024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21D784-9BF3-4C07-8329-5ECC9192B848}" type="slidenum">
              <a:rPr lang="en-US" smtClean="0"/>
              <a:t>‹#›</a:t>
            </a:fld>
            <a:endParaRPr lang="en-US"/>
          </a:p>
        </p:txBody>
      </p:sp>
    </p:spTree>
    <p:extLst>
      <p:ext uri="{BB962C8B-B14F-4D97-AF65-F5344CB8AC3E}">
        <p14:creationId xmlns:p14="http://schemas.microsoft.com/office/powerpoint/2010/main" val="201258416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463378" y="1071035"/>
            <a:ext cx="30845760" cy="3888318"/>
          </a:xfrm>
        </p:spPr>
        <p:txBody>
          <a:bodyPr/>
          <a:lstStyle/>
          <a:p>
            <a:r>
              <a:rPr lang="en-US"/>
              <a:t>Click to edit Master title style</a:t>
            </a:r>
          </a:p>
        </p:txBody>
      </p:sp>
      <p:sp>
        <p:nvSpPr>
          <p:cNvPr id="3" name="Text Placeholder 2"/>
          <p:cNvSpPr>
            <a:spLocks noGrp="1"/>
          </p:cNvSpPr>
          <p:nvPr>
            <p:ph type="body" idx="1"/>
          </p:nvPr>
        </p:nvSpPr>
        <p:spPr>
          <a:xfrm>
            <a:off x="2463379" y="4931411"/>
            <a:ext cx="15129509" cy="2416809"/>
          </a:xfrm>
        </p:spPr>
        <p:txBody>
          <a:bodyPr anchor="b"/>
          <a:lstStyle>
            <a:lvl1pPr marL="0" indent="0">
              <a:buNone/>
              <a:defRPr sz="7040" b="1"/>
            </a:lvl1pPr>
            <a:lvl2pPr marL="1341105" indent="0">
              <a:buNone/>
              <a:defRPr sz="5867" b="1"/>
            </a:lvl2pPr>
            <a:lvl3pPr marL="2682210" indent="0">
              <a:buNone/>
              <a:defRPr sz="5280" b="1"/>
            </a:lvl3pPr>
            <a:lvl4pPr marL="4023314" indent="0">
              <a:buNone/>
              <a:defRPr sz="4693" b="1"/>
            </a:lvl4pPr>
            <a:lvl5pPr marL="5364419" indent="0">
              <a:buNone/>
              <a:defRPr sz="4693" b="1"/>
            </a:lvl5pPr>
            <a:lvl6pPr marL="6705524" indent="0">
              <a:buNone/>
              <a:defRPr sz="4693" b="1"/>
            </a:lvl6pPr>
            <a:lvl7pPr marL="8046629" indent="0">
              <a:buNone/>
              <a:defRPr sz="4693" b="1"/>
            </a:lvl7pPr>
            <a:lvl8pPr marL="9387733" indent="0">
              <a:buNone/>
              <a:defRPr sz="4693" b="1"/>
            </a:lvl8pPr>
            <a:lvl9pPr marL="10728838" indent="0">
              <a:buNone/>
              <a:defRPr sz="4693" b="1"/>
            </a:lvl9pPr>
          </a:lstStyle>
          <a:p>
            <a:pPr lvl="0"/>
            <a:r>
              <a:rPr lang="en-US"/>
              <a:t>Click to edit Master text styles</a:t>
            </a:r>
          </a:p>
        </p:txBody>
      </p:sp>
      <p:sp>
        <p:nvSpPr>
          <p:cNvPr id="4" name="Content Placeholder 3"/>
          <p:cNvSpPr>
            <a:spLocks noGrp="1"/>
          </p:cNvSpPr>
          <p:nvPr>
            <p:ph sz="half" idx="2"/>
          </p:nvPr>
        </p:nvSpPr>
        <p:spPr>
          <a:xfrm>
            <a:off x="2463379" y="7348220"/>
            <a:ext cx="15129509" cy="10808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18105120" y="4931411"/>
            <a:ext cx="15204018" cy="2416809"/>
          </a:xfrm>
        </p:spPr>
        <p:txBody>
          <a:bodyPr anchor="b"/>
          <a:lstStyle>
            <a:lvl1pPr marL="0" indent="0">
              <a:buNone/>
              <a:defRPr sz="7040" b="1"/>
            </a:lvl1pPr>
            <a:lvl2pPr marL="1341105" indent="0">
              <a:buNone/>
              <a:defRPr sz="5867" b="1"/>
            </a:lvl2pPr>
            <a:lvl3pPr marL="2682210" indent="0">
              <a:buNone/>
              <a:defRPr sz="5280" b="1"/>
            </a:lvl3pPr>
            <a:lvl4pPr marL="4023314" indent="0">
              <a:buNone/>
              <a:defRPr sz="4693" b="1"/>
            </a:lvl4pPr>
            <a:lvl5pPr marL="5364419" indent="0">
              <a:buNone/>
              <a:defRPr sz="4693" b="1"/>
            </a:lvl5pPr>
            <a:lvl6pPr marL="6705524" indent="0">
              <a:buNone/>
              <a:defRPr sz="4693" b="1"/>
            </a:lvl6pPr>
            <a:lvl7pPr marL="8046629" indent="0">
              <a:buNone/>
              <a:defRPr sz="4693" b="1"/>
            </a:lvl7pPr>
            <a:lvl8pPr marL="9387733" indent="0">
              <a:buNone/>
              <a:defRPr sz="4693" b="1"/>
            </a:lvl8pPr>
            <a:lvl9pPr marL="10728838" indent="0">
              <a:buNone/>
              <a:defRPr sz="4693" b="1"/>
            </a:lvl9pPr>
          </a:lstStyle>
          <a:p>
            <a:pPr lvl="0"/>
            <a:r>
              <a:rPr lang="en-US"/>
              <a:t>Click to edit Master text styles</a:t>
            </a:r>
          </a:p>
        </p:txBody>
      </p:sp>
      <p:sp>
        <p:nvSpPr>
          <p:cNvPr id="6" name="Content Placeholder 5"/>
          <p:cNvSpPr>
            <a:spLocks noGrp="1"/>
          </p:cNvSpPr>
          <p:nvPr>
            <p:ph sz="quarter" idx="4"/>
          </p:nvPr>
        </p:nvSpPr>
        <p:spPr>
          <a:xfrm>
            <a:off x="18105120" y="7348220"/>
            <a:ext cx="15204018" cy="10808125"/>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B7505682-797F-44FC-A382-8B6C2659ED26}" type="datetimeFigureOut">
              <a:rPr lang="en-US" smtClean="0"/>
              <a:t>4/26/2024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E21D784-9BF3-4C07-8329-5ECC9192B848}" type="slidenum">
              <a:rPr lang="en-US" smtClean="0"/>
              <a:t>‹#›</a:t>
            </a:fld>
            <a:endParaRPr lang="en-US"/>
          </a:p>
        </p:txBody>
      </p:sp>
    </p:spTree>
    <p:extLst>
      <p:ext uri="{BB962C8B-B14F-4D97-AF65-F5344CB8AC3E}">
        <p14:creationId xmlns:p14="http://schemas.microsoft.com/office/powerpoint/2010/main" val="289532259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B7505682-797F-44FC-A382-8B6C2659ED26}" type="datetimeFigureOut">
              <a:rPr lang="en-US" smtClean="0"/>
              <a:t>4/26/2024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E21D784-9BF3-4C07-8329-5ECC9192B848}" type="slidenum">
              <a:rPr lang="en-US" smtClean="0"/>
              <a:t>‹#›</a:t>
            </a:fld>
            <a:endParaRPr lang="en-US"/>
          </a:p>
        </p:txBody>
      </p:sp>
    </p:spTree>
    <p:extLst>
      <p:ext uri="{BB962C8B-B14F-4D97-AF65-F5344CB8AC3E}">
        <p14:creationId xmlns:p14="http://schemas.microsoft.com/office/powerpoint/2010/main" val="407040260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7505682-797F-44FC-A382-8B6C2659ED26}" type="datetimeFigureOut">
              <a:rPr lang="en-US" smtClean="0"/>
              <a:t>4/26/2024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E21D784-9BF3-4C07-8329-5ECC9192B848}" type="slidenum">
              <a:rPr lang="en-US" smtClean="0"/>
              <a:t>‹#›</a:t>
            </a:fld>
            <a:endParaRPr lang="en-US"/>
          </a:p>
        </p:txBody>
      </p:sp>
    </p:spTree>
    <p:extLst>
      <p:ext uri="{BB962C8B-B14F-4D97-AF65-F5344CB8AC3E}">
        <p14:creationId xmlns:p14="http://schemas.microsoft.com/office/powerpoint/2010/main" val="383965130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463380" y="1341120"/>
            <a:ext cx="11534562" cy="4693920"/>
          </a:xfrm>
        </p:spPr>
        <p:txBody>
          <a:bodyPr anchor="b"/>
          <a:lstStyle>
            <a:lvl1pPr>
              <a:defRPr sz="9387"/>
            </a:lvl1pPr>
          </a:lstStyle>
          <a:p>
            <a:r>
              <a:rPr lang="en-US"/>
              <a:t>Click to edit Master title style</a:t>
            </a:r>
          </a:p>
        </p:txBody>
      </p:sp>
      <p:sp>
        <p:nvSpPr>
          <p:cNvPr id="3" name="Content Placeholder 2"/>
          <p:cNvSpPr>
            <a:spLocks noGrp="1"/>
          </p:cNvSpPr>
          <p:nvPr>
            <p:ph idx="1"/>
          </p:nvPr>
        </p:nvSpPr>
        <p:spPr>
          <a:xfrm>
            <a:off x="15204018" y="2896448"/>
            <a:ext cx="18105120" cy="14295967"/>
          </a:xfrm>
        </p:spPr>
        <p:txBody>
          <a:bodyPr/>
          <a:lstStyle>
            <a:lvl1pPr>
              <a:defRPr sz="9387"/>
            </a:lvl1pPr>
            <a:lvl2pPr>
              <a:defRPr sz="8213"/>
            </a:lvl2pPr>
            <a:lvl3pPr>
              <a:defRPr sz="7040"/>
            </a:lvl3pPr>
            <a:lvl4pPr>
              <a:defRPr sz="5867"/>
            </a:lvl4pPr>
            <a:lvl5pPr>
              <a:defRPr sz="5867"/>
            </a:lvl5pPr>
            <a:lvl6pPr>
              <a:defRPr sz="5867"/>
            </a:lvl6pPr>
            <a:lvl7pPr>
              <a:defRPr sz="5867"/>
            </a:lvl7pPr>
            <a:lvl8pPr>
              <a:defRPr sz="5867"/>
            </a:lvl8pPr>
            <a:lvl9pPr>
              <a:defRPr sz="5867"/>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2463380" y="6035040"/>
            <a:ext cx="11534562" cy="11180658"/>
          </a:xfrm>
        </p:spPr>
        <p:txBody>
          <a:bodyPr/>
          <a:lstStyle>
            <a:lvl1pPr marL="0" indent="0">
              <a:buNone/>
              <a:defRPr sz="4693"/>
            </a:lvl1pPr>
            <a:lvl2pPr marL="1341105" indent="0">
              <a:buNone/>
              <a:defRPr sz="4107"/>
            </a:lvl2pPr>
            <a:lvl3pPr marL="2682210" indent="0">
              <a:buNone/>
              <a:defRPr sz="3520"/>
            </a:lvl3pPr>
            <a:lvl4pPr marL="4023314" indent="0">
              <a:buNone/>
              <a:defRPr sz="2933"/>
            </a:lvl4pPr>
            <a:lvl5pPr marL="5364419" indent="0">
              <a:buNone/>
              <a:defRPr sz="2933"/>
            </a:lvl5pPr>
            <a:lvl6pPr marL="6705524" indent="0">
              <a:buNone/>
              <a:defRPr sz="2933"/>
            </a:lvl6pPr>
            <a:lvl7pPr marL="8046629" indent="0">
              <a:buNone/>
              <a:defRPr sz="2933"/>
            </a:lvl7pPr>
            <a:lvl8pPr marL="9387733" indent="0">
              <a:buNone/>
              <a:defRPr sz="2933"/>
            </a:lvl8pPr>
            <a:lvl9pPr marL="10728838" indent="0">
              <a:buNone/>
              <a:defRPr sz="2933"/>
            </a:lvl9pPr>
          </a:lstStyle>
          <a:p>
            <a:pPr lvl="0"/>
            <a:r>
              <a:rPr lang="en-US"/>
              <a:t>Click to edit Master text styles</a:t>
            </a:r>
          </a:p>
        </p:txBody>
      </p:sp>
      <p:sp>
        <p:nvSpPr>
          <p:cNvPr id="5" name="Date Placeholder 4"/>
          <p:cNvSpPr>
            <a:spLocks noGrp="1"/>
          </p:cNvSpPr>
          <p:nvPr>
            <p:ph type="dt" sz="half" idx="10"/>
          </p:nvPr>
        </p:nvSpPr>
        <p:spPr/>
        <p:txBody>
          <a:bodyPr/>
          <a:lstStyle/>
          <a:p>
            <a:fld id="{B7505682-797F-44FC-A382-8B6C2659ED26}" type="datetimeFigureOut">
              <a:rPr lang="en-US" smtClean="0"/>
              <a:t>4/26/2024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21D784-9BF3-4C07-8329-5ECC9192B848}" type="slidenum">
              <a:rPr lang="en-US" smtClean="0"/>
              <a:t>‹#›</a:t>
            </a:fld>
            <a:endParaRPr lang="en-US"/>
          </a:p>
        </p:txBody>
      </p:sp>
    </p:spTree>
    <p:extLst>
      <p:ext uri="{BB962C8B-B14F-4D97-AF65-F5344CB8AC3E}">
        <p14:creationId xmlns:p14="http://schemas.microsoft.com/office/powerpoint/2010/main" val="31173348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463380" y="1341120"/>
            <a:ext cx="11534562" cy="4693920"/>
          </a:xfrm>
        </p:spPr>
        <p:txBody>
          <a:bodyPr anchor="b"/>
          <a:lstStyle>
            <a:lvl1pPr>
              <a:defRPr sz="9387"/>
            </a:lvl1pPr>
          </a:lstStyle>
          <a:p>
            <a:r>
              <a:rPr lang="en-US"/>
              <a:t>Click to edit Master title style</a:t>
            </a:r>
          </a:p>
        </p:txBody>
      </p:sp>
      <p:sp>
        <p:nvSpPr>
          <p:cNvPr id="3" name="Picture Placeholder 2"/>
          <p:cNvSpPr>
            <a:spLocks noGrp="1" noChangeAspect="1"/>
          </p:cNvSpPr>
          <p:nvPr>
            <p:ph type="pic" idx="1"/>
          </p:nvPr>
        </p:nvSpPr>
        <p:spPr>
          <a:xfrm>
            <a:off x="15204018" y="2896448"/>
            <a:ext cx="18105120" cy="14295967"/>
          </a:xfrm>
        </p:spPr>
        <p:txBody>
          <a:bodyPr anchor="t"/>
          <a:lstStyle>
            <a:lvl1pPr marL="0" indent="0">
              <a:buNone/>
              <a:defRPr sz="9387"/>
            </a:lvl1pPr>
            <a:lvl2pPr marL="1341105" indent="0">
              <a:buNone/>
              <a:defRPr sz="8213"/>
            </a:lvl2pPr>
            <a:lvl3pPr marL="2682210" indent="0">
              <a:buNone/>
              <a:defRPr sz="7040"/>
            </a:lvl3pPr>
            <a:lvl4pPr marL="4023314" indent="0">
              <a:buNone/>
              <a:defRPr sz="5867"/>
            </a:lvl4pPr>
            <a:lvl5pPr marL="5364419" indent="0">
              <a:buNone/>
              <a:defRPr sz="5867"/>
            </a:lvl5pPr>
            <a:lvl6pPr marL="6705524" indent="0">
              <a:buNone/>
              <a:defRPr sz="5867"/>
            </a:lvl6pPr>
            <a:lvl7pPr marL="8046629" indent="0">
              <a:buNone/>
              <a:defRPr sz="5867"/>
            </a:lvl7pPr>
            <a:lvl8pPr marL="9387733" indent="0">
              <a:buNone/>
              <a:defRPr sz="5867"/>
            </a:lvl8pPr>
            <a:lvl9pPr marL="10728838" indent="0">
              <a:buNone/>
              <a:defRPr sz="5867"/>
            </a:lvl9pPr>
          </a:lstStyle>
          <a:p>
            <a:r>
              <a:rPr lang="en-US"/>
              <a:t>Click icon to add picture</a:t>
            </a:r>
          </a:p>
        </p:txBody>
      </p:sp>
      <p:sp>
        <p:nvSpPr>
          <p:cNvPr id="4" name="Text Placeholder 3"/>
          <p:cNvSpPr>
            <a:spLocks noGrp="1"/>
          </p:cNvSpPr>
          <p:nvPr>
            <p:ph type="body" sz="half" idx="2"/>
          </p:nvPr>
        </p:nvSpPr>
        <p:spPr>
          <a:xfrm>
            <a:off x="2463380" y="6035040"/>
            <a:ext cx="11534562" cy="11180658"/>
          </a:xfrm>
        </p:spPr>
        <p:txBody>
          <a:bodyPr/>
          <a:lstStyle>
            <a:lvl1pPr marL="0" indent="0">
              <a:buNone/>
              <a:defRPr sz="4693"/>
            </a:lvl1pPr>
            <a:lvl2pPr marL="1341105" indent="0">
              <a:buNone/>
              <a:defRPr sz="4107"/>
            </a:lvl2pPr>
            <a:lvl3pPr marL="2682210" indent="0">
              <a:buNone/>
              <a:defRPr sz="3520"/>
            </a:lvl3pPr>
            <a:lvl4pPr marL="4023314" indent="0">
              <a:buNone/>
              <a:defRPr sz="2933"/>
            </a:lvl4pPr>
            <a:lvl5pPr marL="5364419" indent="0">
              <a:buNone/>
              <a:defRPr sz="2933"/>
            </a:lvl5pPr>
            <a:lvl6pPr marL="6705524" indent="0">
              <a:buNone/>
              <a:defRPr sz="2933"/>
            </a:lvl6pPr>
            <a:lvl7pPr marL="8046629" indent="0">
              <a:buNone/>
              <a:defRPr sz="2933"/>
            </a:lvl7pPr>
            <a:lvl8pPr marL="9387733" indent="0">
              <a:buNone/>
              <a:defRPr sz="2933"/>
            </a:lvl8pPr>
            <a:lvl9pPr marL="10728838" indent="0">
              <a:buNone/>
              <a:defRPr sz="2933"/>
            </a:lvl9pPr>
          </a:lstStyle>
          <a:p>
            <a:pPr lvl="0"/>
            <a:r>
              <a:rPr lang="en-US"/>
              <a:t>Click to edit Master text styles</a:t>
            </a:r>
          </a:p>
        </p:txBody>
      </p:sp>
      <p:sp>
        <p:nvSpPr>
          <p:cNvPr id="5" name="Date Placeholder 4"/>
          <p:cNvSpPr>
            <a:spLocks noGrp="1"/>
          </p:cNvSpPr>
          <p:nvPr>
            <p:ph type="dt" sz="half" idx="10"/>
          </p:nvPr>
        </p:nvSpPr>
        <p:spPr/>
        <p:txBody>
          <a:bodyPr/>
          <a:lstStyle/>
          <a:p>
            <a:fld id="{B7505682-797F-44FC-A382-8B6C2659ED26}" type="datetimeFigureOut">
              <a:rPr lang="en-US" smtClean="0"/>
              <a:t>4/26/2024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21D784-9BF3-4C07-8329-5ECC9192B848}" type="slidenum">
              <a:rPr lang="en-US" smtClean="0"/>
              <a:t>‹#›</a:t>
            </a:fld>
            <a:endParaRPr lang="en-US"/>
          </a:p>
        </p:txBody>
      </p:sp>
    </p:spTree>
    <p:extLst>
      <p:ext uri="{BB962C8B-B14F-4D97-AF65-F5344CB8AC3E}">
        <p14:creationId xmlns:p14="http://schemas.microsoft.com/office/powerpoint/2010/main" val="149336403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458720" y="1071035"/>
            <a:ext cx="30845760" cy="3888318"/>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2458720" y="5355167"/>
            <a:ext cx="30845760" cy="12763925"/>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2458720" y="18645295"/>
            <a:ext cx="8046720" cy="1071033"/>
          </a:xfrm>
          <a:prstGeom prst="rect">
            <a:avLst/>
          </a:prstGeom>
        </p:spPr>
        <p:txBody>
          <a:bodyPr vert="horz" lIns="91440" tIns="45720" rIns="91440" bIns="45720" rtlCol="0" anchor="ctr"/>
          <a:lstStyle>
            <a:lvl1pPr algn="l">
              <a:defRPr sz="3520">
                <a:solidFill>
                  <a:schemeClr val="tx1">
                    <a:tint val="75000"/>
                  </a:schemeClr>
                </a:solidFill>
              </a:defRPr>
            </a:lvl1pPr>
          </a:lstStyle>
          <a:p>
            <a:fld id="{B7505682-797F-44FC-A382-8B6C2659ED26}" type="datetimeFigureOut">
              <a:rPr lang="en-US" smtClean="0"/>
              <a:t>4/26/2024</a:t>
            </a:fld>
            <a:endParaRPr lang="en-US"/>
          </a:p>
        </p:txBody>
      </p:sp>
      <p:sp>
        <p:nvSpPr>
          <p:cNvPr id="5" name="Footer Placeholder 4"/>
          <p:cNvSpPr>
            <a:spLocks noGrp="1"/>
          </p:cNvSpPr>
          <p:nvPr>
            <p:ph type="ftr" sz="quarter" idx="3"/>
          </p:nvPr>
        </p:nvSpPr>
        <p:spPr>
          <a:xfrm>
            <a:off x="11846560" y="18645295"/>
            <a:ext cx="12070080" cy="1071033"/>
          </a:xfrm>
          <a:prstGeom prst="rect">
            <a:avLst/>
          </a:prstGeom>
        </p:spPr>
        <p:txBody>
          <a:bodyPr vert="horz" lIns="91440" tIns="45720" rIns="91440" bIns="45720" rtlCol="0" anchor="ctr"/>
          <a:lstStyle>
            <a:lvl1pPr algn="ctr">
              <a:defRPr sz="352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25257760" y="18645295"/>
            <a:ext cx="8046720" cy="1071033"/>
          </a:xfrm>
          <a:prstGeom prst="rect">
            <a:avLst/>
          </a:prstGeom>
        </p:spPr>
        <p:txBody>
          <a:bodyPr vert="horz" lIns="91440" tIns="45720" rIns="91440" bIns="45720" rtlCol="0" anchor="ctr"/>
          <a:lstStyle>
            <a:lvl1pPr algn="r">
              <a:defRPr sz="3520">
                <a:solidFill>
                  <a:schemeClr val="tx1">
                    <a:tint val="75000"/>
                  </a:schemeClr>
                </a:solidFill>
              </a:defRPr>
            </a:lvl1pPr>
          </a:lstStyle>
          <a:p>
            <a:fld id="{DE21D784-9BF3-4C07-8329-5ECC9192B848}" type="slidenum">
              <a:rPr lang="en-US" smtClean="0"/>
              <a:t>‹#›</a:t>
            </a:fld>
            <a:endParaRPr lang="en-US"/>
          </a:p>
        </p:txBody>
      </p:sp>
    </p:spTree>
    <p:extLst>
      <p:ext uri="{BB962C8B-B14F-4D97-AF65-F5344CB8AC3E}">
        <p14:creationId xmlns:p14="http://schemas.microsoft.com/office/powerpoint/2010/main" val="330637012"/>
      </p:ext>
    </p:extLst>
  </p:cSld>
  <p:clrMap bg1="lt1" tx1="dk1" bg2="lt2" tx2="dk2" accent1="accent1" accent2="accent2" accent3="accent3" accent4="accent4" accent5="accent5" accent6="accent6" hlink="hlink" folHlink="folHlink"/>
  <p:sldLayoutIdLst>
    <p:sldLayoutId id="2147483822" r:id="rId1"/>
    <p:sldLayoutId id="2147483823" r:id="rId2"/>
    <p:sldLayoutId id="2147483824" r:id="rId3"/>
    <p:sldLayoutId id="2147483825" r:id="rId4"/>
    <p:sldLayoutId id="2147483826" r:id="rId5"/>
    <p:sldLayoutId id="2147483827" r:id="rId6"/>
    <p:sldLayoutId id="2147483828" r:id="rId7"/>
    <p:sldLayoutId id="2147483829" r:id="rId8"/>
    <p:sldLayoutId id="2147483830" r:id="rId9"/>
    <p:sldLayoutId id="2147483831" r:id="rId10"/>
    <p:sldLayoutId id="2147483832" r:id="rId11"/>
  </p:sldLayoutIdLst>
  <p:txStyles>
    <p:titleStyle>
      <a:lvl1pPr algn="l" defTabSz="2682210" rtl="0" eaLnBrk="1" latinLnBrk="0" hangingPunct="1">
        <a:lnSpc>
          <a:spcPct val="90000"/>
        </a:lnSpc>
        <a:spcBef>
          <a:spcPct val="0"/>
        </a:spcBef>
        <a:buNone/>
        <a:defRPr sz="12907" kern="1200">
          <a:solidFill>
            <a:schemeClr val="tx1"/>
          </a:solidFill>
          <a:latin typeface="+mj-lt"/>
          <a:ea typeface="+mj-ea"/>
          <a:cs typeface="+mj-cs"/>
        </a:defRPr>
      </a:lvl1pPr>
    </p:titleStyle>
    <p:bodyStyle>
      <a:lvl1pPr marL="670552" indent="-670552" algn="l" defTabSz="2682210" rtl="0" eaLnBrk="1" latinLnBrk="0" hangingPunct="1">
        <a:lnSpc>
          <a:spcPct val="90000"/>
        </a:lnSpc>
        <a:spcBef>
          <a:spcPts val="2933"/>
        </a:spcBef>
        <a:buFont typeface="Arial" panose="020B0604020202020204" pitchFamily="34" charset="0"/>
        <a:buChar char="•"/>
        <a:defRPr sz="8213" kern="1200">
          <a:solidFill>
            <a:schemeClr val="tx1"/>
          </a:solidFill>
          <a:latin typeface="+mn-lt"/>
          <a:ea typeface="+mn-ea"/>
          <a:cs typeface="+mn-cs"/>
        </a:defRPr>
      </a:lvl1pPr>
      <a:lvl2pPr marL="2011657" indent="-670552" algn="l" defTabSz="2682210" rtl="0" eaLnBrk="1" latinLnBrk="0" hangingPunct="1">
        <a:lnSpc>
          <a:spcPct val="90000"/>
        </a:lnSpc>
        <a:spcBef>
          <a:spcPts val="1467"/>
        </a:spcBef>
        <a:buFont typeface="Arial" panose="020B0604020202020204" pitchFamily="34" charset="0"/>
        <a:buChar char="•"/>
        <a:defRPr sz="7040" kern="1200">
          <a:solidFill>
            <a:schemeClr val="tx1"/>
          </a:solidFill>
          <a:latin typeface="+mn-lt"/>
          <a:ea typeface="+mn-ea"/>
          <a:cs typeface="+mn-cs"/>
        </a:defRPr>
      </a:lvl2pPr>
      <a:lvl3pPr marL="3352762" indent="-670552" algn="l" defTabSz="2682210" rtl="0" eaLnBrk="1" latinLnBrk="0" hangingPunct="1">
        <a:lnSpc>
          <a:spcPct val="90000"/>
        </a:lnSpc>
        <a:spcBef>
          <a:spcPts val="1467"/>
        </a:spcBef>
        <a:buFont typeface="Arial" panose="020B0604020202020204" pitchFamily="34" charset="0"/>
        <a:buChar char="•"/>
        <a:defRPr sz="5867" kern="1200">
          <a:solidFill>
            <a:schemeClr val="tx1"/>
          </a:solidFill>
          <a:latin typeface="+mn-lt"/>
          <a:ea typeface="+mn-ea"/>
          <a:cs typeface="+mn-cs"/>
        </a:defRPr>
      </a:lvl3pPr>
      <a:lvl4pPr marL="4693867" indent="-670552" algn="l" defTabSz="2682210" rtl="0" eaLnBrk="1" latinLnBrk="0" hangingPunct="1">
        <a:lnSpc>
          <a:spcPct val="90000"/>
        </a:lnSpc>
        <a:spcBef>
          <a:spcPts val="1467"/>
        </a:spcBef>
        <a:buFont typeface="Arial" panose="020B0604020202020204" pitchFamily="34" charset="0"/>
        <a:buChar char="•"/>
        <a:defRPr sz="5280" kern="1200">
          <a:solidFill>
            <a:schemeClr val="tx1"/>
          </a:solidFill>
          <a:latin typeface="+mn-lt"/>
          <a:ea typeface="+mn-ea"/>
          <a:cs typeface="+mn-cs"/>
        </a:defRPr>
      </a:lvl4pPr>
      <a:lvl5pPr marL="6034971" indent="-670552" algn="l" defTabSz="2682210" rtl="0" eaLnBrk="1" latinLnBrk="0" hangingPunct="1">
        <a:lnSpc>
          <a:spcPct val="90000"/>
        </a:lnSpc>
        <a:spcBef>
          <a:spcPts val="1467"/>
        </a:spcBef>
        <a:buFont typeface="Arial" panose="020B0604020202020204" pitchFamily="34" charset="0"/>
        <a:buChar char="•"/>
        <a:defRPr sz="5280" kern="1200">
          <a:solidFill>
            <a:schemeClr val="tx1"/>
          </a:solidFill>
          <a:latin typeface="+mn-lt"/>
          <a:ea typeface="+mn-ea"/>
          <a:cs typeface="+mn-cs"/>
        </a:defRPr>
      </a:lvl5pPr>
      <a:lvl6pPr marL="7376076" indent="-670552" algn="l" defTabSz="2682210" rtl="0" eaLnBrk="1" latinLnBrk="0" hangingPunct="1">
        <a:lnSpc>
          <a:spcPct val="90000"/>
        </a:lnSpc>
        <a:spcBef>
          <a:spcPts val="1467"/>
        </a:spcBef>
        <a:buFont typeface="Arial" panose="020B0604020202020204" pitchFamily="34" charset="0"/>
        <a:buChar char="•"/>
        <a:defRPr sz="5280" kern="1200">
          <a:solidFill>
            <a:schemeClr val="tx1"/>
          </a:solidFill>
          <a:latin typeface="+mn-lt"/>
          <a:ea typeface="+mn-ea"/>
          <a:cs typeface="+mn-cs"/>
        </a:defRPr>
      </a:lvl6pPr>
      <a:lvl7pPr marL="8717181" indent="-670552" algn="l" defTabSz="2682210" rtl="0" eaLnBrk="1" latinLnBrk="0" hangingPunct="1">
        <a:lnSpc>
          <a:spcPct val="90000"/>
        </a:lnSpc>
        <a:spcBef>
          <a:spcPts val="1467"/>
        </a:spcBef>
        <a:buFont typeface="Arial" panose="020B0604020202020204" pitchFamily="34" charset="0"/>
        <a:buChar char="•"/>
        <a:defRPr sz="5280" kern="1200">
          <a:solidFill>
            <a:schemeClr val="tx1"/>
          </a:solidFill>
          <a:latin typeface="+mn-lt"/>
          <a:ea typeface="+mn-ea"/>
          <a:cs typeface="+mn-cs"/>
        </a:defRPr>
      </a:lvl7pPr>
      <a:lvl8pPr marL="10058286" indent="-670552" algn="l" defTabSz="2682210" rtl="0" eaLnBrk="1" latinLnBrk="0" hangingPunct="1">
        <a:lnSpc>
          <a:spcPct val="90000"/>
        </a:lnSpc>
        <a:spcBef>
          <a:spcPts val="1467"/>
        </a:spcBef>
        <a:buFont typeface="Arial" panose="020B0604020202020204" pitchFamily="34" charset="0"/>
        <a:buChar char="•"/>
        <a:defRPr sz="5280" kern="1200">
          <a:solidFill>
            <a:schemeClr val="tx1"/>
          </a:solidFill>
          <a:latin typeface="+mn-lt"/>
          <a:ea typeface="+mn-ea"/>
          <a:cs typeface="+mn-cs"/>
        </a:defRPr>
      </a:lvl8pPr>
      <a:lvl9pPr marL="11399390" indent="-670552" algn="l" defTabSz="2682210" rtl="0" eaLnBrk="1" latinLnBrk="0" hangingPunct="1">
        <a:lnSpc>
          <a:spcPct val="90000"/>
        </a:lnSpc>
        <a:spcBef>
          <a:spcPts val="1467"/>
        </a:spcBef>
        <a:buFont typeface="Arial" panose="020B0604020202020204" pitchFamily="34" charset="0"/>
        <a:buChar char="•"/>
        <a:defRPr sz="5280" kern="1200">
          <a:solidFill>
            <a:schemeClr val="tx1"/>
          </a:solidFill>
          <a:latin typeface="+mn-lt"/>
          <a:ea typeface="+mn-ea"/>
          <a:cs typeface="+mn-cs"/>
        </a:defRPr>
      </a:lvl9pPr>
    </p:bodyStyle>
    <p:otherStyle>
      <a:defPPr>
        <a:defRPr lang="en-US"/>
      </a:defPPr>
      <a:lvl1pPr marL="0" algn="l" defTabSz="2682210" rtl="0" eaLnBrk="1" latinLnBrk="0" hangingPunct="1">
        <a:defRPr sz="5280" kern="1200">
          <a:solidFill>
            <a:schemeClr val="tx1"/>
          </a:solidFill>
          <a:latin typeface="+mn-lt"/>
          <a:ea typeface="+mn-ea"/>
          <a:cs typeface="+mn-cs"/>
        </a:defRPr>
      </a:lvl1pPr>
      <a:lvl2pPr marL="1341105" algn="l" defTabSz="2682210" rtl="0" eaLnBrk="1" latinLnBrk="0" hangingPunct="1">
        <a:defRPr sz="5280" kern="1200">
          <a:solidFill>
            <a:schemeClr val="tx1"/>
          </a:solidFill>
          <a:latin typeface="+mn-lt"/>
          <a:ea typeface="+mn-ea"/>
          <a:cs typeface="+mn-cs"/>
        </a:defRPr>
      </a:lvl2pPr>
      <a:lvl3pPr marL="2682210" algn="l" defTabSz="2682210" rtl="0" eaLnBrk="1" latinLnBrk="0" hangingPunct="1">
        <a:defRPr sz="5280" kern="1200">
          <a:solidFill>
            <a:schemeClr val="tx1"/>
          </a:solidFill>
          <a:latin typeface="+mn-lt"/>
          <a:ea typeface="+mn-ea"/>
          <a:cs typeface="+mn-cs"/>
        </a:defRPr>
      </a:lvl3pPr>
      <a:lvl4pPr marL="4023314" algn="l" defTabSz="2682210" rtl="0" eaLnBrk="1" latinLnBrk="0" hangingPunct="1">
        <a:defRPr sz="5280" kern="1200">
          <a:solidFill>
            <a:schemeClr val="tx1"/>
          </a:solidFill>
          <a:latin typeface="+mn-lt"/>
          <a:ea typeface="+mn-ea"/>
          <a:cs typeface="+mn-cs"/>
        </a:defRPr>
      </a:lvl4pPr>
      <a:lvl5pPr marL="5364419" algn="l" defTabSz="2682210" rtl="0" eaLnBrk="1" latinLnBrk="0" hangingPunct="1">
        <a:defRPr sz="5280" kern="1200">
          <a:solidFill>
            <a:schemeClr val="tx1"/>
          </a:solidFill>
          <a:latin typeface="+mn-lt"/>
          <a:ea typeface="+mn-ea"/>
          <a:cs typeface="+mn-cs"/>
        </a:defRPr>
      </a:lvl5pPr>
      <a:lvl6pPr marL="6705524" algn="l" defTabSz="2682210" rtl="0" eaLnBrk="1" latinLnBrk="0" hangingPunct="1">
        <a:defRPr sz="5280" kern="1200">
          <a:solidFill>
            <a:schemeClr val="tx1"/>
          </a:solidFill>
          <a:latin typeface="+mn-lt"/>
          <a:ea typeface="+mn-ea"/>
          <a:cs typeface="+mn-cs"/>
        </a:defRPr>
      </a:lvl6pPr>
      <a:lvl7pPr marL="8046629" algn="l" defTabSz="2682210" rtl="0" eaLnBrk="1" latinLnBrk="0" hangingPunct="1">
        <a:defRPr sz="5280" kern="1200">
          <a:solidFill>
            <a:schemeClr val="tx1"/>
          </a:solidFill>
          <a:latin typeface="+mn-lt"/>
          <a:ea typeface="+mn-ea"/>
          <a:cs typeface="+mn-cs"/>
        </a:defRPr>
      </a:lvl7pPr>
      <a:lvl8pPr marL="9387733" algn="l" defTabSz="2682210" rtl="0" eaLnBrk="1" latinLnBrk="0" hangingPunct="1">
        <a:defRPr sz="5280" kern="1200">
          <a:solidFill>
            <a:schemeClr val="tx1"/>
          </a:solidFill>
          <a:latin typeface="+mn-lt"/>
          <a:ea typeface="+mn-ea"/>
          <a:cs typeface="+mn-cs"/>
        </a:defRPr>
      </a:lvl8pPr>
      <a:lvl9pPr marL="10728838" algn="l" defTabSz="2682210" rtl="0" eaLnBrk="1" latinLnBrk="0" hangingPunct="1">
        <a:defRPr sz="528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tmp"/><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hyperlink" Target="https://library.ndsu.edu/ir/bitstream/handle/10365/25969/Semantics-Based%20Calorie%20Calculator.pdf" TargetMode="Externa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slideLayout" Target="../slideLayouts/slideLayout2.xml"/><Relationship Id="rId1" Type="http://schemas.openxmlformats.org/officeDocument/2006/relationships/themeOverride" Target="../theme/themeOverride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5154949" y="3468250"/>
            <a:ext cx="25637461" cy="5226492"/>
          </a:xfrm>
        </p:spPr>
        <p:txBody>
          <a:bodyPr>
            <a:normAutofit/>
          </a:bodyPr>
          <a:lstStyle/>
          <a:p>
            <a:pPr algn="ctr"/>
            <a:r>
              <a:rPr lang="en-US" sz="5300" b="1">
                <a:latin typeface="Times New Roman" panose="02020603050405020304" pitchFamily="18" charset="0"/>
                <a:cs typeface="Times New Roman" panose="02020603050405020304" pitchFamily="18" charset="0"/>
              </a:rPr>
              <a:t>GOKARAJU RANGARAJU </a:t>
            </a:r>
            <a:br>
              <a:rPr lang="en-US" sz="5300" b="1">
                <a:latin typeface="Times New Roman" panose="02020603050405020304" pitchFamily="18" charset="0"/>
                <a:cs typeface="Times New Roman" panose="02020603050405020304" pitchFamily="18" charset="0"/>
              </a:rPr>
            </a:br>
            <a:r>
              <a:rPr lang="en-US" sz="5300" b="1">
                <a:latin typeface="Times New Roman" panose="02020603050405020304" pitchFamily="18" charset="0"/>
                <a:cs typeface="Times New Roman" panose="02020603050405020304" pitchFamily="18" charset="0"/>
              </a:rPr>
              <a:t>INSTITUTE OF ENGINEERING AND TECHNOLOGY</a:t>
            </a:r>
            <a:br>
              <a:rPr lang="en-US" sz="5300" b="1">
                <a:latin typeface="Times New Roman" panose="02020603050405020304" pitchFamily="18" charset="0"/>
                <a:cs typeface="Times New Roman" panose="02020603050405020304" pitchFamily="18" charset="0"/>
              </a:rPr>
            </a:br>
            <a:r>
              <a:rPr lang="en-US" sz="4900" b="1">
                <a:latin typeface="Times New Roman" panose="02020603050405020304" pitchFamily="18" charset="0"/>
                <a:cs typeface="Times New Roman" panose="02020603050405020304" pitchFamily="18" charset="0"/>
              </a:rPr>
              <a:t>Department of Computer Science and Engineering</a:t>
            </a:r>
            <a:br>
              <a:rPr lang="en-US" sz="4900" b="1"/>
            </a:br>
            <a:br>
              <a:rPr lang="en-US" sz="4900"/>
            </a:br>
            <a:r>
              <a:rPr lang="en-US" sz="6600" b="1" u="sng">
                <a:latin typeface="Times New Roman" panose="02020603050405020304" pitchFamily="18" charset="0"/>
                <a:cs typeface="Times New Roman" panose="02020603050405020304" pitchFamily="18" charset="0"/>
              </a:rPr>
              <a:t>Realtime Research Project/Societal Related Project</a:t>
            </a:r>
            <a:br>
              <a:rPr lang="en-US" sz="6600" b="1" u="sng">
                <a:latin typeface="Times New Roman" panose="02020603050405020304" pitchFamily="18" charset="0"/>
                <a:cs typeface="Times New Roman" panose="02020603050405020304" pitchFamily="18" charset="0"/>
              </a:rPr>
            </a:br>
            <a:endParaRPr lang="en-US" sz="6600" b="1" u="sng">
              <a:latin typeface="Times New Roman" panose="02020603050405020304" pitchFamily="18" charset="0"/>
              <a:cs typeface="Times New Roman" panose="02020603050405020304" pitchFamily="18" charset="0"/>
            </a:endParaRPr>
          </a:p>
        </p:txBody>
      </p:sp>
      <p:pic>
        <p:nvPicPr>
          <p:cNvPr id="4" name="image1.jpeg" descr="C:\Users\admin\Desktop\download.png"/>
          <p:cNvPicPr/>
          <p:nvPr/>
        </p:nvPicPr>
        <p:blipFill>
          <a:blip r:embed="rId2" cstate="print"/>
          <a:stretch>
            <a:fillRect/>
          </a:stretch>
        </p:blipFill>
        <p:spPr>
          <a:xfrm>
            <a:off x="16256121" y="906898"/>
            <a:ext cx="2594900" cy="2207981"/>
          </a:xfrm>
          <a:prstGeom prst="rect">
            <a:avLst/>
          </a:prstGeom>
        </p:spPr>
      </p:pic>
      <p:sp>
        <p:nvSpPr>
          <p:cNvPr id="6" name="TextBox 5"/>
          <p:cNvSpPr txBox="1"/>
          <p:nvPr/>
        </p:nvSpPr>
        <p:spPr>
          <a:xfrm>
            <a:off x="4314735" y="8310610"/>
            <a:ext cx="26477675" cy="2677656"/>
          </a:xfrm>
          <a:prstGeom prst="rect">
            <a:avLst/>
          </a:prstGeom>
          <a:noFill/>
        </p:spPr>
        <p:txBody>
          <a:bodyPr wrap="square" rtlCol="0">
            <a:spAutoFit/>
          </a:bodyPr>
          <a:lstStyle/>
          <a:p>
            <a:pPr algn="ctr"/>
            <a:r>
              <a:rPr lang="en-US" sz="8000" b="1" dirty="0">
                <a:solidFill>
                  <a:srgbClr val="000000"/>
                </a:solidFill>
                <a:effectLst/>
                <a:latin typeface="Calibri" panose="020F0502020204030204" pitchFamily="34" charset="0"/>
                <a:ea typeface="Calibri" panose="020F0502020204030204" pitchFamily="34" charset="0"/>
              </a:rPr>
              <a:t>Calorie Counter Application</a:t>
            </a:r>
            <a:endParaRPr lang="en-US" sz="8000" b="1" dirty="0">
              <a:latin typeface="Times New Roman" panose="02020603050405020304" pitchFamily="18" charset="0"/>
              <a:cs typeface="Times New Roman" panose="02020603050405020304" pitchFamily="18" charset="0"/>
            </a:endParaRPr>
          </a:p>
          <a:p>
            <a:endParaRPr lang="en-US" sz="8800" dirty="0"/>
          </a:p>
        </p:txBody>
      </p:sp>
      <p:sp>
        <p:nvSpPr>
          <p:cNvPr id="3" name="Rectangle 2"/>
          <p:cNvSpPr/>
          <p:nvPr/>
        </p:nvSpPr>
        <p:spPr>
          <a:xfrm>
            <a:off x="7010439" y="11103650"/>
            <a:ext cx="28071246" cy="8679299"/>
          </a:xfrm>
          <a:prstGeom prst="rect">
            <a:avLst/>
          </a:prstGeom>
        </p:spPr>
        <p:txBody>
          <a:bodyPr wrap="square">
            <a:spAutoFit/>
          </a:bodyPr>
          <a:lstStyle/>
          <a:p>
            <a:pPr algn="r"/>
            <a:r>
              <a:rPr lang="en-IN" sz="6000" dirty="0"/>
              <a:t>Under the esteemed Guidance of</a:t>
            </a:r>
          </a:p>
          <a:p>
            <a:pPr algn="r"/>
            <a:r>
              <a:rPr lang="en-IN" sz="6000" b="1" dirty="0" err="1"/>
              <a:t>Dr.G.R.Sakthi</a:t>
            </a:r>
            <a:r>
              <a:rPr lang="en-IN" sz="6000" b="1" dirty="0"/>
              <a:t> Dharan</a:t>
            </a:r>
          </a:p>
          <a:p>
            <a:pPr algn="r"/>
            <a:r>
              <a:rPr lang="en-IN" sz="6000" b="1" dirty="0"/>
              <a:t>(Professor)</a:t>
            </a:r>
            <a:endParaRPr lang="en-US" sz="6000" dirty="0">
              <a:latin typeface="Times New Roman" panose="02020603050405020304" pitchFamily="18" charset="0"/>
              <a:cs typeface="Times New Roman" panose="02020603050405020304" pitchFamily="18" charset="0"/>
            </a:endParaRPr>
          </a:p>
          <a:p>
            <a:pPr algn="ctr"/>
            <a:endParaRPr lang="en-US" sz="5400" i="1" dirty="0"/>
          </a:p>
          <a:p>
            <a:pPr algn="r"/>
            <a:r>
              <a:rPr lang="en-US" sz="5400" b="1" dirty="0"/>
              <a:t>Team Members</a:t>
            </a:r>
          </a:p>
          <a:p>
            <a:pPr algn="r"/>
            <a:r>
              <a:rPr lang="en-US" sz="5400" i="1" dirty="0" err="1"/>
              <a:t>N.Madhu</a:t>
            </a:r>
            <a:r>
              <a:rPr lang="en-US" sz="5400" i="1" dirty="0"/>
              <a:t> Samhitha-22241A05H0</a:t>
            </a:r>
          </a:p>
          <a:p>
            <a:pPr algn="r"/>
            <a:r>
              <a:rPr lang="en-US" sz="5400" i="1" dirty="0"/>
              <a:t> </a:t>
            </a:r>
            <a:r>
              <a:rPr lang="en-US" sz="5400" i="1" dirty="0" err="1"/>
              <a:t>N.Praneetha</a:t>
            </a:r>
            <a:r>
              <a:rPr lang="en-US" sz="5400" i="1" dirty="0"/>
              <a:t> Reddy-22241A05G8 </a:t>
            </a:r>
          </a:p>
          <a:p>
            <a:pPr algn="r"/>
            <a:r>
              <a:rPr lang="en-US" sz="5400" i="1" dirty="0" err="1"/>
              <a:t>S.Sai</a:t>
            </a:r>
            <a:r>
              <a:rPr lang="en-US" sz="5400" i="1" dirty="0"/>
              <a:t> Tehya-22241A05J3 </a:t>
            </a:r>
          </a:p>
          <a:p>
            <a:pPr algn="r"/>
            <a:r>
              <a:rPr lang="en-US" sz="5400" i="1" dirty="0" err="1"/>
              <a:t>P.Divya</a:t>
            </a:r>
            <a:r>
              <a:rPr lang="en-US" sz="5400" i="1" dirty="0"/>
              <a:t> Sree-22241A05H3 </a:t>
            </a:r>
          </a:p>
          <a:p>
            <a:pPr algn="r"/>
            <a:r>
              <a:rPr lang="en-US" sz="5400" i="1" dirty="0"/>
              <a:t>    </a:t>
            </a:r>
          </a:p>
        </p:txBody>
      </p:sp>
    </p:spTree>
    <p:extLst>
      <p:ext uri="{BB962C8B-B14F-4D97-AF65-F5344CB8AC3E}">
        <p14:creationId xmlns:p14="http://schemas.microsoft.com/office/powerpoint/2010/main" val="2267418309"/>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567436" y="302939"/>
            <a:ext cx="30845760" cy="2037925"/>
          </a:xfrm>
        </p:spPr>
        <p:txBody>
          <a:bodyPr>
            <a:normAutofit/>
          </a:bodyPr>
          <a:lstStyle/>
          <a:p>
            <a:r>
              <a:rPr lang="en-US" b="1">
                <a:latin typeface="Times New Roman" panose="02020603050405020304" pitchFamily="18" charset="0"/>
                <a:cs typeface="Times New Roman" panose="02020603050405020304" pitchFamily="18" charset="0"/>
              </a:rPr>
              <a:t>System Architecture</a:t>
            </a:r>
          </a:p>
        </p:txBody>
      </p:sp>
      <p:pic>
        <p:nvPicPr>
          <p:cNvPr id="10" name="Content Placeholder 9">
            <a:extLst>
              <a:ext uri="{FF2B5EF4-FFF2-40B4-BE49-F238E27FC236}">
                <a16:creationId xmlns:a16="http://schemas.microsoft.com/office/drawing/2014/main" id="{A3E0631D-DD8C-D12D-AA2A-DD2B4FEC8EDC}"/>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287519" y="3057556"/>
            <a:ext cx="27125677" cy="15364152"/>
          </a:xfrm>
        </p:spPr>
      </p:pic>
    </p:spTree>
    <p:extLst>
      <p:ext uri="{BB962C8B-B14F-4D97-AF65-F5344CB8AC3E}">
        <p14:creationId xmlns:p14="http://schemas.microsoft.com/office/powerpoint/2010/main" val="65311501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67436" y="2868060"/>
            <a:ext cx="34701480" cy="15453946"/>
          </a:xfrm>
        </p:spPr>
        <p:txBody>
          <a:bodyPr/>
          <a:lstStyle/>
          <a:p>
            <a:r>
              <a:rPr lang="en-US">
                <a:latin typeface="Times New Roman" panose="02020603050405020304" pitchFamily="18" charset="0"/>
                <a:cs typeface="Times New Roman" panose="02020603050405020304" pitchFamily="18" charset="0"/>
              </a:rPr>
              <a:t>Use Case Diagram</a:t>
            </a:r>
          </a:p>
        </p:txBody>
      </p:sp>
      <p:sp>
        <p:nvSpPr>
          <p:cNvPr id="5" name="Title 1"/>
          <p:cNvSpPr>
            <a:spLocks noGrp="1"/>
          </p:cNvSpPr>
          <p:nvPr>
            <p:ph type="title"/>
          </p:nvPr>
        </p:nvSpPr>
        <p:spPr>
          <a:xfrm>
            <a:off x="567436" y="302939"/>
            <a:ext cx="30845760" cy="2037925"/>
          </a:xfrm>
        </p:spPr>
        <p:txBody>
          <a:bodyPr>
            <a:normAutofit/>
          </a:bodyPr>
          <a:lstStyle/>
          <a:p>
            <a:r>
              <a:rPr lang="en-US" b="1">
                <a:latin typeface="Times New Roman" panose="02020603050405020304" pitchFamily="18" charset="0"/>
                <a:cs typeface="Times New Roman" panose="02020603050405020304" pitchFamily="18" charset="0"/>
              </a:rPr>
              <a:t>Design – UML Diagrams</a:t>
            </a:r>
          </a:p>
        </p:txBody>
      </p:sp>
      <p:pic>
        <p:nvPicPr>
          <p:cNvPr id="4" name="Picture 3">
            <a:extLst>
              <a:ext uri="{FF2B5EF4-FFF2-40B4-BE49-F238E27FC236}">
                <a16:creationId xmlns:a16="http://schemas.microsoft.com/office/drawing/2014/main" id="{664E68C6-A987-8F54-E57A-6E0D0A122E34}"/>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0088880" y="2296407"/>
            <a:ext cx="24481884" cy="17517453"/>
          </a:xfrm>
          <a:prstGeom prst="rect">
            <a:avLst/>
          </a:prstGeom>
        </p:spPr>
      </p:pic>
    </p:spTree>
    <p:extLst>
      <p:ext uri="{BB962C8B-B14F-4D97-AF65-F5344CB8AC3E}">
        <p14:creationId xmlns:p14="http://schemas.microsoft.com/office/powerpoint/2010/main" val="336527352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67436" y="2868060"/>
            <a:ext cx="34701480" cy="15453946"/>
          </a:xfrm>
        </p:spPr>
        <p:txBody>
          <a:bodyPr/>
          <a:lstStyle/>
          <a:p>
            <a:r>
              <a:rPr lang="en-US">
                <a:latin typeface="Times New Roman" panose="02020603050405020304" pitchFamily="18" charset="0"/>
                <a:cs typeface="Times New Roman" panose="02020603050405020304" pitchFamily="18" charset="0"/>
              </a:rPr>
              <a:t>Class Diagram</a:t>
            </a:r>
          </a:p>
        </p:txBody>
      </p:sp>
      <p:sp>
        <p:nvSpPr>
          <p:cNvPr id="5" name="Title 1"/>
          <p:cNvSpPr>
            <a:spLocks noGrp="1"/>
          </p:cNvSpPr>
          <p:nvPr>
            <p:ph type="title"/>
          </p:nvPr>
        </p:nvSpPr>
        <p:spPr>
          <a:xfrm>
            <a:off x="567436" y="302939"/>
            <a:ext cx="30845760" cy="2037925"/>
          </a:xfrm>
        </p:spPr>
        <p:txBody>
          <a:bodyPr>
            <a:normAutofit/>
          </a:bodyPr>
          <a:lstStyle/>
          <a:p>
            <a:r>
              <a:rPr lang="en-US" b="1">
                <a:latin typeface="Times New Roman" panose="02020603050405020304" pitchFamily="18" charset="0"/>
                <a:cs typeface="Times New Roman" panose="02020603050405020304" pitchFamily="18" charset="0"/>
              </a:rPr>
              <a:t>Design – UML Diagrams</a:t>
            </a:r>
          </a:p>
        </p:txBody>
      </p:sp>
      <p:pic>
        <p:nvPicPr>
          <p:cNvPr id="2" name="Picture 1">
            <a:extLst>
              <a:ext uri="{FF2B5EF4-FFF2-40B4-BE49-F238E27FC236}">
                <a16:creationId xmlns:a16="http://schemas.microsoft.com/office/drawing/2014/main" id="{31C03012-008F-1BA4-5B49-321E5672879D}"/>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942813" y="4123531"/>
            <a:ext cx="25264926" cy="15275818"/>
          </a:xfrm>
          <a:prstGeom prst="rect">
            <a:avLst/>
          </a:prstGeom>
        </p:spPr>
      </p:pic>
    </p:spTree>
    <p:extLst>
      <p:ext uri="{BB962C8B-B14F-4D97-AF65-F5344CB8AC3E}">
        <p14:creationId xmlns:p14="http://schemas.microsoft.com/office/powerpoint/2010/main" val="239130224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67436" y="2284965"/>
            <a:ext cx="34701480" cy="16037041"/>
          </a:xfrm>
        </p:spPr>
        <p:txBody>
          <a:bodyPr/>
          <a:lstStyle/>
          <a:p>
            <a:r>
              <a:rPr lang="en-US">
                <a:latin typeface="Times New Roman" panose="02020603050405020304" pitchFamily="18" charset="0"/>
                <a:cs typeface="Times New Roman" panose="02020603050405020304" pitchFamily="18" charset="0"/>
              </a:rPr>
              <a:t>Sequence Diagram – Full Stack/ Web Applications</a:t>
            </a:r>
          </a:p>
        </p:txBody>
      </p:sp>
      <p:sp>
        <p:nvSpPr>
          <p:cNvPr id="5" name="Title 1"/>
          <p:cNvSpPr>
            <a:spLocks noGrp="1"/>
          </p:cNvSpPr>
          <p:nvPr>
            <p:ph type="title"/>
          </p:nvPr>
        </p:nvSpPr>
        <p:spPr>
          <a:xfrm>
            <a:off x="567436" y="302939"/>
            <a:ext cx="30845760" cy="2037925"/>
          </a:xfrm>
        </p:spPr>
        <p:txBody>
          <a:bodyPr>
            <a:normAutofit/>
          </a:bodyPr>
          <a:lstStyle/>
          <a:p>
            <a:r>
              <a:rPr lang="en-US" b="1">
                <a:latin typeface="Times New Roman" panose="02020603050405020304" pitchFamily="18" charset="0"/>
                <a:cs typeface="Times New Roman" panose="02020603050405020304" pitchFamily="18" charset="0"/>
              </a:rPr>
              <a:t>Design – UML Diagrams</a:t>
            </a:r>
          </a:p>
        </p:txBody>
      </p:sp>
      <p:pic>
        <p:nvPicPr>
          <p:cNvPr id="4" name="Picture 3" descr="A diagram of a customer&#10;&#10;Description automatically generated">
            <a:extLst>
              <a:ext uri="{FF2B5EF4-FFF2-40B4-BE49-F238E27FC236}">
                <a16:creationId xmlns:a16="http://schemas.microsoft.com/office/drawing/2014/main" id="{84A5C5C4-5BF9-6FCF-AF8D-5BB83563CCC8}"/>
              </a:ext>
            </a:extLst>
          </p:cNvPr>
          <p:cNvPicPr>
            <a:picLocks noChangeAspect="1"/>
          </p:cNvPicPr>
          <p:nvPr/>
        </p:nvPicPr>
        <p:blipFill>
          <a:blip r:embed="rId2"/>
          <a:stretch>
            <a:fillRect/>
          </a:stretch>
        </p:blipFill>
        <p:spPr>
          <a:xfrm>
            <a:off x="1972757" y="3997215"/>
            <a:ext cx="31851646" cy="15429746"/>
          </a:xfrm>
          <a:prstGeom prst="rect">
            <a:avLst/>
          </a:prstGeom>
        </p:spPr>
      </p:pic>
    </p:spTree>
    <p:extLst>
      <p:ext uri="{BB962C8B-B14F-4D97-AF65-F5344CB8AC3E}">
        <p14:creationId xmlns:p14="http://schemas.microsoft.com/office/powerpoint/2010/main" val="21391719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67436" y="2868060"/>
            <a:ext cx="34701480" cy="15453946"/>
          </a:xfrm>
        </p:spPr>
        <p:txBody>
          <a:bodyPr/>
          <a:lstStyle/>
          <a:p>
            <a:r>
              <a:rPr lang="en-US">
                <a:latin typeface="Times New Roman" panose="02020603050405020304" pitchFamily="18" charset="0"/>
                <a:cs typeface="Times New Roman" panose="02020603050405020304" pitchFamily="18" charset="0"/>
              </a:rPr>
              <a:t>Component Diagram</a:t>
            </a:r>
          </a:p>
        </p:txBody>
      </p:sp>
      <p:sp>
        <p:nvSpPr>
          <p:cNvPr id="5" name="Title 1"/>
          <p:cNvSpPr>
            <a:spLocks noGrp="1"/>
          </p:cNvSpPr>
          <p:nvPr>
            <p:ph type="title"/>
          </p:nvPr>
        </p:nvSpPr>
        <p:spPr>
          <a:xfrm>
            <a:off x="567436" y="302939"/>
            <a:ext cx="30845760" cy="2037925"/>
          </a:xfrm>
        </p:spPr>
        <p:txBody>
          <a:bodyPr>
            <a:normAutofit/>
          </a:bodyPr>
          <a:lstStyle/>
          <a:p>
            <a:r>
              <a:rPr lang="en-US" b="1">
                <a:latin typeface="Times New Roman" panose="02020603050405020304" pitchFamily="18" charset="0"/>
                <a:cs typeface="Times New Roman" panose="02020603050405020304" pitchFamily="18" charset="0"/>
              </a:rPr>
              <a:t>Design – UML Diagrams</a:t>
            </a:r>
          </a:p>
        </p:txBody>
      </p:sp>
      <p:pic>
        <p:nvPicPr>
          <p:cNvPr id="4" name="Picture 3">
            <a:extLst>
              <a:ext uri="{FF2B5EF4-FFF2-40B4-BE49-F238E27FC236}">
                <a16:creationId xmlns:a16="http://schemas.microsoft.com/office/drawing/2014/main" id="{20C961CC-1EFB-27A6-BCE4-960A40180D0B}"/>
              </a:ext>
            </a:extLst>
          </p:cNvPr>
          <p:cNvPicPr>
            <a:picLocks noChangeAspect="1"/>
          </p:cNvPicPr>
          <p:nvPr/>
        </p:nvPicPr>
        <p:blipFill>
          <a:blip r:embed="rId2"/>
          <a:stretch>
            <a:fillRect/>
          </a:stretch>
        </p:blipFill>
        <p:spPr>
          <a:xfrm>
            <a:off x="6400800" y="2654710"/>
            <a:ext cx="26222632" cy="16566740"/>
          </a:xfrm>
          <a:prstGeom prst="rect">
            <a:avLst/>
          </a:prstGeom>
        </p:spPr>
      </p:pic>
      <p:pic>
        <p:nvPicPr>
          <p:cNvPr id="2" name="Picture 1">
            <a:extLst>
              <a:ext uri="{FF2B5EF4-FFF2-40B4-BE49-F238E27FC236}">
                <a16:creationId xmlns:a16="http://schemas.microsoft.com/office/drawing/2014/main" id="{3A17F16F-8152-7700-6953-39FF6BCA0207}"/>
              </a:ext>
            </a:extLst>
          </p:cNvPr>
          <p:cNvPicPr>
            <a:picLocks noChangeAspect="1"/>
          </p:cNvPicPr>
          <p:nvPr/>
        </p:nvPicPr>
        <p:blipFill>
          <a:blip r:embed="rId3"/>
          <a:stretch>
            <a:fillRect/>
          </a:stretch>
        </p:blipFill>
        <p:spPr>
          <a:xfrm>
            <a:off x="15240000" y="1968616"/>
            <a:ext cx="5913120" cy="3251170"/>
          </a:xfrm>
          <a:prstGeom prst="rect">
            <a:avLst/>
          </a:prstGeom>
        </p:spPr>
      </p:pic>
    </p:spTree>
    <p:extLst>
      <p:ext uri="{BB962C8B-B14F-4D97-AF65-F5344CB8AC3E}">
        <p14:creationId xmlns:p14="http://schemas.microsoft.com/office/powerpoint/2010/main" val="286695931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67436" y="2868060"/>
            <a:ext cx="34701480" cy="15453946"/>
          </a:xfrm>
        </p:spPr>
        <p:txBody>
          <a:bodyPr/>
          <a:lstStyle/>
          <a:p>
            <a:r>
              <a:rPr lang="en-US" dirty="0">
                <a:latin typeface="Times New Roman" panose="02020603050405020304" pitchFamily="18" charset="0"/>
                <a:cs typeface="Times New Roman" panose="02020603050405020304" pitchFamily="18" charset="0"/>
              </a:rPr>
              <a:t>Software Requirements:</a:t>
            </a:r>
          </a:p>
          <a:p>
            <a:r>
              <a:rPr lang="en-US" dirty="0">
                <a:latin typeface="Times New Roman" panose="02020603050405020304" pitchFamily="18" charset="0"/>
                <a:cs typeface="Times New Roman" panose="02020603050405020304" pitchFamily="18" charset="0"/>
              </a:rPr>
              <a:t>JavaScript</a:t>
            </a:r>
          </a:p>
          <a:p>
            <a:r>
              <a:rPr lang="en-US" dirty="0">
                <a:latin typeface="Times New Roman" panose="02020603050405020304" pitchFamily="18" charset="0"/>
                <a:cs typeface="Times New Roman" panose="02020603050405020304" pitchFamily="18" charset="0"/>
              </a:rPr>
              <a:t>HTML</a:t>
            </a:r>
          </a:p>
          <a:p>
            <a:r>
              <a:rPr lang="en-US" dirty="0">
                <a:latin typeface="Times New Roman" panose="02020603050405020304" pitchFamily="18" charset="0"/>
                <a:cs typeface="Times New Roman" panose="02020603050405020304" pitchFamily="18" charset="0"/>
              </a:rPr>
              <a:t>CSS</a:t>
            </a:r>
          </a:p>
          <a:p>
            <a:r>
              <a:rPr lang="en-US" dirty="0">
                <a:latin typeface="Times New Roman" panose="02020603050405020304" pitchFamily="18" charset="0"/>
                <a:cs typeface="Times New Roman" panose="02020603050405020304" pitchFamily="18" charset="0"/>
              </a:rPr>
              <a:t>Hardware Requirements:</a:t>
            </a:r>
          </a:p>
          <a:p>
            <a:r>
              <a:rPr lang="en-US" dirty="0">
                <a:latin typeface="Times New Roman" panose="02020603050405020304" pitchFamily="18" charset="0"/>
                <a:cs typeface="Times New Roman" panose="02020603050405020304" pitchFamily="18" charset="0"/>
              </a:rPr>
              <a:t>Server – host</a:t>
            </a:r>
          </a:p>
          <a:p>
            <a:r>
              <a:rPr lang="en-US" dirty="0">
                <a:latin typeface="Times New Roman" panose="02020603050405020304" pitchFamily="18" charset="0"/>
                <a:cs typeface="Times New Roman" panose="02020603050405020304" pitchFamily="18" charset="0"/>
              </a:rPr>
              <a:t>webserver :</a:t>
            </a:r>
          </a:p>
          <a:p>
            <a:r>
              <a:rPr lang="en-US" dirty="0">
                <a:latin typeface="Times New Roman" panose="02020603050405020304" pitchFamily="18" charset="0"/>
                <a:cs typeface="Times New Roman" panose="02020603050405020304" pitchFamily="18" charset="0"/>
              </a:rPr>
              <a:t> </a:t>
            </a:r>
            <a:r>
              <a:rPr lang="en-US" dirty="0" err="1">
                <a:latin typeface="Times New Roman" panose="02020603050405020304" pitchFamily="18" charset="0"/>
                <a:cs typeface="Times New Roman" panose="02020603050405020304" pitchFamily="18" charset="0"/>
              </a:rPr>
              <a:t>userMySQL</a:t>
            </a:r>
            <a:endParaRPr lang="en-US" dirty="0">
              <a:latin typeface="Times New Roman" panose="02020603050405020304" pitchFamily="18" charset="0"/>
              <a:cs typeface="Times New Roman" panose="02020603050405020304" pitchFamily="18" charset="0"/>
            </a:endParaRPr>
          </a:p>
          <a:p>
            <a:r>
              <a:rPr lang="en-US" dirty="0">
                <a:latin typeface="Times New Roman" panose="02020603050405020304" pitchFamily="18" charset="0"/>
                <a:cs typeface="Times New Roman" panose="02020603050405020304" pitchFamily="18" charset="0"/>
              </a:rPr>
              <a:t>Public database</a:t>
            </a:r>
          </a:p>
        </p:txBody>
      </p:sp>
      <p:sp>
        <p:nvSpPr>
          <p:cNvPr id="5" name="Title 1"/>
          <p:cNvSpPr>
            <a:spLocks noGrp="1"/>
          </p:cNvSpPr>
          <p:nvPr>
            <p:ph type="title"/>
          </p:nvPr>
        </p:nvSpPr>
        <p:spPr>
          <a:xfrm>
            <a:off x="567436" y="302939"/>
            <a:ext cx="30845760" cy="2037925"/>
          </a:xfrm>
        </p:spPr>
        <p:txBody>
          <a:bodyPr>
            <a:normAutofit/>
          </a:bodyPr>
          <a:lstStyle/>
          <a:p>
            <a:r>
              <a:rPr lang="en-US" b="1">
                <a:latin typeface="Times New Roman" panose="02020603050405020304" pitchFamily="18" charset="0"/>
                <a:cs typeface="Times New Roman" panose="02020603050405020304" pitchFamily="18" charset="0"/>
              </a:rPr>
              <a:t>Requirements</a:t>
            </a:r>
          </a:p>
        </p:txBody>
      </p:sp>
    </p:spTree>
    <p:extLst>
      <p:ext uri="{BB962C8B-B14F-4D97-AF65-F5344CB8AC3E}">
        <p14:creationId xmlns:p14="http://schemas.microsoft.com/office/powerpoint/2010/main" val="185684464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567436" y="2868060"/>
            <a:ext cx="34701480" cy="15453946"/>
          </a:xfrm>
        </p:spPr>
        <p:txBody>
          <a:bodyPr/>
          <a:lstStyle/>
          <a:p>
            <a:r>
              <a:rPr lang="en-US">
                <a:latin typeface="Times New Roman" panose="02020603050405020304" pitchFamily="18" charset="0"/>
                <a:cs typeface="Times New Roman" panose="02020603050405020304" pitchFamily="18" charset="0"/>
              </a:rPr>
              <a:t>Execution of Program</a:t>
            </a:r>
          </a:p>
        </p:txBody>
      </p:sp>
      <p:sp>
        <p:nvSpPr>
          <p:cNvPr id="5" name="Title 1"/>
          <p:cNvSpPr>
            <a:spLocks noGrp="1"/>
          </p:cNvSpPr>
          <p:nvPr>
            <p:ph type="title"/>
          </p:nvPr>
        </p:nvSpPr>
        <p:spPr>
          <a:xfrm>
            <a:off x="567436" y="339515"/>
            <a:ext cx="30845760" cy="2037925"/>
          </a:xfrm>
        </p:spPr>
        <p:txBody>
          <a:bodyPr>
            <a:normAutofit/>
          </a:bodyPr>
          <a:lstStyle/>
          <a:p>
            <a:r>
              <a:rPr lang="en-US" b="1">
                <a:latin typeface="Times New Roman" panose="02020603050405020304" pitchFamily="18" charset="0"/>
                <a:cs typeface="Times New Roman" panose="02020603050405020304" pitchFamily="18" charset="0"/>
              </a:rPr>
              <a:t>Implementation</a:t>
            </a:r>
          </a:p>
        </p:txBody>
      </p:sp>
      <p:pic>
        <p:nvPicPr>
          <p:cNvPr id="9" name="Picture 8">
            <a:extLst>
              <a:ext uri="{FF2B5EF4-FFF2-40B4-BE49-F238E27FC236}">
                <a16:creationId xmlns:a16="http://schemas.microsoft.com/office/drawing/2014/main" id="{C78825BB-1462-CD86-318A-16143CDB05CE}"/>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338560" y="2868060"/>
            <a:ext cx="18013680" cy="15862047"/>
          </a:xfrm>
          <a:prstGeom prst="rect">
            <a:avLst/>
          </a:prstGeom>
        </p:spPr>
      </p:pic>
    </p:spTree>
    <p:extLst>
      <p:ext uri="{BB962C8B-B14F-4D97-AF65-F5344CB8AC3E}">
        <p14:creationId xmlns:p14="http://schemas.microsoft.com/office/powerpoint/2010/main" val="15889637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cstate="print">
            <a:extLst>
              <a:ext uri="{28A0092B-C50C-407E-A947-70E740481C1C}">
                <a14:useLocalDpi xmlns:a14="http://schemas.microsoft.com/office/drawing/2010/main" val="0"/>
              </a:ext>
            </a:extLst>
          </a:blip>
          <a:stretch>
            <a:fillRect/>
          </a:stretch>
        </p:blipFill>
        <p:spPr>
          <a:xfrm>
            <a:off x="22087170" y="9199244"/>
            <a:ext cx="2089566" cy="2654544"/>
          </a:xfrm>
        </p:spPr>
      </p:pic>
      <p:sp>
        <p:nvSpPr>
          <p:cNvPr id="5" name="TextBox 4"/>
          <p:cNvSpPr txBox="1"/>
          <p:nvPr/>
        </p:nvSpPr>
        <p:spPr>
          <a:xfrm>
            <a:off x="11917395" y="6294628"/>
            <a:ext cx="11517574" cy="2123658"/>
          </a:xfrm>
          <a:prstGeom prst="rect">
            <a:avLst/>
          </a:prstGeom>
          <a:noFill/>
        </p:spPr>
        <p:txBody>
          <a:bodyPr wrap="square" rtlCol="0">
            <a:spAutoFit/>
          </a:bodyPr>
          <a:lstStyle/>
          <a:p>
            <a:r>
              <a:rPr lang="en-US" sz="13200" b="1">
                <a:latin typeface="Times New Roman" panose="02020603050405020304" pitchFamily="18" charset="0"/>
                <a:cs typeface="Times New Roman" panose="02020603050405020304" pitchFamily="18" charset="0"/>
              </a:rPr>
              <a:t>THANK YOU</a:t>
            </a:r>
          </a:p>
        </p:txBody>
      </p:sp>
      <p:sp>
        <p:nvSpPr>
          <p:cNvPr id="6" name="TextBox 5"/>
          <p:cNvSpPr txBox="1"/>
          <p:nvPr/>
        </p:nvSpPr>
        <p:spPr>
          <a:xfrm>
            <a:off x="11917398" y="9580279"/>
            <a:ext cx="10169772" cy="2326791"/>
          </a:xfrm>
          <a:prstGeom prst="rect">
            <a:avLst/>
          </a:prstGeom>
          <a:noFill/>
        </p:spPr>
        <p:txBody>
          <a:bodyPr wrap="none" rtlCol="0">
            <a:spAutoFit/>
          </a:bodyPr>
          <a:lstStyle/>
          <a:p>
            <a:r>
              <a:rPr lang="en-US" sz="14520" b="1">
                <a:latin typeface="Times New Roman" panose="02020603050405020304" pitchFamily="18" charset="0"/>
                <a:cs typeface="Times New Roman" panose="02020603050405020304" pitchFamily="18" charset="0"/>
              </a:rPr>
              <a:t>Any Queries</a:t>
            </a:r>
          </a:p>
        </p:txBody>
      </p:sp>
    </p:spTree>
    <p:extLst>
      <p:ext uri="{BB962C8B-B14F-4D97-AF65-F5344CB8AC3E}">
        <p14:creationId xmlns:p14="http://schemas.microsoft.com/office/powerpoint/2010/main" val="14022054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02336" y="0"/>
            <a:ext cx="30845760" cy="2633472"/>
          </a:xfrm>
        </p:spPr>
        <p:txBody>
          <a:bodyPr/>
          <a:lstStyle/>
          <a:p>
            <a:r>
              <a:rPr lang="en-US" b="1">
                <a:latin typeface="Times New Roman" panose="02020603050405020304" pitchFamily="18" charset="0"/>
                <a:cs typeface="Times New Roman" panose="02020603050405020304" pitchFamily="18" charset="0"/>
              </a:rPr>
              <a:t>Contents</a:t>
            </a:r>
          </a:p>
        </p:txBody>
      </p:sp>
      <p:sp>
        <p:nvSpPr>
          <p:cNvPr id="3" name="Content Placeholder 2"/>
          <p:cNvSpPr>
            <a:spLocks noGrp="1"/>
          </p:cNvSpPr>
          <p:nvPr>
            <p:ph idx="1"/>
          </p:nvPr>
        </p:nvSpPr>
        <p:spPr>
          <a:xfrm>
            <a:off x="1116075" y="3157921"/>
            <a:ext cx="33521397" cy="15480581"/>
          </a:xfrm>
        </p:spPr>
        <p:txBody>
          <a:bodyPr>
            <a:normAutofit/>
          </a:bodyPr>
          <a:lstStyle/>
          <a:p>
            <a:r>
              <a:rPr lang="en-US" sz="7920">
                <a:latin typeface="Times New Roman" panose="02020603050405020304" pitchFamily="18" charset="0"/>
                <a:cs typeface="Times New Roman" panose="02020603050405020304" pitchFamily="18" charset="0"/>
              </a:rPr>
              <a:t>Abstract</a:t>
            </a:r>
          </a:p>
          <a:p>
            <a:r>
              <a:rPr lang="en-US" sz="7920">
                <a:latin typeface="Times New Roman" panose="02020603050405020304" pitchFamily="18" charset="0"/>
                <a:cs typeface="Times New Roman" panose="02020603050405020304" pitchFamily="18" charset="0"/>
              </a:rPr>
              <a:t>Literature Survey</a:t>
            </a:r>
          </a:p>
          <a:p>
            <a:r>
              <a:rPr lang="en-US" sz="7920">
                <a:latin typeface="Times New Roman" panose="02020603050405020304" pitchFamily="18" charset="0"/>
                <a:cs typeface="Times New Roman" panose="02020603050405020304" pitchFamily="18" charset="0"/>
              </a:rPr>
              <a:t>Gaps in the Existing System</a:t>
            </a:r>
          </a:p>
          <a:p>
            <a:r>
              <a:rPr lang="en-US" sz="7920">
                <a:latin typeface="Times New Roman" panose="02020603050405020304" pitchFamily="18" charset="0"/>
                <a:cs typeface="Times New Roman" panose="02020603050405020304" pitchFamily="18" charset="0"/>
              </a:rPr>
              <a:t>Proposed System</a:t>
            </a:r>
          </a:p>
          <a:p>
            <a:r>
              <a:rPr lang="en-US" sz="7920">
                <a:latin typeface="Times New Roman" panose="02020603050405020304" pitchFamily="18" charset="0"/>
                <a:cs typeface="Times New Roman" panose="02020603050405020304" pitchFamily="18" charset="0"/>
              </a:rPr>
              <a:t>System Architecture</a:t>
            </a:r>
          </a:p>
          <a:p>
            <a:r>
              <a:rPr lang="en-US" sz="7920">
                <a:latin typeface="Times New Roman" panose="02020603050405020304" pitchFamily="18" charset="0"/>
                <a:cs typeface="Times New Roman" panose="02020603050405020304" pitchFamily="18" charset="0"/>
              </a:rPr>
              <a:t>Design – UML Diagrams</a:t>
            </a:r>
          </a:p>
          <a:p>
            <a:r>
              <a:rPr lang="en-US" sz="7920">
                <a:latin typeface="Times New Roman" panose="02020603050405020304" pitchFamily="18" charset="0"/>
                <a:cs typeface="Times New Roman" panose="02020603050405020304" pitchFamily="18" charset="0"/>
              </a:rPr>
              <a:t>Requirements</a:t>
            </a:r>
          </a:p>
          <a:p>
            <a:r>
              <a:rPr lang="en-US" sz="7920">
                <a:latin typeface="Times New Roman" panose="02020603050405020304" pitchFamily="18" charset="0"/>
                <a:cs typeface="Times New Roman" panose="02020603050405020304" pitchFamily="18" charset="0"/>
              </a:rPr>
              <a:t>Implementation (50%)</a:t>
            </a:r>
          </a:p>
          <a:p>
            <a:pPr marL="0" indent="0">
              <a:buNone/>
            </a:pPr>
            <a:endParaRPr lang="en-US" sz="7920"/>
          </a:p>
        </p:txBody>
      </p:sp>
    </p:spTree>
    <p:extLst>
      <p:ext uri="{BB962C8B-B14F-4D97-AF65-F5344CB8AC3E}">
        <p14:creationId xmlns:p14="http://schemas.microsoft.com/office/powerpoint/2010/main" val="121072436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708" y="266363"/>
            <a:ext cx="30845760" cy="2476837"/>
          </a:xfrm>
        </p:spPr>
        <p:txBody>
          <a:bodyPr vert="horz" lIns="91440" tIns="45720" rIns="91440" bIns="45720" rtlCol="0" anchor="ctr">
            <a:normAutofit/>
          </a:bodyPr>
          <a:lstStyle/>
          <a:p>
            <a:r>
              <a:rPr lang="en-US" b="1">
                <a:latin typeface="Times New Roman" panose="02020603050405020304" pitchFamily="18" charset="0"/>
                <a:cs typeface="Times New Roman" panose="02020603050405020304" pitchFamily="18" charset="0"/>
              </a:rPr>
              <a:t>Abstract</a:t>
            </a:r>
          </a:p>
        </p:txBody>
      </p:sp>
      <p:sp>
        <p:nvSpPr>
          <p:cNvPr id="3" name="Content Placeholder 2"/>
          <p:cNvSpPr>
            <a:spLocks noGrp="1"/>
          </p:cNvSpPr>
          <p:nvPr>
            <p:ph idx="1"/>
          </p:nvPr>
        </p:nvSpPr>
        <p:spPr>
          <a:xfrm>
            <a:off x="457708" y="3185403"/>
            <a:ext cx="34701480" cy="15538944"/>
          </a:xfrm>
        </p:spPr>
        <p:txBody>
          <a:bodyPr>
            <a:normAutofit fontScale="92500" lnSpcReduction="10000"/>
          </a:bodyPr>
          <a:lstStyle/>
          <a:p>
            <a:pPr marL="3175" marR="73025" algn="just">
              <a:lnSpc>
                <a:spcPct val="107000"/>
              </a:lnSpc>
              <a:spcAft>
                <a:spcPts val="600"/>
              </a:spcAft>
            </a:pPr>
            <a:r>
              <a:rPr lang="en-US" sz="5800" dirty="0">
                <a:solidFill>
                  <a:srgbClr val="000000"/>
                </a:solidFill>
                <a:effectLst/>
                <a:latin typeface="Times New Roman" panose="02020603050405020304" pitchFamily="18" charset="0"/>
                <a:ea typeface="Times New Roman" panose="02020603050405020304" pitchFamily="18" charset="0"/>
              </a:rPr>
              <a:t>In recent years, there has been an increasing concern regarding dietary habits and their impact on health. With the rise of technology, various applications have emerged to assist individuals in managing their dietary intake</a:t>
            </a:r>
            <a:r>
              <a:rPr lang="en-US" sz="5400" dirty="0">
                <a:solidFill>
                  <a:srgbClr val="000000"/>
                </a:solidFill>
                <a:effectLst/>
                <a:latin typeface="Times New Roman" panose="02020603050405020304" pitchFamily="18" charset="0"/>
                <a:ea typeface="Times New Roman" panose="02020603050405020304" pitchFamily="18" charset="0"/>
              </a:rPr>
              <a:t>. </a:t>
            </a:r>
            <a:endParaRPr lang="en-IN" sz="5400" dirty="0">
              <a:solidFill>
                <a:srgbClr val="000000"/>
              </a:solidFill>
              <a:effectLst/>
              <a:latin typeface="Calibri" panose="020F0502020204030204" pitchFamily="34" charset="0"/>
              <a:ea typeface="Calibri" panose="020F0502020204030204" pitchFamily="34" charset="0"/>
            </a:endParaRPr>
          </a:p>
          <a:p>
            <a:pPr marL="3175" marR="73025" algn="just">
              <a:lnSpc>
                <a:spcPct val="107000"/>
              </a:lnSpc>
              <a:spcAft>
                <a:spcPts val="600"/>
              </a:spcAft>
            </a:pPr>
            <a:r>
              <a:rPr lang="en-US" sz="6000" dirty="0">
                <a:solidFill>
                  <a:srgbClr val="000000"/>
                </a:solidFill>
                <a:effectLst/>
                <a:latin typeface="Times New Roman" panose="02020603050405020304" pitchFamily="18" charset="0"/>
                <a:ea typeface="Times New Roman" panose="02020603050405020304" pitchFamily="18" charset="0"/>
              </a:rPr>
              <a:t>The system serves as a personalized dietary assistant, capable of conversing with users in natural language to track their calorie consumption. Utilizing </a:t>
            </a:r>
            <a:r>
              <a:rPr lang="en-US" sz="6000" dirty="0">
                <a:solidFill>
                  <a:srgbClr val="000000"/>
                </a:solidFill>
                <a:latin typeface="Times New Roman" panose="02020603050405020304" pitchFamily="18" charset="0"/>
                <a:ea typeface="Times New Roman" panose="02020603050405020304" pitchFamily="18" charset="0"/>
              </a:rPr>
              <a:t>Web application</a:t>
            </a:r>
            <a:r>
              <a:rPr lang="en-US" sz="6000" dirty="0">
                <a:solidFill>
                  <a:srgbClr val="000000"/>
                </a:solidFill>
                <a:effectLst/>
                <a:latin typeface="Times New Roman" panose="02020603050405020304" pitchFamily="18" charset="0"/>
                <a:ea typeface="Times New Roman" panose="02020603050405020304" pitchFamily="18" charset="0"/>
              </a:rPr>
              <a:t>, the system employs a rule-based approach to understand user queries and provide relevant responses. Through a combination of predefined rules and machine learning algorithms, the system can adapt to users' preferences and dietary requirements over time.</a:t>
            </a:r>
            <a:endParaRPr lang="en-IN" sz="6000" dirty="0">
              <a:solidFill>
                <a:srgbClr val="000000"/>
              </a:solidFill>
              <a:effectLst/>
              <a:latin typeface="Calibri" panose="020F0502020204030204" pitchFamily="34" charset="0"/>
              <a:ea typeface="Calibri" panose="020F0502020204030204" pitchFamily="34" charset="0"/>
            </a:endParaRPr>
          </a:p>
          <a:p>
            <a:pPr marL="3175" marR="73025" algn="just">
              <a:lnSpc>
                <a:spcPct val="107000"/>
              </a:lnSpc>
              <a:spcAft>
                <a:spcPts val="600"/>
              </a:spcAft>
            </a:pPr>
            <a:r>
              <a:rPr lang="en-US" sz="5400" dirty="0">
                <a:solidFill>
                  <a:srgbClr val="000000"/>
                </a:solidFill>
                <a:effectLst/>
                <a:latin typeface="Times New Roman" panose="02020603050405020304" pitchFamily="18" charset="0"/>
                <a:ea typeface="Times New Roman" panose="02020603050405020304" pitchFamily="18" charset="0"/>
              </a:rPr>
              <a:t>Key features of the </a:t>
            </a:r>
            <a:r>
              <a:rPr lang="en-US" sz="5400" dirty="0">
                <a:solidFill>
                  <a:srgbClr val="000000"/>
                </a:solidFill>
                <a:latin typeface="Times New Roman" panose="02020603050405020304" pitchFamily="18" charset="0"/>
                <a:ea typeface="Times New Roman" panose="02020603050405020304" pitchFamily="18" charset="0"/>
              </a:rPr>
              <a:t>web application</a:t>
            </a:r>
            <a:r>
              <a:rPr lang="en-US" sz="5400" dirty="0">
                <a:solidFill>
                  <a:srgbClr val="000000"/>
                </a:solidFill>
                <a:effectLst/>
                <a:latin typeface="Times New Roman" panose="02020603050405020304" pitchFamily="18" charset="0"/>
                <a:ea typeface="Times New Roman" panose="02020603050405020304" pitchFamily="18" charset="0"/>
              </a:rPr>
              <a:t>-based calorie counter include the ability to:</a:t>
            </a:r>
            <a:endParaRPr lang="en-IN" sz="5400" dirty="0">
              <a:solidFill>
                <a:srgbClr val="000000"/>
              </a:solidFill>
              <a:effectLst/>
              <a:latin typeface="Calibri" panose="020F0502020204030204" pitchFamily="34" charset="0"/>
              <a:ea typeface="Calibri" panose="020F0502020204030204" pitchFamily="34" charset="0"/>
            </a:endParaRPr>
          </a:p>
          <a:p>
            <a:pPr marL="3175" marR="73025" algn="just">
              <a:lnSpc>
                <a:spcPct val="107000"/>
              </a:lnSpc>
              <a:spcAft>
                <a:spcPts val="600"/>
              </a:spcAft>
            </a:pPr>
            <a:r>
              <a:rPr lang="en-US" sz="5400" dirty="0">
                <a:solidFill>
                  <a:srgbClr val="000000"/>
                </a:solidFill>
                <a:effectLst/>
                <a:latin typeface="Times New Roman" panose="02020603050405020304" pitchFamily="18" charset="0"/>
                <a:ea typeface="Times New Roman" panose="02020603050405020304" pitchFamily="18" charset="0"/>
              </a:rPr>
              <a:t>1. Interpret user input in natural language, including queries related to food items.</a:t>
            </a:r>
            <a:endParaRPr lang="en-IN" sz="5400" dirty="0">
              <a:solidFill>
                <a:srgbClr val="000000"/>
              </a:solidFill>
              <a:effectLst/>
              <a:latin typeface="Calibri" panose="020F0502020204030204" pitchFamily="34" charset="0"/>
              <a:ea typeface="Calibri" panose="020F0502020204030204" pitchFamily="34" charset="0"/>
            </a:endParaRPr>
          </a:p>
          <a:p>
            <a:pPr marL="3175" marR="73025" algn="just">
              <a:lnSpc>
                <a:spcPct val="107000"/>
              </a:lnSpc>
              <a:spcAft>
                <a:spcPts val="600"/>
              </a:spcAft>
            </a:pPr>
            <a:r>
              <a:rPr lang="en-US" sz="5400" dirty="0">
                <a:solidFill>
                  <a:srgbClr val="000000"/>
                </a:solidFill>
                <a:effectLst/>
                <a:latin typeface="Times New Roman" panose="02020603050405020304" pitchFamily="18" charset="0"/>
                <a:ea typeface="Times New Roman" panose="02020603050405020304" pitchFamily="18" charset="0"/>
              </a:rPr>
              <a:t>2. Retrieve nutritional information from  database of food items.</a:t>
            </a:r>
            <a:endParaRPr lang="en-IN" sz="5400" dirty="0">
              <a:solidFill>
                <a:srgbClr val="000000"/>
              </a:solidFill>
              <a:effectLst/>
              <a:latin typeface="Calibri" panose="020F0502020204030204" pitchFamily="34" charset="0"/>
              <a:ea typeface="Calibri" panose="020F0502020204030204" pitchFamily="34" charset="0"/>
            </a:endParaRPr>
          </a:p>
          <a:p>
            <a:pPr marL="3175" marR="73025" algn="just">
              <a:lnSpc>
                <a:spcPct val="107000"/>
              </a:lnSpc>
              <a:spcAft>
                <a:spcPts val="600"/>
              </a:spcAft>
            </a:pPr>
            <a:r>
              <a:rPr lang="en-US" sz="5400" dirty="0">
                <a:solidFill>
                  <a:srgbClr val="000000"/>
                </a:solidFill>
                <a:effectLst/>
                <a:latin typeface="Times New Roman" panose="02020603050405020304" pitchFamily="18" charset="0"/>
                <a:ea typeface="Times New Roman" panose="02020603050405020304" pitchFamily="18" charset="0"/>
              </a:rPr>
              <a:t>3. Calculate calorie intake based on user input and provide real-time feedback.</a:t>
            </a:r>
            <a:endParaRPr lang="en-IN" sz="5400" dirty="0">
              <a:solidFill>
                <a:srgbClr val="000000"/>
              </a:solidFill>
              <a:effectLst/>
              <a:latin typeface="Calibri" panose="020F0502020204030204" pitchFamily="34" charset="0"/>
              <a:ea typeface="Calibri" panose="020F0502020204030204" pitchFamily="34" charset="0"/>
            </a:endParaRPr>
          </a:p>
          <a:p>
            <a:pPr marL="3175" marR="73025" algn="just">
              <a:lnSpc>
                <a:spcPct val="107000"/>
              </a:lnSpc>
              <a:spcAft>
                <a:spcPts val="600"/>
              </a:spcAft>
            </a:pPr>
            <a:r>
              <a:rPr lang="en-US" sz="5400" dirty="0">
                <a:solidFill>
                  <a:srgbClr val="000000"/>
                </a:solidFill>
                <a:effectLst/>
                <a:latin typeface="Times New Roman" panose="02020603050405020304" pitchFamily="18" charset="0"/>
                <a:ea typeface="Times New Roman" panose="02020603050405020304" pitchFamily="18" charset="0"/>
              </a:rPr>
              <a:t>4. Offer personalized recommendations and tips for maintaining a balanced diet.</a:t>
            </a:r>
            <a:endParaRPr lang="en-IN" sz="1800" dirty="0">
              <a:solidFill>
                <a:srgbClr val="000000"/>
              </a:solidFill>
              <a:effectLst/>
              <a:latin typeface="Calibri" panose="020F0502020204030204" pitchFamily="34" charset="0"/>
              <a:ea typeface="Calibri" panose="020F0502020204030204" pitchFamily="34" charset="0"/>
            </a:endParaRPr>
          </a:p>
          <a:p>
            <a:pPr marL="3175" marR="73025" algn="just">
              <a:lnSpc>
                <a:spcPct val="107000"/>
              </a:lnSpc>
              <a:spcAft>
                <a:spcPts val="600"/>
              </a:spcAft>
            </a:pPr>
            <a:r>
              <a:rPr lang="en-US" sz="5400" dirty="0">
                <a:solidFill>
                  <a:srgbClr val="000000"/>
                </a:solidFill>
                <a:effectLst/>
                <a:latin typeface="Times New Roman" panose="02020603050405020304" pitchFamily="18" charset="0"/>
                <a:ea typeface="Times New Roman" panose="02020603050405020304" pitchFamily="18" charset="0"/>
              </a:rPr>
              <a:t>The system aims to empower users with a convenient and intelligent tool for managing their dietary goals. The calorie counter provides a user-friendly interface that simplifies the process of monitoring calorie intake and making informed dietary choices. </a:t>
            </a:r>
            <a:r>
              <a:rPr lang="en-US" sz="5400" dirty="0">
                <a:solidFill>
                  <a:srgbClr val="000000"/>
                </a:solidFill>
                <a:latin typeface="Times New Roman" panose="02020603050405020304" pitchFamily="18" charset="0"/>
                <a:ea typeface="Times New Roman" panose="02020603050405020304" pitchFamily="18" charset="0"/>
              </a:rPr>
              <a:t>Web application</a:t>
            </a:r>
            <a:r>
              <a:rPr lang="en-US" sz="5400" dirty="0">
                <a:solidFill>
                  <a:srgbClr val="000000"/>
                </a:solidFill>
                <a:effectLst/>
                <a:latin typeface="Times New Roman" panose="02020603050405020304" pitchFamily="18" charset="0"/>
                <a:ea typeface="Times New Roman" panose="02020603050405020304" pitchFamily="18" charset="0"/>
              </a:rPr>
              <a:t>-based calorie counter represents a promising approach to dietary assistance, offering a versatile and adaptive solution for individuals seeking to improve their nutritional habits and overall well-being.</a:t>
            </a:r>
            <a:endParaRPr lang="en-IN" sz="5400" dirty="0">
              <a:solidFill>
                <a:srgbClr val="000000"/>
              </a:solidFill>
              <a:effectLst/>
              <a:latin typeface="Calibri" panose="020F0502020204030204" pitchFamily="34" charset="0"/>
              <a:ea typeface="Calibri" panose="020F0502020204030204" pitchFamily="34" charset="0"/>
            </a:endParaRPr>
          </a:p>
          <a:p>
            <a:pPr>
              <a:lnSpc>
                <a:spcPct val="150000"/>
              </a:lnSpc>
              <a:spcBef>
                <a:spcPts val="0"/>
              </a:spcBef>
            </a:pPr>
            <a:endParaRPr lang="en-US"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3452627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0860" y="-562388"/>
            <a:ext cx="34701480" cy="3087615"/>
          </a:xfrm>
        </p:spPr>
        <p:txBody>
          <a:bodyPr vert="horz" lIns="91440" tIns="45720" rIns="91440" bIns="45720" rtlCol="0" anchor="ctr">
            <a:normAutofit/>
          </a:bodyPr>
          <a:lstStyle/>
          <a:p>
            <a:r>
              <a:rPr lang="en-US" b="1">
                <a:latin typeface="Times New Roman" panose="02020603050405020304" pitchFamily="18" charset="0"/>
                <a:cs typeface="Times New Roman" panose="02020603050405020304" pitchFamily="18" charset="0"/>
              </a:rPr>
              <a:t>Literature Survey</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944951588"/>
              </p:ext>
            </p:extLst>
          </p:nvPr>
        </p:nvGraphicFramePr>
        <p:xfrm>
          <a:off x="1125728" y="574507"/>
          <a:ext cx="34106612" cy="22489352"/>
        </p:xfrm>
        <a:graphic>
          <a:graphicData uri="http://schemas.openxmlformats.org/drawingml/2006/table">
            <a:tbl>
              <a:tblPr firstRow="1" bandRow="1">
                <a:tableStyleId>{5940675A-B579-460E-94D1-54222C63F5DA}</a:tableStyleId>
              </a:tblPr>
              <a:tblGrid>
                <a:gridCol w="2301227">
                  <a:extLst>
                    <a:ext uri="{9D8B030D-6E8A-4147-A177-3AD203B41FA5}">
                      <a16:colId xmlns:a16="http://schemas.microsoft.com/office/drawing/2014/main" val="20000"/>
                    </a:ext>
                  </a:extLst>
                </a:gridCol>
                <a:gridCol w="8701884">
                  <a:extLst>
                    <a:ext uri="{9D8B030D-6E8A-4147-A177-3AD203B41FA5}">
                      <a16:colId xmlns:a16="http://schemas.microsoft.com/office/drawing/2014/main" val="20001"/>
                    </a:ext>
                  </a:extLst>
                </a:gridCol>
                <a:gridCol w="5501555">
                  <a:extLst>
                    <a:ext uri="{9D8B030D-6E8A-4147-A177-3AD203B41FA5}">
                      <a16:colId xmlns:a16="http://schemas.microsoft.com/office/drawing/2014/main" val="20002"/>
                    </a:ext>
                  </a:extLst>
                </a:gridCol>
                <a:gridCol w="5501555">
                  <a:extLst>
                    <a:ext uri="{9D8B030D-6E8A-4147-A177-3AD203B41FA5}">
                      <a16:colId xmlns:a16="http://schemas.microsoft.com/office/drawing/2014/main" val="20003"/>
                    </a:ext>
                  </a:extLst>
                </a:gridCol>
                <a:gridCol w="5501555">
                  <a:extLst>
                    <a:ext uri="{9D8B030D-6E8A-4147-A177-3AD203B41FA5}">
                      <a16:colId xmlns:a16="http://schemas.microsoft.com/office/drawing/2014/main" val="20004"/>
                    </a:ext>
                  </a:extLst>
                </a:gridCol>
                <a:gridCol w="6598836">
                  <a:extLst>
                    <a:ext uri="{9D8B030D-6E8A-4147-A177-3AD203B41FA5}">
                      <a16:colId xmlns:a16="http://schemas.microsoft.com/office/drawing/2014/main" val="20005"/>
                    </a:ext>
                  </a:extLst>
                </a:gridCol>
              </a:tblGrid>
              <a:tr h="4101070">
                <a:tc>
                  <a:txBody>
                    <a:bodyPr/>
                    <a:lstStyle/>
                    <a:p>
                      <a:pPr marL="0" marR="0" lvl="0" algn="ctr" defTabSz="914400" rtl="0" eaLnBrk="1" latinLnBrk="0" hangingPunct="1">
                        <a:lnSpc>
                          <a:spcPct val="100000"/>
                        </a:lnSpc>
                        <a:spcBef>
                          <a:spcPts val="1200"/>
                        </a:spcBef>
                        <a:spcAft>
                          <a:spcPts val="800"/>
                        </a:spcAft>
                      </a:pPr>
                      <a:r>
                        <a:rPr lang="en-US" sz="5400" kern="1200">
                          <a:effectLst/>
                          <a:latin typeface="Times New Roman" panose="02020603050405020304" pitchFamily="18" charset="0"/>
                          <a:cs typeface="Times New Roman" panose="02020603050405020304" pitchFamily="18" charset="0"/>
                        </a:rPr>
                        <a:t>S.No.</a:t>
                      </a:r>
                      <a:endParaRPr lang="en-US" sz="5400" b="1" kern="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26314" marR="226314" marT="0" marB="0" anchor="ctr"/>
                </a:tc>
                <a:tc>
                  <a:txBody>
                    <a:bodyPr/>
                    <a:lstStyle/>
                    <a:p>
                      <a:pPr marL="0" marR="0" lvl="0" algn="ctr">
                        <a:lnSpc>
                          <a:spcPct val="100000"/>
                        </a:lnSpc>
                        <a:spcBef>
                          <a:spcPts val="1200"/>
                        </a:spcBef>
                        <a:spcAft>
                          <a:spcPts val="800"/>
                        </a:spcAft>
                      </a:pPr>
                      <a:r>
                        <a:rPr lang="en-US" sz="5400">
                          <a:effectLst/>
                          <a:latin typeface="Times New Roman" panose="02020603050405020304" pitchFamily="18" charset="0"/>
                          <a:cs typeface="Times New Roman" panose="02020603050405020304" pitchFamily="18" charset="0"/>
                        </a:rPr>
                        <a:t>Title of The Paper &amp; Year</a:t>
                      </a:r>
                      <a:endParaRPr lang="en-US" sz="5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26314" marR="226314" marT="0" marB="0" anchor="ctr"/>
                </a:tc>
                <a:tc>
                  <a:txBody>
                    <a:bodyPr/>
                    <a:lstStyle/>
                    <a:p>
                      <a:pPr marL="0" marR="0" algn="ctr">
                        <a:lnSpc>
                          <a:spcPct val="100000"/>
                        </a:lnSpc>
                        <a:spcBef>
                          <a:spcPts val="1200"/>
                        </a:spcBef>
                        <a:spcAft>
                          <a:spcPts val="800"/>
                        </a:spcAft>
                      </a:pPr>
                      <a:r>
                        <a:rPr lang="en-US" sz="5400">
                          <a:effectLst/>
                          <a:latin typeface="Times New Roman" panose="02020603050405020304" pitchFamily="18" charset="0"/>
                          <a:cs typeface="Times New Roman" panose="02020603050405020304" pitchFamily="18" charset="0"/>
                        </a:rPr>
                        <a:t>Authors</a:t>
                      </a:r>
                      <a:endParaRPr lang="en-US" sz="5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26314" marR="226314" marT="0" marB="0" anchor="ctr"/>
                </a:tc>
                <a:tc>
                  <a:txBody>
                    <a:bodyPr/>
                    <a:lstStyle/>
                    <a:p>
                      <a:pPr marL="0" marR="0" algn="ctr">
                        <a:lnSpc>
                          <a:spcPct val="100000"/>
                        </a:lnSpc>
                        <a:spcBef>
                          <a:spcPts val="0"/>
                        </a:spcBef>
                        <a:spcAft>
                          <a:spcPts val="800"/>
                        </a:spcAft>
                      </a:pPr>
                      <a:r>
                        <a:rPr lang="en-US" sz="5400">
                          <a:effectLst/>
                          <a:latin typeface="Times New Roman" panose="02020603050405020304" pitchFamily="18" charset="0"/>
                          <a:cs typeface="Times New Roman" panose="02020603050405020304" pitchFamily="18" charset="0"/>
                        </a:rPr>
                        <a:t>Methodology &amp;</a:t>
                      </a:r>
                    </a:p>
                    <a:p>
                      <a:pPr marL="0" marR="0" algn="ctr">
                        <a:lnSpc>
                          <a:spcPct val="100000"/>
                        </a:lnSpc>
                        <a:spcBef>
                          <a:spcPts val="0"/>
                        </a:spcBef>
                        <a:spcAft>
                          <a:spcPts val="800"/>
                        </a:spcAft>
                      </a:pPr>
                      <a:r>
                        <a:rPr lang="en-US" sz="5400">
                          <a:effectLst/>
                          <a:latin typeface="Times New Roman" panose="02020603050405020304" pitchFamily="18" charset="0"/>
                          <a:cs typeface="Times New Roman" panose="02020603050405020304" pitchFamily="18" charset="0"/>
                        </a:rPr>
                        <a:t>Metrics</a:t>
                      </a:r>
                      <a:endParaRPr lang="en-US" sz="5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26314" marR="226314" marT="0" marB="0" anchor="ctr"/>
                </a:tc>
                <a:tc>
                  <a:txBody>
                    <a:bodyPr/>
                    <a:lstStyle/>
                    <a:p>
                      <a:pPr marL="0" marR="0" algn="ctr">
                        <a:lnSpc>
                          <a:spcPct val="100000"/>
                        </a:lnSpc>
                        <a:spcBef>
                          <a:spcPts val="1200"/>
                        </a:spcBef>
                        <a:spcAft>
                          <a:spcPts val="0"/>
                        </a:spcAft>
                      </a:pPr>
                      <a:r>
                        <a:rPr lang="en-US" sz="5400">
                          <a:effectLst/>
                          <a:latin typeface="Times New Roman" panose="02020603050405020304" pitchFamily="18" charset="0"/>
                          <a:cs typeface="Times New Roman" panose="02020603050405020304" pitchFamily="18" charset="0"/>
                        </a:rPr>
                        <a:t>Datasets Used</a:t>
                      </a:r>
                      <a:endParaRPr lang="en-US" sz="5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26314" marR="226314" marT="0" marB="0" anchor="ctr"/>
                </a:tc>
                <a:tc>
                  <a:txBody>
                    <a:bodyPr/>
                    <a:lstStyle/>
                    <a:p>
                      <a:pPr marL="0" marR="0" algn="ctr">
                        <a:lnSpc>
                          <a:spcPct val="100000"/>
                        </a:lnSpc>
                        <a:spcBef>
                          <a:spcPts val="0"/>
                        </a:spcBef>
                        <a:spcAft>
                          <a:spcPts val="0"/>
                        </a:spcAft>
                      </a:pPr>
                      <a:r>
                        <a:rPr lang="en-US" sz="5400">
                          <a:effectLst/>
                          <a:latin typeface="Times New Roman" panose="02020603050405020304" pitchFamily="18" charset="0"/>
                          <a:cs typeface="Times New Roman" panose="02020603050405020304" pitchFamily="18" charset="0"/>
                        </a:rPr>
                        <a:t>Observed Shortcomings/</a:t>
                      </a:r>
                    </a:p>
                    <a:p>
                      <a:pPr marL="0" marR="0" algn="ctr">
                        <a:lnSpc>
                          <a:spcPct val="100000"/>
                        </a:lnSpc>
                        <a:spcBef>
                          <a:spcPts val="0"/>
                        </a:spcBef>
                        <a:spcAft>
                          <a:spcPts val="0"/>
                        </a:spcAft>
                      </a:pPr>
                      <a:r>
                        <a:rPr lang="en-US" sz="5400">
                          <a:effectLst/>
                          <a:latin typeface="Times New Roman" panose="02020603050405020304" pitchFamily="18" charset="0"/>
                          <a:cs typeface="Times New Roman" panose="02020603050405020304" pitchFamily="18" charset="0"/>
                        </a:rPr>
                        <a:t>Gaps in The Paper</a:t>
                      </a:r>
                      <a:endParaRPr lang="en-US" sz="5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26314" marR="226314" marT="0" marB="0" anchor="ctr"/>
                </a:tc>
                <a:extLst>
                  <a:ext uri="{0D108BD9-81ED-4DB2-BD59-A6C34878D82A}">
                    <a16:rowId xmlns:a16="http://schemas.microsoft.com/office/drawing/2014/main" val="10000"/>
                  </a:ext>
                </a:extLst>
              </a:tr>
              <a:tr h="2581354">
                <a:tc>
                  <a:txBody>
                    <a:bodyPr/>
                    <a:lstStyle/>
                    <a:p>
                      <a:r>
                        <a:rPr lang="en-US" sz="5400" dirty="0">
                          <a:latin typeface="Times New Roman" panose="02020603050405020304" pitchFamily="18" charset="0"/>
                          <a:cs typeface="Times New Roman" panose="02020603050405020304" pitchFamily="18" charset="0"/>
                        </a:rPr>
                        <a:t>1.</a:t>
                      </a:r>
                    </a:p>
                  </a:txBody>
                  <a:tcPr marL="301752" marR="301752" marT="150876" marB="150876"/>
                </a:tc>
                <a:tc>
                  <a:txBody>
                    <a:bodyPr/>
                    <a:lstStyle/>
                    <a:p>
                      <a:pPr marL="0" marR="0" lvl="0" indent="0" algn="l" defTabSz="2682210" rtl="0" eaLnBrk="1" fontAlgn="auto" latinLnBrk="0" hangingPunct="1">
                        <a:lnSpc>
                          <a:spcPct val="100000"/>
                        </a:lnSpc>
                        <a:spcBef>
                          <a:spcPts val="0"/>
                        </a:spcBef>
                        <a:spcAft>
                          <a:spcPts val="0"/>
                        </a:spcAft>
                        <a:buClrTx/>
                        <a:buSzTx/>
                        <a:buFontTx/>
                        <a:buNone/>
                        <a:tabLst/>
                        <a:defRPr/>
                      </a:pPr>
                      <a:r>
                        <a:rPr lang="en-US" sz="4000" dirty="0">
                          <a:latin typeface="Times New Roman" panose="02020603050405020304" pitchFamily="18" charset="0"/>
                          <a:cs typeface="Times New Roman" panose="02020603050405020304" pitchFamily="18" charset="0"/>
                        </a:rPr>
                        <a:t>Calorie Estimation in Adults Differing in Body Weight Class and Weight Loss Status. Year-Feb 16,2024</a:t>
                      </a:r>
                    </a:p>
                    <a:p>
                      <a:endParaRPr lang="en-US" sz="6600" dirty="0">
                        <a:latin typeface="Times New Roman" panose="02020603050405020304" pitchFamily="18" charset="0"/>
                        <a:cs typeface="Times New Roman" panose="02020603050405020304" pitchFamily="18" charset="0"/>
                      </a:endParaRPr>
                    </a:p>
                    <a:p>
                      <a:endParaRPr lang="en-US" sz="4000" dirty="0">
                        <a:latin typeface="Times New Roman" panose="02020603050405020304" pitchFamily="18" charset="0"/>
                        <a:cs typeface="Times New Roman" panose="02020603050405020304" pitchFamily="18" charset="0"/>
                      </a:endParaRPr>
                    </a:p>
                  </a:txBody>
                  <a:tcPr marL="301752" marR="301752" marT="150876" marB="150876"/>
                </a:tc>
                <a:tc>
                  <a:txBody>
                    <a:bodyPr/>
                    <a:lstStyle/>
                    <a:p>
                      <a:pPr marL="685800" indent="-68580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Ruth E Brown</a:t>
                      </a:r>
                    </a:p>
                    <a:p>
                      <a:pPr marL="685800" indent="-68580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Karissa L Canning</a:t>
                      </a:r>
                    </a:p>
                    <a:p>
                      <a:pPr marL="685800" indent="-68580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Michael Fung</a:t>
                      </a:r>
                    </a:p>
                    <a:p>
                      <a:pPr marL="685800" indent="-685800">
                        <a:buFont typeface="Arial" panose="020B0604020202020204" pitchFamily="34" charset="0"/>
                        <a:buChar char="•"/>
                      </a:pPr>
                      <a:r>
                        <a:rPr lang="en-US" sz="3200" dirty="0" err="1">
                          <a:latin typeface="Times New Roman" panose="02020603050405020304" pitchFamily="18" charset="0"/>
                          <a:cs typeface="Times New Roman" panose="02020603050405020304" pitchFamily="18" charset="0"/>
                        </a:rPr>
                        <a:t>Dishay</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Jiandani</a:t>
                      </a:r>
                      <a:endParaRPr lang="en-US" sz="3200" dirty="0">
                        <a:latin typeface="Times New Roman" panose="02020603050405020304" pitchFamily="18" charset="0"/>
                        <a:cs typeface="Times New Roman" panose="02020603050405020304" pitchFamily="18" charset="0"/>
                      </a:endParaRPr>
                    </a:p>
                    <a:p>
                      <a:pPr marL="685800" indent="-68580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Michael C Riddell</a:t>
                      </a:r>
                    </a:p>
                    <a:p>
                      <a:pPr marL="685800" indent="-68580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Alison K Macpherson</a:t>
                      </a:r>
                    </a:p>
                    <a:p>
                      <a:pPr marL="685800" indent="-68580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Jennifer L Kuk</a:t>
                      </a:r>
                    </a:p>
                    <a:p>
                      <a:endParaRPr lang="en-US" sz="4000" dirty="0">
                        <a:latin typeface="Times New Roman" panose="02020603050405020304" pitchFamily="18" charset="0"/>
                        <a:cs typeface="Times New Roman" panose="02020603050405020304" pitchFamily="18" charset="0"/>
                      </a:endParaRPr>
                    </a:p>
                    <a:p>
                      <a:endParaRPr lang="en-US" sz="4000" dirty="0">
                        <a:latin typeface="Times New Roman" panose="02020603050405020304" pitchFamily="18" charset="0"/>
                        <a:cs typeface="Times New Roman" panose="02020603050405020304" pitchFamily="18" charset="0"/>
                      </a:endParaRPr>
                    </a:p>
                  </a:txBody>
                  <a:tcPr marL="301752" marR="301752" marT="150876" marB="150876"/>
                </a:tc>
                <a:tc>
                  <a:txBody>
                    <a:bodyPr/>
                    <a:lstStyle/>
                    <a:p>
                      <a:pPr marL="571500" indent="-5715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SQLite is used for the database development.</a:t>
                      </a:r>
                    </a:p>
                    <a:p>
                      <a:pPr marL="571500" indent="-5715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Software applications </a:t>
                      </a:r>
                    </a:p>
                    <a:p>
                      <a:pPr marL="571500" marR="0" lvl="0" indent="-571500" algn="l" defTabSz="268221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400" dirty="0">
                          <a:latin typeface="Times New Roman" panose="02020603050405020304" pitchFamily="18" charset="0"/>
                          <a:cs typeface="Times New Roman" panose="02020603050405020304" pitchFamily="18" charset="0"/>
                        </a:rPr>
                        <a:t>operating system, </a:t>
                      </a:r>
                      <a:r>
                        <a:rPr lang="en-US" sz="2400" dirty="0" err="1">
                          <a:latin typeface="Times New Roman" panose="02020603050405020304" pitchFamily="18" charset="0"/>
                          <a:cs typeface="Times New Roman" panose="02020603050405020304" pitchFamily="18" charset="0"/>
                        </a:rPr>
                        <a:t>Eclipse,Android</a:t>
                      </a:r>
                      <a:r>
                        <a:rPr lang="en-US" sz="2400" dirty="0">
                          <a:latin typeface="Times New Roman" panose="02020603050405020304" pitchFamily="18" charset="0"/>
                          <a:cs typeface="Times New Roman" panose="02020603050405020304" pitchFamily="18" charset="0"/>
                        </a:rPr>
                        <a:t> SDK are used.</a:t>
                      </a:r>
                    </a:p>
                    <a:p>
                      <a:pPr marL="571500" indent="-5715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p>
                      <a:endParaRPr lang="en-US" sz="2400" dirty="0">
                        <a:latin typeface="Times New Roman" panose="02020603050405020304" pitchFamily="18" charset="0"/>
                        <a:cs typeface="Times New Roman" panose="02020603050405020304" pitchFamily="18" charset="0"/>
                      </a:endParaRPr>
                    </a:p>
                  </a:txBody>
                  <a:tcPr marL="301752" marR="301752" marT="150876" marB="150876"/>
                </a:tc>
                <a:tc>
                  <a:txBody>
                    <a:bodyPr/>
                    <a:lstStyle/>
                    <a:p>
                      <a:pPr marL="0" marR="0" lvl="0" indent="0" algn="l" defTabSz="2682210" rtl="0" eaLnBrk="1" fontAlgn="auto" latinLnBrk="0" hangingPunct="1">
                        <a:lnSpc>
                          <a:spcPct val="100000"/>
                        </a:lnSpc>
                        <a:spcBef>
                          <a:spcPts val="0"/>
                        </a:spcBef>
                        <a:spcAft>
                          <a:spcPts val="0"/>
                        </a:spcAft>
                        <a:buClrTx/>
                        <a:buSzTx/>
                        <a:buFontTx/>
                        <a:buNone/>
                        <a:tabLst/>
                        <a:defRPr/>
                      </a:pPr>
                      <a:r>
                        <a:rPr lang="en-US" sz="3200" dirty="0">
                          <a:latin typeface="Times New Roman" panose="02020603050405020304" pitchFamily="18" charset="0"/>
                          <a:cs typeface="Times New Roman" panose="02020603050405020304" pitchFamily="18" charset="0"/>
                        </a:rPr>
                        <a:t>Mean error in estimating exercise energy expenditure and calories in food by BMI and weight loss status</a:t>
                      </a:r>
                    </a:p>
                    <a:p>
                      <a:endParaRPr lang="en-US" sz="3200" dirty="0">
                        <a:latin typeface="Times New Roman" panose="02020603050405020304" pitchFamily="18" charset="0"/>
                        <a:cs typeface="Times New Roman" panose="02020603050405020304" pitchFamily="18" charset="0"/>
                      </a:endParaRPr>
                    </a:p>
                    <a:p>
                      <a:endParaRPr lang="en-US" sz="3200" dirty="0">
                        <a:latin typeface="Times New Roman" panose="02020603050405020304" pitchFamily="18" charset="0"/>
                        <a:cs typeface="Times New Roman" panose="02020603050405020304" pitchFamily="18" charset="0"/>
                      </a:endParaRPr>
                    </a:p>
                  </a:txBody>
                  <a:tcPr marL="301752" marR="301752" marT="150876" marB="150876"/>
                </a:tc>
                <a:tc>
                  <a:txBody>
                    <a:bodyPr/>
                    <a:lstStyle/>
                    <a:p>
                      <a:pPr marL="0" marR="0" lvl="0" indent="0" algn="l" defTabSz="2682210" rtl="0" eaLnBrk="1" fontAlgn="auto" latinLnBrk="0" hangingPunct="1">
                        <a:lnSpc>
                          <a:spcPct val="100000"/>
                        </a:lnSpc>
                        <a:spcBef>
                          <a:spcPts val="0"/>
                        </a:spcBef>
                        <a:spcAft>
                          <a:spcPts val="0"/>
                        </a:spcAft>
                        <a:buClrTx/>
                        <a:buSzTx/>
                        <a:buFontTx/>
                        <a:buNone/>
                        <a:tabLst/>
                        <a:defRPr/>
                      </a:pPr>
                      <a:r>
                        <a:rPr lang="en-US" sz="4000" b="0" i="0" kern="1200" dirty="0">
                          <a:solidFill>
                            <a:schemeClr val="tx1"/>
                          </a:solidFill>
                          <a:effectLst/>
                          <a:latin typeface="+mn-lt"/>
                          <a:ea typeface="+mn-ea"/>
                          <a:cs typeface="+mn-cs"/>
                        </a:rPr>
                        <a:t>The groups were not balanced, the repeated measures ANOVA were conducted with the PROC MIXED procedure, which has the capacity to handle unbalanced data.</a:t>
                      </a:r>
                      <a:endParaRPr lang="en-US" sz="4000" dirty="0">
                        <a:latin typeface="Times New Roman" panose="02020603050405020304" pitchFamily="18" charset="0"/>
                        <a:cs typeface="Times New Roman" panose="02020603050405020304" pitchFamily="18" charset="0"/>
                      </a:endParaRPr>
                    </a:p>
                    <a:p>
                      <a:endParaRPr lang="en-US" sz="4000" dirty="0">
                        <a:latin typeface="Times New Roman" panose="02020603050405020304" pitchFamily="18" charset="0"/>
                        <a:cs typeface="Times New Roman" panose="02020603050405020304" pitchFamily="18" charset="0"/>
                      </a:endParaRPr>
                    </a:p>
                  </a:txBody>
                  <a:tcPr marL="301752" marR="301752" marT="150876" marB="150876"/>
                </a:tc>
                <a:extLst>
                  <a:ext uri="{0D108BD9-81ED-4DB2-BD59-A6C34878D82A}">
                    <a16:rowId xmlns:a16="http://schemas.microsoft.com/office/drawing/2014/main" val="10001"/>
                  </a:ext>
                </a:extLst>
              </a:tr>
              <a:tr h="2581354">
                <a:tc>
                  <a:txBody>
                    <a:bodyPr/>
                    <a:lstStyle/>
                    <a:p>
                      <a:r>
                        <a:rPr lang="en-US" sz="5400" dirty="0">
                          <a:latin typeface="Times New Roman" panose="02020603050405020304" pitchFamily="18" charset="0"/>
                          <a:cs typeface="Times New Roman" panose="02020603050405020304" pitchFamily="18" charset="0"/>
                        </a:rPr>
                        <a:t>2.</a:t>
                      </a:r>
                    </a:p>
                  </a:txBody>
                  <a:tcPr marL="301752" marR="301752" marT="150876" marB="150876"/>
                </a:tc>
                <a:tc>
                  <a:txBody>
                    <a:bodyPr/>
                    <a:lstStyle/>
                    <a:p>
                      <a:pPr marL="0" marR="0" lvl="0" indent="0" algn="l" defTabSz="2682210" rtl="0" eaLnBrk="1" fontAlgn="auto" latinLnBrk="0" hangingPunct="1">
                        <a:lnSpc>
                          <a:spcPct val="100000"/>
                        </a:lnSpc>
                        <a:spcBef>
                          <a:spcPts val="0"/>
                        </a:spcBef>
                        <a:spcAft>
                          <a:spcPts val="0"/>
                        </a:spcAft>
                        <a:buClrTx/>
                        <a:buSzTx/>
                        <a:buFontTx/>
                        <a:buNone/>
                        <a:tabLst/>
                        <a:defRPr/>
                      </a:pPr>
                      <a:r>
                        <a:rPr lang="en-US" sz="5400" dirty="0">
                          <a:latin typeface="Times New Roman" panose="02020603050405020304" pitchFamily="18" charset="0"/>
                          <a:cs typeface="Times New Roman" panose="02020603050405020304" pitchFamily="18" charset="0"/>
                        </a:rPr>
                        <a:t> </a:t>
                      </a:r>
                      <a:r>
                        <a:rPr lang="en-US" sz="3200" dirty="0">
                          <a:latin typeface="Times New Roman" panose="02020603050405020304" pitchFamily="18" charset="0"/>
                          <a:cs typeface="Times New Roman" panose="02020603050405020304" pitchFamily="18" charset="0"/>
                        </a:rPr>
                        <a:t>Calorie counting smart phone apps: Effectiveness in nutritional awareness, lifestyle modification and weight management </a:t>
                      </a:r>
                      <a:r>
                        <a:rPr lang="en-US" sz="3200" dirty="0" err="1">
                          <a:latin typeface="Times New Roman" panose="02020603050405020304" pitchFamily="18" charset="0"/>
                          <a:cs typeface="Times New Roman" panose="02020603050405020304" pitchFamily="18" charset="0"/>
                        </a:rPr>
                        <a:t>amoung</a:t>
                      </a:r>
                      <a:r>
                        <a:rPr lang="en-US" sz="3200" dirty="0">
                          <a:latin typeface="Times New Roman" panose="02020603050405020304" pitchFamily="18" charset="0"/>
                          <a:cs typeface="Times New Roman" panose="02020603050405020304" pitchFamily="18" charset="0"/>
                        </a:rPr>
                        <a:t> young Indian adults. Year- Jan 13,2024.</a:t>
                      </a:r>
                    </a:p>
                    <a:p>
                      <a:endParaRPr lang="en-US" sz="5400" dirty="0">
                        <a:latin typeface="Times New Roman" panose="02020603050405020304" pitchFamily="18" charset="0"/>
                        <a:cs typeface="Times New Roman" panose="02020603050405020304" pitchFamily="18" charset="0"/>
                      </a:endParaRPr>
                    </a:p>
                  </a:txBody>
                  <a:tcPr marL="301752" marR="301752" marT="150876" marB="150876"/>
                </a:tc>
                <a:tc>
                  <a:txBody>
                    <a:bodyPr/>
                    <a:lstStyle/>
                    <a:p>
                      <a:pPr marL="685800" indent="-685800">
                        <a:buFont typeface="Arial" panose="020B0604020202020204" pitchFamily="34" charset="0"/>
                        <a:buChar char="•"/>
                      </a:pPr>
                      <a:r>
                        <a:rPr lang="en-US" sz="3200" dirty="0" err="1">
                          <a:latin typeface="Times New Roman" panose="02020603050405020304" pitchFamily="18" charset="0"/>
                          <a:cs typeface="Times New Roman" panose="02020603050405020304" pitchFamily="18" charset="0"/>
                        </a:rPr>
                        <a:t>Paromita</a:t>
                      </a:r>
                      <a:r>
                        <a:rPr lang="en-US" sz="3200" dirty="0">
                          <a:latin typeface="Times New Roman" panose="02020603050405020304" pitchFamily="18" charset="0"/>
                          <a:cs typeface="Times New Roman" panose="02020603050405020304" pitchFamily="18" charset="0"/>
                        </a:rPr>
                        <a:t> Banerjee</a:t>
                      </a:r>
                    </a:p>
                    <a:p>
                      <a:pPr marL="685800" indent="-68580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Vishnu </a:t>
                      </a:r>
                      <a:r>
                        <a:rPr lang="en-US" sz="3200" dirty="0" err="1">
                          <a:latin typeface="Times New Roman" panose="02020603050405020304" pitchFamily="18" charset="0"/>
                          <a:cs typeface="Times New Roman" panose="02020603050405020304" pitchFamily="18" charset="0"/>
                        </a:rPr>
                        <a:t>vardhan</a:t>
                      </a:r>
                      <a:r>
                        <a:rPr lang="en-US" sz="3200" dirty="0">
                          <a:latin typeface="Times New Roman" panose="02020603050405020304" pitchFamily="18" charset="0"/>
                          <a:cs typeface="Times New Roman" panose="02020603050405020304" pitchFamily="18" charset="0"/>
                        </a:rPr>
                        <a:t> Rao </a:t>
                      </a:r>
                      <a:r>
                        <a:rPr lang="en-US" sz="3200" dirty="0" err="1">
                          <a:latin typeface="Times New Roman" panose="02020603050405020304" pitchFamily="18" charset="0"/>
                          <a:cs typeface="Times New Roman" panose="02020603050405020304" pitchFamily="18" charset="0"/>
                        </a:rPr>
                        <a:t>Mendu</a:t>
                      </a:r>
                      <a:endParaRPr lang="en-US" sz="3200" dirty="0">
                        <a:latin typeface="Times New Roman" panose="02020603050405020304" pitchFamily="18" charset="0"/>
                        <a:cs typeface="Times New Roman" panose="02020603050405020304" pitchFamily="18" charset="0"/>
                      </a:endParaRPr>
                    </a:p>
                    <a:p>
                      <a:pPr marL="685800" indent="-685800">
                        <a:buFont typeface="Arial" panose="020B0604020202020204" pitchFamily="34" charset="0"/>
                        <a:buChar char="•"/>
                      </a:pPr>
                      <a:r>
                        <a:rPr lang="en-US" sz="3200" dirty="0" err="1">
                          <a:latin typeface="Times New Roman" panose="02020603050405020304" pitchFamily="18" charset="0"/>
                          <a:cs typeface="Times New Roman" panose="02020603050405020304" pitchFamily="18" charset="0"/>
                        </a:rPr>
                        <a:t>Damayanthi</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Korrapati</a:t>
                      </a:r>
                      <a:endParaRPr lang="en-US" sz="3200" dirty="0">
                        <a:latin typeface="Times New Roman" panose="02020603050405020304" pitchFamily="18" charset="0"/>
                        <a:cs typeface="Times New Roman" panose="02020603050405020304" pitchFamily="18" charset="0"/>
                      </a:endParaRPr>
                    </a:p>
                    <a:p>
                      <a:pPr marL="685800" indent="-685800">
                        <a:buFont typeface="Arial" panose="020B0604020202020204" pitchFamily="34" charset="0"/>
                        <a:buChar char="•"/>
                      </a:pPr>
                      <a:r>
                        <a:rPr lang="en-US" sz="3200" dirty="0" err="1">
                          <a:latin typeface="Times New Roman" panose="02020603050405020304" pitchFamily="18" charset="0"/>
                          <a:cs typeface="Times New Roman" panose="02020603050405020304" pitchFamily="18" charset="0"/>
                        </a:rPr>
                        <a:t>SubbaRao</a:t>
                      </a:r>
                      <a:r>
                        <a:rPr lang="en-US" sz="3200" dirty="0">
                          <a:latin typeface="Times New Roman" panose="02020603050405020304" pitchFamily="18" charset="0"/>
                          <a:cs typeface="Times New Roman" panose="02020603050405020304" pitchFamily="18" charset="0"/>
                        </a:rPr>
                        <a:t> M </a:t>
                      </a:r>
                      <a:r>
                        <a:rPr lang="en-US" sz="3200" dirty="0" err="1">
                          <a:latin typeface="Times New Roman" panose="02020603050405020304" pitchFamily="18" charset="0"/>
                          <a:cs typeface="Times New Roman" panose="02020603050405020304" pitchFamily="18" charset="0"/>
                        </a:rPr>
                        <a:t>Gavaravarapu</a:t>
                      </a:r>
                      <a:endParaRPr lang="en-US" sz="3200" dirty="0">
                        <a:latin typeface="Times New Roman" panose="02020603050405020304" pitchFamily="18" charset="0"/>
                        <a:cs typeface="Times New Roman" panose="02020603050405020304" pitchFamily="18" charset="0"/>
                      </a:endParaRPr>
                    </a:p>
                    <a:p>
                      <a:pPr lvl="1"/>
                      <a:endParaRPr lang="en-US" sz="5400" dirty="0">
                        <a:latin typeface="Times New Roman" panose="02020603050405020304" pitchFamily="18" charset="0"/>
                        <a:cs typeface="Times New Roman" panose="02020603050405020304" pitchFamily="18" charset="0"/>
                      </a:endParaRPr>
                    </a:p>
                  </a:txBody>
                  <a:tcPr marL="301752" marR="301752" marT="150876" marB="150876"/>
                </a:tc>
                <a:tc>
                  <a:txBody>
                    <a:bodyPr/>
                    <a:lstStyle/>
                    <a:p>
                      <a:pPr marL="0" marR="0" lvl="0" indent="0" algn="l" defTabSz="2682210" rtl="0" eaLnBrk="1" fontAlgn="auto" latinLnBrk="0" hangingPunct="1">
                        <a:lnSpc>
                          <a:spcPct val="100000"/>
                        </a:lnSpc>
                        <a:spcBef>
                          <a:spcPts val="0"/>
                        </a:spcBef>
                        <a:spcAft>
                          <a:spcPts val="0"/>
                        </a:spcAft>
                        <a:buClrTx/>
                        <a:buSzTx/>
                        <a:buFontTx/>
                        <a:buNone/>
                        <a:tabLst/>
                        <a:defRPr/>
                      </a:pPr>
                      <a:r>
                        <a:rPr lang="en-US" sz="3200" dirty="0">
                          <a:latin typeface="Times New Roman" panose="02020603050405020304" pitchFamily="18" charset="0"/>
                          <a:cs typeface="Times New Roman" panose="02020603050405020304" pitchFamily="18" charset="0"/>
                        </a:rPr>
                        <a:t>Sample app collection: chosen based on the keywords used in searching for certain apps such as 'Calorie </a:t>
                      </a:r>
                      <a:r>
                        <a:rPr lang="en-US" sz="3200" dirty="0" err="1">
                          <a:latin typeface="Times New Roman" panose="02020603050405020304" pitchFamily="18" charset="0"/>
                          <a:cs typeface="Times New Roman" panose="02020603050405020304" pitchFamily="18" charset="0"/>
                        </a:rPr>
                        <a:t>countig</a:t>
                      </a:r>
                      <a:r>
                        <a:rPr lang="en-US" sz="3200" dirty="0">
                          <a:latin typeface="Times New Roman" panose="02020603050405020304" pitchFamily="18" charset="0"/>
                          <a:cs typeface="Times New Roman" panose="02020603050405020304" pitchFamily="18" charset="0"/>
                        </a:rPr>
                        <a:t>' and 'weight loss'.</a:t>
                      </a:r>
                    </a:p>
                    <a:p>
                      <a:endParaRPr lang="en-US" sz="5400" dirty="0">
                        <a:latin typeface="Times New Roman" panose="02020603050405020304" pitchFamily="18" charset="0"/>
                        <a:cs typeface="Times New Roman" panose="02020603050405020304" pitchFamily="18" charset="0"/>
                      </a:endParaRPr>
                    </a:p>
                  </a:txBody>
                  <a:tcPr marL="301752" marR="301752" marT="150876" marB="150876"/>
                </a:tc>
                <a:tc>
                  <a:txBody>
                    <a:bodyPr/>
                    <a:lstStyle/>
                    <a:p>
                      <a:pPr marL="0" marR="0" lvl="0" indent="0" algn="l" defTabSz="2682210" rtl="0" eaLnBrk="1" fontAlgn="auto" latinLnBrk="0" hangingPunct="1">
                        <a:lnSpc>
                          <a:spcPct val="100000"/>
                        </a:lnSpc>
                        <a:spcBef>
                          <a:spcPts val="0"/>
                        </a:spcBef>
                        <a:spcAft>
                          <a:spcPts val="0"/>
                        </a:spcAft>
                        <a:buClrTx/>
                        <a:buSzTx/>
                        <a:buFontTx/>
                        <a:buNone/>
                        <a:tabLst/>
                        <a:defRPr/>
                      </a:pPr>
                      <a:r>
                        <a:rPr lang="en-US" sz="3600" dirty="0">
                          <a:latin typeface="Times New Roman" panose="02020603050405020304" pitchFamily="18" charset="0"/>
                          <a:cs typeface="Times New Roman" panose="02020603050405020304" pitchFamily="18" charset="0"/>
                        </a:rPr>
                        <a:t>The data were entered in excel sheet, checked for consistency and </a:t>
                      </a:r>
                      <a:r>
                        <a:rPr lang="en-US" sz="3600" dirty="0" err="1">
                          <a:latin typeface="Times New Roman" panose="02020603050405020304" pitchFamily="18" charset="0"/>
                          <a:cs typeface="Times New Roman" panose="02020603050405020304" pitchFamily="18" charset="0"/>
                        </a:rPr>
                        <a:t>analysed</a:t>
                      </a:r>
                      <a:r>
                        <a:rPr lang="en-US" sz="3600" dirty="0">
                          <a:latin typeface="Times New Roman" panose="02020603050405020304" pitchFamily="18" charset="0"/>
                          <a:cs typeface="Times New Roman" panose="02020603050405020304" pitchFamily="18" charset="0"/>
                        </a:rPr>
                        <a:t> using SPSS. </a:t>
                      </a:r>
                    </a:p>
                    <a:p>
                      <a:endParaRPr lang="en-US" sz="5400" dirty="0">
                        <a:latin typeface="Times New Roman" panose="02020603050405020304" pitchFamily="18" charset="0"/>
                        <a:cs typeface="Times New Roman" panose="02020603050405020304" pitchFamily="18" charset="0"/>
                      </a:endParaRPr>
                    </a:p>
                  </a:txBody>
                  <a:tcPr marL="301752" marR="301752" marT="150876" marB="150876"/>
                </a:tc>
                <a:tc>
                  <a:txBody>
                    <a:bodyPr/>
                    <a:lstStyle/>
                    <a:p>
                      <a:pPr marL="0" marR="0" lvl="0" indent="0" algn="l" defTabSz="2682210" rtl="0" eaLnBrk="1" fontAlgn="auto" latinLnBrk="0" hangingPunct="1">
                        <a:lnSpc>
                          <a:spcPct val="100000"/>
                        </a:lnSpc>
                        <a:spcBef>
                          <a:spcPts val="0"/>
                        </a:spcBef>
                        <a:spcAft>
                          <a:spcPts val="0"/>
                        </a:spcAft>
                        <a:buClrTx/>
                        <a:buSzTx/>
                        <a:buFontTx/>
                        <a:buNone/>
                        <a:tabLst/>
                        <a:defRPr/>
                      </a:pPr>
                      <a:r>
                        <a:rPr lang="en-US" sz="2400" dirty="0">
                          <a:latin typeface="Times New Roman" panose="02020603050405020304" pitchFamily="18" charset="0"/>
                          <a:cs typeface="Times New Roman" panose="02020603050405020304" pitchFamily="18" charset="0"/>
                        </a:rPr>
                        <a:t>The sample size of the survey was limited.</a:t>
                      </a:r>
                    </a:p>
                    <a:p>
                      <a:r>
                        <a:rPr lang="en-US" sz="2400" dirty="0">
                          <a:latin typeface="Times New Roman" panose="02020603050405020304" pitchFamily="18" charset="0"/>
                          <a:cs typeface="Times New Roman" panose="02020603050405020304" pitchFamily="18" charset="0"/>
                        </a:rPr>
                        <a:t>Continued Improvement and further research is necessary</a:t>
                      </a:r>
                    </a:p>
                  </a:txBody>
                  <a:tcPr marL="301752" marR="301752" marT="150876" marB="150876"/>
                </a:tc>
                <a:extLst>
                  <a:ext uri="{0D108BD9-81ED-4DB2-BD59-A6C34878D82A}">
                    <a16:rowId xmlns:a16="http://schemas.microsoft.com/office/drawing/2014/main" val="10002"/>
                  </a:ext>
                </a:extLst>
              </a:tr>
              <a:tr h="2581354">
                <a:tc>
                  <a:txBody>
                    <a:bodyPr/>
                    <a:lstStyle/>
                    <a:p>
                      <a:r>
                        <a:rPr lang="en-US" sz="5400" dirty="0">
                          <a:latin typeface="Times New Roman" panose="02020603050405020304" pitchFamily="18" charset="0"/>
                          <a:cs typeface="Times New Roman" panose="02020603050405020304" pitchFamily="18" charset="0"/>
                        </a:rPr>
                        <a:t>3.</a:t>
                      </a:r>
                    </a:p>
                  </a:txBody>
                  <a:tcPr marL="301752" marR="301752" marT="150876" marB="150876"/>
                </a:tc>
                <a:tc>
                  <a:txBody>
                    <a:bodyPr/>
                    <a:lstStyle/>
                    <a:p>
                      <a:pPr marL="0" marR="0" lvl="0" indent="0" algn="l" defTabSz="2682210" rtl="0" eaLnBrk="1" fontAlgn="auto" latinLnBrk="0" hangingPunct="1">
                        <a:lnSpc>
                          <a:spcPct val="100000"/>
                        </a:lnSpc>
                        <a:spcBef>
                          <a:spcPts val="0"/>
                        </a:spcBef>
                        <a:spcAft>
                          <a:spcPts val="0"/>
                        </a:spcAft>
                        <a:buClrTx/>
                        <a:buSzTx/>
                        <a:buFontTx/>
                        <a:buNone/>
                        <a:tabLst/>
                        <a:defRPr/>
                      </a:pPr>
                      <a:r>
                        <a:rPr lang="en-US" sz="3600" dirty="0">
                          <a:latin typeface="Times New Roman" panose="02020603050405020304" pitchFamily="18" charset="0"/>
                          <a:cs typeface="Times New Roman" panose="02020603050405020304" pitchFamily="18" charset="0"/>
                        </a:rPr>
                        <a:t>Developing a Calorie Counter Fitness App for Smartphones. Year- Jan 2023</a:t>
                      </a:r>
                    </a:p>
                    <a:p>
                      <a:endParaRPr lang="en-US" sz="5400" dirty="0">
                        <a:latin typeface="Times New Roman" panose="02020603050405020304" pitchFamily="18" charset="0"/>
                        <a:cs typeface="Times New Roman" panose="02020603050405020304" pitchFamily="18" charset="0"/>
                      </a:endParaRPr>
                    </a:p>
                  </a:txBody>
                  <a:tcPr marL="301752" marR="301752" marT="150876" marB="150876"/>
                </a:tc>
                <a:tc>
                  <a:txBody>
                    <a:bodyPr/>
                    <a:lstStyle/>
                    <a:p>
                      <a:pPr marL="685800" indent="-685800">
                        <a:buFont typeface="Arial" panose="020B0604020202020204" pitchFamily="34" charset="0"/>
                        <a:buChar char="•"/>
                      </a:pPr>
                      <a:r>
                        <a:rPr lang="en-US" sz="2800" dirty="0" err="1">
                          <a:latin typeface="Times New Roman" panose="02020603050405020304" pitchFamily="18" charset="0"/>
                          <a:cs typeface="Times New Roman" panose="02020603050405020304" pitchFamily="18" charset="0"/>
                        </a:rPr>
                        <a:t>Adewole</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Adewumi</a:t>
                      </a:r>
                      <a:r>
                        <a:rPr lang="en-US" sz="2800" dirty="0">
                          <a:latin typeface="Times New Roman" panose="02020603050405020304" pitchFamily="18" charset="0"/>
                          <a:cs typeface="Times New Roman" panose="02020603050405020304" pitchFamily="18" charset="0"/>
                        </a:rPr>
                        <a:t> </a:t>
                      </a:r>
                    </a:p>
                    <a:p>
                      <a:pPr marL="685800" indent="-6858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Godwin </a:t>
                      </a:r>
                      <a:r>
                        <a:rPr lang="en-US" sz="2800" dirty="0" err="1">
                          <a:latin typeface="Times New Roman" panose="02020603050405020304" pitchFamily="18" charset="0"/>
                          <a:cs typeface="Times New Roman" panose="02020603050405020304" pitchFamily="18" charset="0"/>
                        </a:rPr>
                        <a:t>Olatunde</a:t>
                      </a:r>
                      <a:endParaRPr lang="en-US" sz="2800" dirty="0">
                        <a:latin typeface="Times New Roman" panose="02020603050405020304" pitchFamily="18" charset="0"/>
                        <a:cs typeface="Times New Roman" panose="02020603050405020304" pitchFamily="18" charset="0"/>
                      </a:endParaRPr>
                    </a:p>
                    <a:p>
                      <a:pPr marL="685800" indent="-685800">
                        <a:buFont typeface="Arial" panose="020B0604020202020204" pitchFamily="34" charset="0"/>
                        <a:buChar char="•"/>
                      </a:pPr>
                      <a:r>
                        <a:rPr lang="en-US" sz="2800" dirty="0">
                          <a:latin typeface="Times New Roman" panose="02020603050405020304" pitchFamily="18" charset="0"/>
                          <a:cs typeface="Times New Roman" panose="02020603050405020304" pitchFamily="18" charset="0"/>
                        </a:rPr>
                        <a:t>Sanjay Misra</a:t>
                      </a:r>
                    </a:p>
                    <a:p>
                      <a:pPr marL="685800" indent="-685800">
                        <a:buFont typeface="Arial" panose="020B0604020202020204" pitchFamily="34" charset="0"/>
                        <a:buChar char="•"/>
                      </a:pPr>
                      <a:r>
                        <a:rPr lang="en-US" sz="2800" dirty="0" err="1">
                          <a:latin typeface="Times New Roman" panose="02020603050405020304" pitchFamily="18" charset="0"/>
                          <a:cs typeface="Times New Roman" panose="02020603050405020304" pitchFamily="18" charset="0"/>
                        </a:rPr>
                        <a:t>Rytis</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Maskeliūnas</a:t>
                      </a:r>
                      <a:endParaRPr lang="en-US" sz="2800" dirty="0">
                        <a:latin typeface="Times New Roman" panose="02020603050405020304" pitchFamily="18" charset="0"/>
                        <a:cs typeface="Times New Roman" panose="02020603050405020304" pitchFamily="18" charset="0"/>
                      </a:endParaRPr>
                    </a:p>
                    <a:p>
                      <a:pPr marL="685800" indent="-685800">
                        <a:buFont typeface="Arial" panose="020B0604020202020204" pitchFamily="34" charset="0"/>
                        <a:buChar char="•"/>
                      </a:pPr>
                      <a:r>
                        <a:rPr lang="en-US" sz="2800" dirty="0" err="1">
                          <a:latin typeface="Times New Roman" panose="02020603050405020304" pitchFamily="18" charset="0"/>
                          <a:cs typeface="Times New Roman" panose="02020603050405020304" pitchFamily="18" charset="0"/>
                        </a:rPr>
                        <a:t>Robertas</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Damaševičius</a:t>
                      </a:r>
                      <a:endParaRPr lang="en-US" sz="2800" dirty="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a:txBody>
                  <a:tcPr marL="301752" marR="301752" marT="150876" marB="150876"/>
                </a:tc>
                <a:tc>
                  <a:txBody>
                    <a:bodyPr/>
                    <a:lstStyle/>
                    <a:p>
                      <a:r>
                        <a:rPr lang="en-US" sz="2800" dirty="0">
                          <a:latin typeface="Times New Roman" panose="02020603050405020304" pitchFamily="18" charset="0"/>
                          <a:cs typeface="Times New Roman" panose="02020603050405020304" pitchFamily="18" charset="0"/>
                        </a:rPr>
                        <a:t>The mobile application was developed using PHP programming language, (HTML) ,CSS</a:t>
                      </a:r>
                    </a:p>
                  </a:txBody>
                  <a:tcPr marL="301752" marR="301752" marT="150876" marB="150876"/>
                </a:tc>
                <a:tc>
                  <a:txBody>
                    <a:bodyPr/>
                    <a:lstStyle/>
                    <a:p>
                      <a:pPr marL="0" marR="0" lvl="0" indent="0" algn="l" defTabSz="2682210" rtl="0" eaLnBrk="1" fontAlgn="auto" latinLnBrk="0" hangingPunct="1">
                        <a:lnSpc>
                          <a:spcPct val="100000"/>
                        </a:lnSpc>
                        <a:spcBef>
                          <a:spcPts val="0"/>
                        </a:spcBef>
                        <a:spcAft>
                          <a:spcPts val="0"/>
                        </a:spcAft>
                        <a:buClrTx/>
                        <a:buSzTx/>
                        <a:buFontTx/>
                        <a:buNone/>
                        <a:tabLst/>
                        <a:defRPr/>
                      </a:pPr>
                      <a:r>
                        <a:rPr lang="en-US" sz="3200" dirty="0">
                          <a:latin typeface="Times New Roman" panose="02020603050405020304" pitchFamily="18" charset="0"/>
                          <a:cs typeface="Times New Roman" panose="02020603050405020304" pitchFamily="18" charset="0"/>
                        </a:rPr>
                        <a:t>No datasets used</a:t>
                      </a:r>
                      <a:r>
                        <a:rPr lang="en-US" sz="5400" dirty="0">
                          <a:latin typeface="Times New Roman" panose="02020603050405020304" pitchFamily="18" charset="0"/>
                          <a:cs typeface="Times New Roman" panose="02020603050405020304" pitchFamily="18" charset="0"/>
                        </a:rPr>
                        <a:t>.</a:t>
                      </a:r>
                    </a:p>
                    <a:p>
                      <a:endParaRPr lang="en-US" sz="5400" dirty="0">
                        <a:latin typeface="Times New Roman" panose="02020603050405020304" pitchFamily="18" charset="0"/>
                        <a:cs typeface="Times New Roman" panose="02020603050405020304" pitchFamily="18" charset="0"/>
                      </a:endParaRPr>
                    </a:p>
                  </a:txBody>
                  <a:tcPr marL="301752" marR="301752" marT="150876" marB="150876"/>
                </a:tc>
                <a:tc>
                  <a:txBody>
                    <a:bodyPr/>
                    <a:lstStyle/>
                    <a:p>
                      <a:pPr marL="0" marR="0" lvl="0" indent="0" algn="l" defTabSz="2682210" rtl="0" eaLnBrk="1" fontAlgn="auto" latinLnBrk="0" hangingPunct="1">
                        <a:lnSpc>
                          <a:spcPct val="100000"/>
                        </a:lnSpc>
                        <a:spcBef>
                          <a:spcPts val="0"/>
                        </a:spcBef>
                        <a:spcAft>
                          <a:spcPts val="0"/>
                        </a:spcAft>
                        <a:buClrTx/>
                        <a:buSzTx/>
                        <a:buFontTx/>
                        <a:buNone/>
                        <a:tabLst/>
                        <a:defRPr/>
                      </a:pPr>
                      <a:r>
                        <a:rPr lang="en-US" sz="2800" dirty="0">
                          <a:latin typeface="Times New Roman" panose="02020603050405020304" pitchFamily="18" charset="0"/>
                          <a:cs typeface="Times New Roman" panose="02020603050405020304" pitchFamily="18" charset="0"/>
                        </a:rPr>
                        <a:t>Continued Improvement and further research is necessary</a:t>
                      </a:r>
                    </a:p>
                    <a:p>
                      <a:pPr marL="0" marR="0" lvl="0" indent="0" algn="l" defTabSz="2682210" rtl="0" eaLnBrk="1" fontAlgn="auto" latinLnBrk="0" hangingPunct="1">
                        <a:lnSpc>
                          <a:spcPct val="100000"/>
                        </a:lnSpc>
                        <a:spcBef>
                          <a:spcPts val="0"/>
                        </a:spcBef>
                        <a:spcAft>
                          <a:spcPts val="0"/>
                        </a:spcAft>
                        <a:buClrTx/>
                        <a:buSzTx/>
                        <a:buFontTx/>
                        <a:buNone/>
                        <a:tabLst/>
                        <a:defRPr/>
                      </a:pPr>
                      <a:endParaRPr lang="en-IN" sz="5280" b="0" i="0" kern="1200" dirty="0">
                        <a:solidFill>
                          <a:schemeClr val="tx1"/>
                        </a:solidFill>
                        <a:effectLst/>
                        <a:latin typeface="+mn-lt"/>
                        <a:ea typeface="+mn-ea"/>
                        <a:cs typeface="+mn-cs"/>
                      </a:endParaRPr>
                    </a:p>
                  </a:txBody>
                  <a:tcPr marL="301752" marR="301752" marT="150876" marB="150876"/>
                </a:tc>
                <a:extLst>
                  <a:ext uri="{0D108BD9-81ED-4DB2-BD59-A6C34878D82A}">
                    <a16:rowId xmlns:a16="http://schemas.microsoft.com/office/drawing/2014/main" val="10003"/>
                  </a:ext>
                </a:extLst>
              </a:tr>
              <a:tr h="2581354">
                <a:tc>
                  <a:txBody>
                    <a:bodyPr/>
                    <a:lstStyle/>
                    <a:p>
                      <a:r>
                        <a:rPr lang="en-US" sz="5400" dirty="0">
                          <a:latin typeface="Times New Roman" panose="02020603050405020304" pitchFamily="18" charset="0"/>
                          <a:cs typeface="Times New Roman" panose="02020603050405020304" pitchFamily="18" charset="0"/>
                        </a:rPr>
                        <a:t>4..</a:t>
                      </a:r>
                    </a:p>
                  </a:txBody>
                  <a:tcPr marL="301752" marR="301752" marT="150876" marB="150876"/>
                </a:tc>
                <a:tc>
                  <a:txBody>
                    <a:bodyPr/>
                    <a:lstStyle/>
                    <a:p>
                      <a:pPr marL="0" marR="0" lvl="0" indent="0" algn="l" defTabSz="2682210" rtl="0" eaLnBrk="1" fontAlgn="auto" latinLnBrk="0" hangingPunct="1">
                        <a:lnSpc>
                          <a:spcPct val="100000"/>
                        </a:lnSpc>
                        <a:spcBef>
                          <a:spcPts val="0"/>
                        </a:spcBef>
                        <a:spcAft>
                          <a:spcPts val="0"/>
                        </a:spcAft>
                        <a:buClrTx/>
                        <a:buSzTx/>
                        <a:buFontTx/>
                        <a:buNone/>
                        <a:tabLst/>
                        <a:defRPr/>
                      </a:pPr>
                      <a:r>
                        <a:rPr lang="en-US" sz="2800" dirty="0">
                          <a:latin typeface="Times New Roman" panose="02020603050405020304" pitchFamily="18" charset="0"/>
                          <a:cs typeface="Times New Roman" panose="02020603050405020304" pitchFamily="18" charset="0"/>
                        </a:rPr>
                        <a:t>Calorie Counter Information System Development for Weight Loss Program based on Android</a:t>
                      </a:r>
                    </a:p>
                    <a:p>
                      <a:endParaRPr lang="en-US" sz="5400" dirty="0">
                        <a:latin typeface="Times New Roman" panose="02020603050405020304" pitchFamily="18" charset="0"/>
                        <a:cs typeface="Times New Roman" panose="02020603050405020304" pitchFamily="18" charset="0"/>
                      </a:endParaRPr>
                    </a:p>
                  </a:txBody>
                  <a:tcPr marL="301752" marR="301752" marT="150876" marB="150876"/>
                </a:tc>
                <a:tc>
                  <a:txBody>
                    <a:bodyPr/>
                    <a:lstStyle/>
                    <a:p>
                      <a:pPr marL="685800" indent="-685800">
                        <a:buFont typeface="Arial" panose="020B0604020202020204" pitchFamily="34" charset="0"/>
                        <a:buChar char="•"/>
                      </a:pPr>
                      <a:r>
                        <a:rPr lang="en-US" sz="3200" dirty="0" err="1">
                          <a:latin typeface="Times New Roman" panose="02020603050405020304" pitchFamily="18" charset="0"/>
                          <a:cs typeface="Times New Roman" panose="02020603050405020304" pitchFamily="18" charset="0"/>
                        </a:rPr>
                        <a:t>Nenny</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Anggraeni</a:t>
                      </a:r>
                      <a:endParaRPr lang="en-US" sz="3200" dirty="0">
                        <a:latin typeface="Times New Roman" panose="02020603050405020304" pitchFamily="18" charset="0"/>
                        <a:cs typeface="Times New Roman" panose="02020603050405020304" pitchFamily="18" charset="0"/>
                      </a:endParaRPr>
                    </a:p>
                    <a:p>
                      <a:pPr marL="685800" indent="-685800">
                        <a:buFont typeface="Arial" panose="020B0604020202020204" pitchFamily="34" charset="0"/>
                        <a:buChar char="•"/>
                      </a:pPr>
                      <a:r>
                        <a:rPr lang="en-US" sz="3200" dirty="0" err="1">
                          <a:latin typeface="Times New Roman" panose="02020603050405020304" pitchFamily="18" charset="0"/>
                          <a:cs typeface="Times New Roman" panose="02020603050405020304" pitchFamily="18" charset="0"/>
                        </a:rPr>
                        <a:t>Nashrul</a:t>
                      </a:r>
                      <a:r>
                        <a:rPr lang="en-US" sz="3200" dirty="0">
                          <a:latin typeface="Times New Roman" panose="02020603050405020304" pitchFamily="18" charset="0"/>
                          <a:cs typeface="Times New Roman" panose="02020603050405020304" pitchFamily="18" charset="0"/>
                        </a:rPr>
                        <a:t> </a:t>
                      </a:r>
                      <a:r>
                        <a:rPr lang="en-US" sz="3200" dirty="0" err="1">
                          <a:latin typeface="Times New Roman" panose="02020603050405020304" pitchFamily="18" charset="0"/>
                          <a:cs typeface="Times New Roman" panose="02020603050405020304" pitchFamily="18" charset="0"/>
                        </a:rPr>
                        <a:t>Hakiem</a:t>
                      </a:r>
                      <a:endParaRPr lang="en-US" sz="3200" dirty="0">
                        <a:latin typeface="Times New Roman" panose="02020603050405020304" pitchFamily="18" charset="0"/>
                        <a:cs typeface="Times New Roman" panose="02020603050405020304" pitchFamily="18" charset="0"/>
                      </a:endParaRPr>
                    </a:p>
                    <a:p>
                      <a:pPr marL="685800" indent="-68580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Gerry </a:t>
                      </a:r>
                      <a:r>
                        <a:rPr lang="en-US" sz="3200" dirty="0" err="1">
                          <a:latin typeface="Times New Roman" panose="02020603050405020304" pitchFamily="18" charset="0"/>
                          <a:cs typeface="Times New Roman" panose="02020603050405020304" pitchFamily="18" charset="0"/>
                        </a:rPr>
                        <a:t>Widya</a:t>
                      </a:r>
                      <a:r>
                        <a:rPr lang="en-US" sz="3200" dirty="0">
                          <a:latin typeface="Times New Roman" panose="02020603050405020304" pitchFamily="18" charset="0"/>
                          <a:cs typeface="Times New Roman" panose="02020603050405020304" pitchFamily="18" charset="0"/>
                        </a:rPr>
                        <a:t> Ganesha</a:t>
                      </a:r>
                    </a:p>
                    <a:p>
                      <a:endParaRPr lang="en-US" sz="3200" dirty="0">
                        <a:latin typeface="Times New Roman" panose="02020603050405020304" pitchFamily="18" charset="0"/>
                        <a:cs typeface="Times New Roman" panose="02020603050405020304" pitchFamily="18" charset="0"/>
                      </a:endParaRPr>
                    </a:p>
                  </a:txBody>
                  <a:tcPr marL="301752" marR="301752" marT="150876" marB="150876"/>
                </a:tc>
                <a:tc>
                  <a:txBody>
                    <a:bodyPr/>
                    <a:lstStyle/>
                    <a:p>
                      <a:pPr marL="457200" marR="0" lvl="0" indent="-457200" algn="l" defTabSz="268221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3200" dirty="0">
                          <a:latin typeface="Times New Roman" panose="02020603050405020304" pitchFamily="18" charset="0"/>
                          <a:cs typeface="Times New Roman" panose="02020603050405020304" pitchFamily="18" charset="0"/>
                        </a:rPr>
                        <a:t>Features of the user to store the required information, such as weight, height, and age.</a:t>
                      </a:r>
                    </a:p>
                    <a:p>
                      <a:pPr marL="457200" marR="0" lvl="0" indent="-457200" algn="l" defTabSz="268221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3200" dirty="0">
                          <a:latin typeface="Times New Roman" panose="02020603050405020304" pitchFamily="18" charset="0"/>
                          <a:cs typeface="Times New Roman" panose="02020603050405020304" pitchFamily="18" charset="0"/>
                        </a:rPr>
                        <a:t>The authors use SQLite as a database</a:t>
                      </a:r>
                    </a:p>
                    <a:p>
                      <a:pPr marL="457200" indent="-457200">
                        <a:buFont typeface="Arial" panose="020B0604020202020204" pitchFamily="34" charset="0"/>
                        <a:buChar char="•"/>
                      </a:pPr>
                      <a:endParaRPr lang="en-US" sz="3200" dirty="0">
                        <a:latin typeface="Times New Roman" panose="02020603050405020304" pitchFamily="18" charset="0"/>
                        <a:cs typeface="Times New Roman" panose="02020603050405020304" pitchFamily="18" charset="0"/>
                      </a:endParaRPr>
                    </a:p>
                  </a:txBody>
                  <a:tcPr marL="301752" marR="301752" marT="150876" marB="150876"/>
                </a:tc>
                <a:tc>
                  <a:txBody>
                    <a:bodyPr/>
                    <a:lstStyle/>
                    <a:p>
                      <a:pPr marL="0" marR="0" lvl="0" indent="0" algn="l" defTabSz="2682210" rtl="0" eaLnBrk="1" fontAlgn="auto" latinLnBrk="0" hangingPunct="1">
                        <a:lnSpc>
                          <a:spcPct val="100000"/>
                        </a:lnSpc>
                        <a:spcBef>
                          <a:spcPts val="0"/>
                        </a:spcBef>
                        <a:spcAft>
                          <a:spcPts val="0"/>
                        </a:spcAft>
                        <a:buClrTx/>
                        <a:buSzTx/>
                        <a:buFontTx/>
                        <a:buNone/>
                        <a:tabLst/>
                        <a:defRPr/>
                      </a:pPr>
                      <a:r>
                        <a:rPr lang="en-US" sz="3600" dirty="0">
                          <a:latin typeface="Times New Roman" panose="02020603050405020304" pitchFamily="18" charset="0"/>
                          <a:cs typeface="Times New Roman" panose="02020603050405020304" pitchFamily="18" charset="0"/>
                        </a:rPr>
                        <a:t>Information has been taken from the user</a:t>
                      </a:r>
                    </a:p>
                    <a:p>
                      <a:endParaRPr lang="en-US" sz="5400" dirty="0">
                        <a:latin typeface="Times New Roman" panose="02020603050405020304" pitchFamily="18" charset="0"/>
                        <a:cs typeface="Times New Roman" panose="02020603050405020304" pitchFamily="18" charset="0"/>
                      </a:endParaRPr>
                    </a:p>
                  </a:txBody>
                  <a:tcPr marL="301752" marR="301752" marT="150876" marB="150876"/>
                </a:tc>
                <a:tc>
                  <a:txBody>
                    <a:bodyPr/>
                    <a:lstStyle/>
                    <a:p>
                      <a:r>
                        <a:rPr lang="en-US" sz="2800" dirty="0"/>
                        <a:t>Applications can be developed so that it has an online update system. System update function to add food database and data on the number of calories contained.</a:t>
                      </a:r>
                      <a:endParaRPr lang="en-US" sz="2800" dirty="0">
                        <a:latin typeface="Times New Roman" panose="02020603050405020304" pitchFamily="18" charset="0"/>
                        <a:cs typeface="Times New Roman" panose="02020603050405020304" pitchFamily="18" charset="0"/>
                      </a:endParaRPr>
                    </a:p>
                  </a:txBody>
                  <a:tcPr marL="301752" marR="301752" marT="150876" marB="150876"/>
                </a:tc>
                <a:extLst>
                  <a:ext uri="{0D108BD9-81ED-4DB2-BD59-A6C34878D82A}">
                    <a16:rowId xmlns:a16="http://schemas.microsoft.com/office/drawing/2014/main" val="10004"/>
                  </a:ext>
                </a:extLst>
              </a:tr>
              <a:tr h="2581354">
                <a:tc>
                  <a:txBody>
                    <a:bodyPr/>
                    <a:lstStyle/>
                    <a:p>
                      <a:endParaRPr lang="en-US" sz="5400">
                        <a:latin typeface="Times New Roman" panose="02020603050405020304" pitchFamily="18" charset="0"/>
                        <a:cs typeface="Times New Roman" panose="02020603050405020304" pitchFamily="18" charset="0"/>
                      </a:endParaRPr>
                    </a:p>
                  </a:txBody>
                  <a:tcPr marL="301752" marR="301752" marT="150876" marB="150876"/>
                </a:tc>
                <a:tc>
                  <a:txBody>
                    <a:bodyPr/>
                    <a:lstStyle/>
                    <a:p>
                      <a:endParaRPr lang="en-US" sz="5400">
                        <a:latin typeface="Times New Roman" panose="02020603050405020304" pitchFamily="18" charset="0"/>
                        <a:cs typeface="Times New Roman" panose="02020603050405020304" pitchFamily="18" charset="0"/>
                      </a:endParaRPr>
                    </a:p>
                  </a:txBody>
                  <a:tcPr marL="301752" marR="301752" marT="150876" marB="150876"/>
                </a:tc>
                <a:tc>
                  <a:txBody>
                    <a:bodyPr/>
                    <a:lstStyle/>
                    <a:p>
                      <a:endParaRPr lang="en-US" sz="5400">
                        <a:latin typeface="Times New Roman" panose="02020603050405020304" pitchFamily="18" charset="0"/>
                        <a:cs typeface="Times New Roman" panose="02020603050405020304" pitchFamily="18" charset="0"/>
                      </a:endParaRPr>
                    </a:p>
                  </a:txBody>
                  <a:tcPr marL="301752" marR="301752" marT="150876" marB="150876"/>
                </a:tc>
                <a:tc>
                  <a:txBody>
                    <a:bodyPr/>
                    <a:lstStyle/>
                    <a:p>
                      <a:endParaRPr lang="en-US" sz="5400">
                        <a:latin typeface="Times New Roman" panose="02020603050405020304" pitchFamily="18" charset="0"/>
                        <a:cs typeface="Times New Roman" panose="02020603050405020304" pitchFamily="18" charset="0"/>
                      </a:endParaRPr>
                    </a:p>
                  </a:txBody>
                  <a:tcPr marL="301752" marR="301752" marT="150876" marB="150876"/>
                </a:tc>
                <a:tc>
                  <a:txBody>
                    <a:bodyPr/>
                    <a:lstStyle/>
                    <a:p>
                      <a:endParaRPr lang="en-US" sz="5400">
                        <a:latin typeface="Times New Roman" panose="02020603050405020304" pitchFamily="18" charset="0"/>
                        <a:cs typeface="Times New Roman" panose="02020603050405020304" pitchFamily="18" charset="0"/>
                      </a:endParaRPr>
                    </a:p>
                  </a:txBody>
                  <a:tcPr marL="301752" marR="301752" marT="150876" marB="150876"/>
                </a:tc>
                <a:tc>
                  <a:txBody>
                    <a:bodyPr/>
                    <a:lstStyle/>
                    <a:p>
                      <a:endParaRPr lang="en-US" sz="5400" dirty="0">
                        <a:latin typeface="Times New Roman" panose="02020603050405020304" pitchFamily="18" charset="0"/>
                        <a:cs typeface="Times New Roman" panose="02020603050405020304" pitchFamily="18" charset="0"/>
                      </a:endParaRPr>
                    </a:p>
                  </a:txBody>
                  <a:tcPr marL="301752" marR="301752" marT="150876" marB="150876"/>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83215995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0860" y="-562388"/>
            <a:ext cx="34701480" cy="3087615"/>
          </a:xfrm>
        </p:spPr>
        <p:txBody>
          <a:bodyPr vert="horz" lIns="91440" tIns="45720" rIns="91440" bIns="45720" rtlCol="0" anchor="ctr">
            <a:normAutofit/>
          </a:bodyPr>
          <a:lstStyle/>
          <a:p>
            <a:r>
              <a:rPr lang="en-US" b="1">
                <a:latin typeface="Times New Roman" panose="02020603050405020304" pitchFamily="18" charset="0"/>
                <a:cs typeface="Times New Roman" panose="02020603050405020304" pitchFamily="18" charset="0"/>
              </a:rPr>
              <a:t>Literature Survey</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644839283"/>
              </p:ext>
            </p:extLst>
          </p:nvPr>
        </p:nvGraphicFramePr>
        <p:xfrm>
          <a:off x="896620" y="2525227"/>
          <a:ext cx="34106612" cy="18923192"/>
        </p:xfrm>
        <a:graphic>
          <a:graphicData uri="http://schemas.openxmlformats.org/drawingml/2006/table">
            <a:tbl>
              <a:tblPr firstRow="1" bandRow="1">
                <a:tableStyleId>{5940675A-B579-460E-94D1-54222C63F5DA}</a:tableStyleId>
              </a:tblPr>
              <a:tblGrid>
                <a:gridCol w="2301227">
                  <a:extLst>
                    <a:ext uri="{9D8B030D-6E8A-4147-A177-3AD203B41FA5}">
                      <a16:colId xmlns:a16="http://schemas.microsoft.com/office/drawing/2014/main" val="20000"/>
                    </a:ext>
                  </a:extLst>
                </a:gridCol>
                <a:gridCol w="8701884">
                  <a:extLst>
                    <a:ext uri="{9D8B030D-6E8A-4147-A177-3AD203B41FA5}">
                      <a16:colId xmlns:a16="http://schemas.microsoft.com/office/drawing/2014/main" val="20001"/>
                    </a:ext>
                  </a:extLst>
                </a:gridCol>
                <a:gridCol w="5501555">
                  <a:extLst>
                    <a:ext uri="{9D8B030D-6E8A-4147-A177-3AD203B41FA5}">
                      <a16:colId xmlns:a16="http://schemas.microsoft.com/office/drawing/2014/main" val="20002"/>
                    </a:ext>
                  </a:extLst>
                </a:gridCol>
                <a:gridCol w="5501555">
                  <a:extLst>
                    <a:ext uri="{9D8B030D-6E8A-4147-A177-3AD203B41FA5}">
                      <a16:colId xmlns:a16="http://schemas.microsoft.com/office/drawing/2014/main" val="20003"/>
                    </a:ext>
                  </a:extLst>
                </a:gridCol>
                <a:gridCol w="5501555">
                  <a:extLst>
                    <a:ext uri="{9D8B030D-6E8A-4147-A177-3AD203B41FA5}">
                      <a16:colId xmlns:a16="http://schemas.microsoft.com/office/drawing/2014/main" val="20004"/>
                    </a:ext>
                  </a:extLst>
                </a:gridCol>
                <a:gridCol w="6598836">
                  <a:extLst>
                    <a:ext uri="{9D8B030D-6E8A-4147-A177-3AD203B41FA5}">
                      <a16:colId xmlns:a16="http://schemas.microsoft.com/office/drawing/2014/main" val="20005"/>
                    </a:ext>
                  </a:extLst>
                </a:gridCol>
              </a:tblGrid>
              <a:tr h="4101070">
                <a:tc>
                  <a:txBody>
                    <a:bodyPr/>
                    <a:lstStyle/>
                    <a:p>
                      <a:pPr marL="0" marR="0" lvl="0" algn="ctr" defTabSz="914400" rtl="0" eaLnBrk="1" latinLnBrk="0" hangingPunct="1">
                        <a:lnSpc>
                          <a:spcPct val="100000"/>
                        </a:lnSpc>
                        <a:spcBef>
                          <a:spcPts val="1200"/>
                        </a:spcBef>
                        <a:spcAft>
                          <a:spcPts val="800"/>
                        </a:spcAft>
                      </a:pPr>
                      <a:r>
                        <a:rPr lang="en-US" sz="5400" kern="1200">
                          <a:effectLst/>
                          <a:latin typeface="Times New Roman" panose="02020603050405020304" pitchFamily="18" charset="0"/>
                          <a:cs typeface="Times New Roman" panose="02020603050405020304" pitchFamily="18" charset="0"/>
                        </a:rPr>
                        <a:t>S.No.</a:t>
                      </a:r>
                      <a:endParaRPr lang="en-US" sz="5400" b="1" kern="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26314" marR="226314" marT="0" marB="0" anchor="ctr"/>
                </a:tc>
                <a:tc>
                  <a:txBody>
                    <a:bodyPr/>
                    <a:lstStyle/>
                    <a:p>
                      <a:pPr marL="0" marR="0" lvl="0" algn="ctr">
                        <a:lnSpc>
                          <a:spcPct val="100000"/>
                        </a:lnSpc>
                        <a:spcBef>
                          <a:spcPts val="1200"/>
                        </a:spcBef>
                        <a:spcAft>
                          <a:spcPts val="800"/>
                        </a:spcAft>
                      </a:pPr>
                      <a:r>
                        <a:rPr lang="en-US" sz="5400">
                          <a:effectLst/>
                          <a:latin typeface="Times New Roman" panose="02020603050405020304" pitchFamily="18" charset="0"/>
                          <a:cs typeface="Times New Roman" panose="02020603050405020304" pitchFamily="18" charset="0"/>
                        </a:rPr>
                        <a:t>Title of The Paper &amp; Year</a:t>
                      </a:r>
                      <a:endParaRPr lang="en-US" sz="5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26314" marR="226314" marT="0" marB="0" anchor="ctr"/>
                </a:tc>
                <a:tc>
                  <a:txBody>
                    <a:bodyPr/>
                    <a:lstStyle/>
                    <a:p>
                      <a:pPr marL="0" marR="0" algn="ctr">
                        <a:lnSpc>
                          <a:spcPct val="100000"/>
                        </a:lnSpc>
                        <a:spcBef>
                          <a:spcPts val="1200"/>
                        </a:spcBef>
                        <a:spcAft>
                          <a:spcPts val="800"/>
                        </a:spcAft>
                      </a:pPr>
                      <a:r>
                        <a:rPr lang="en-US" sz="5400">
                          <a:effectLst/>
                          <a:latin typeface="Times New Roman" panose="02020603050405020304" pitchFamily="18" charset="0"/>
                          <a:cs typeface="Times New Roman" panose="02020603050405020304" pitchFamily="18" charset="0"/>
                        </a:rPr>
                        <a:t>Authors</a:t>
                      </a:r>
                      <a:endParaRPr lang="en-US" sz="5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26314" marR="226314" marT="0" marB="0" anchor="ctr"/>
                </a:tc>
                <a:tc>
                  <a:txBody>
                    <a:bodyPr/>
                    <a:lstStyle/>
                    <a:p>
                      <a:pPr marL="0" marR="0" algn="ctr">
                        <a:lnSpc>
                          <a:spcPct val="100000"/>
                        </a:lnSpc>
                        <a:spcBef>
                          <a:spcPts val="0"/>
                        </a:spcBef>
                        <a:spcAft>
                          <a:spcPts val="800"/>
                        </a:spcAft>
                      </a:pPr>
                      <a:r>
                        <a:rPr lang="en-US" sz="5400">
                          <a:effectLst/>
                          <a:latin typeface="Times New Roman" panose="02020603050405020304" pitchFamily="18" charset="0"/>
                          <a:cs typeface="Times New Roman" panose="02020603050405020304" pitchFamily="18" charset="0"/>
                        </a:rPr>
                        <a:t>Methodology &amp;</a:t>
                      </a:r>
                    </a:p>
                    <a:p>
                      <a:pPr marL="0" marR="0" algn="ctr">
                        <a:lnSpc>
                          <a:spcPct val="100000"/>
                        </a:lnSpc>
                        <a:spcBef>
                          <a:spcPts val="0"/>
                        </a:spcBef>
                        <a:spcAft>
                          <a:spcPts val="800"/>
                        </a:spcAft>
                      </a:pPr>
                      <a:r>
                        <a:rPr lang="en-US" sz="5400">
                          <a:effectLst/>
                          <a:latin typeface="Times New Roman" panose="02020603050405020304" pitchFamily="18" charset="0"/>
                          <a:cs typeface="Times New Roman" panose="02020603050405020304" pitchFamily="18" charset="0"/>
                        </a:rPr>
                        <a:t>Metrics</a:t>
                      </a:r>
                      <a:endParaRPr lang="en-US" sz="5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26314" marR="226314" marT="0" marB="0" anchor="ctr"/>
                </a:tc>
                <a:tc>
                  <a:txBody>
                    <a:bodyPr/>
                    <a:lstStyle/>
                    <a:p>
                      <a:pPr marL="0" marR="0" algn="ctr">
                        <a:lnSpc>
                          <a:spcPct val="100000"/>
                        </a:lnSpc>
                        <a:spcBef>
                          <a:spcPts val="1200"/>
                        </a:spcBef>
                        <a:spcAft>
                          <a:spcPts val="0"/>
                        </a:spcAft>
                      </a:pPr>
                      <a:r>
                        <a:rPr lang="en-US" sz="5400">
                          <a:effectLst/>
                          <a:latin typeface="Times New Roman" panose="02020603050405020304" pitchFamily="18" charset="0"/>
                          <a:cs typeface="Times New Roman" panose="02020603050405020304" pitchFamily="18" charset="0"/>
                        </a:rPr>
                        <a:t>Datasets Used</a:t>
                      </a:r>
                      <a:endParaRPr lang="en-US" sz="5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26314" marR="226314" marT="0" marB="0" anchor="ctr"/>
                </a:tc>
                <a:tc>
                  <a:txBody>
                    <a:bodyPr/>
                    <a:lstStyle/>
                    <a:p>
                      <a:pPr marL="0" marR="0" algn="ctr">
                        <a:lnSpc>
                          <a:spcPct val="100000"/>
                        </a:lnSpc>
                        <a:spcBef>
                          <a:spcPts val="0"/>
                        </a:spcBef>
                        <a:spcAft>
                          <a:spcPts val="0"/>
                        </a:spcAft>
                      </a:pPr>
                      <a:r>
                        <a:rPr lang="en-US" sz="5400">
                          <a:effectLst/>
                          <a:latin typeface="Times New Roman" panose="02020603050405020304" pitchFamily="18" charset="0"/>
                          <a:cs typeface="Times New Roman" panose="02020603050405020304" pitchFamily="18" charset="0"/>
                        </a:rPr>
                        <a:t>Observed Shortcomings/</a:t>
                      </a:r>
                    </a:p>
                    <a:p>
                      <a:pPr marL="0" marR="0" algn="ctr">
                        <a:lnSpc>
                          <a:spcPct val="100000"/>
                        </a:lnSpc>
                        <a:spcBef>
                          <a:spcPts val="0"/>
                        </a:spcBef>
                        <a:spcAft>
                          <a:spcPts val="0"/>
                        </a:spcAft>
                      </a:pPr>
                      <a:r>
                        <a:rPr lang="en-US" sz="5400">
                          <a:effectLst/>
                          <a:latin typeface="Times New Roman" panose="02020603050405020304" pitchFamily="18" charset="0"/>
                          <a:cs typeface="Times New Roman" panose="02020603050405020304" pitchFamily="18" charset="0"/>
                        </a:rPr>
                        <a:t>Gaps in The Paper</a:t>
                      </a:r>
                      <a:endParaRPr lang="en-US" sz="5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26314" marR="226314" marT="0" marB="0" anchor="ctr"/>
                </a:tc>
                <a:extLst>
                  <a:ext uri="{0D108BD9-81ED-4DB2-BD59-A6C34878D82A}">
                    <a16:rowId xmlns:a16="http://schemas.microsoft.com/office/drawing/2014/main" val="10000"/>
                  </a:ext>
                </a:extLst>
              </a:tr>
              <a:tr h="2581354">
                <a:tc>
                  <a:txBody>
                    <a:bodyPr/>
                    <a:lstStyle/>
                    <a:p>
                      <a:r>
                        <a:rPr lang="en-US" sz="5400" dirty="0">
                          <a:latin typeface="Times New Roman" panose="02020603050405020304" pitchFamily="18" charset="0"/>
                          <a:cs typeface="Times New Roman" panose="02020603050405020304" pitchFamily="18" charset="0"/>
                        </a:rPr>
                        <a:t>5.</a:t>
                      </a:r>
                    </a:p>
                  </a:txBody>
                  <a:tcPr marL="301752" marR="301752" marT="150876" marB="150876"/>
                </a:tc>
                <a:tc>
                  <a:txBody>
                    <a:bodyPr/>
                    <a:lstStyle/>
                    <a:p>
                      <a:pPr marL="0" marR="0" lvl="0" indent="0" algn="l" defTabSz="2682210" rtl="0" eaLnBrk="1" fontAlgn="auto" latinLnBrk="0" hangingPunct="1">
                        <a:lnSpc>
                          <a:spcPct val="100000"/>
                        </a:lnSpc>
                        <a:spcBef>
                          <a:spcPts val="0"/>
                        </a:spcBef>
                        <a:spcAft>
                          <a:spcPts val="0"/>
                        </a:spcAft>
                        <a:buClrTx/>
                        <a:buSzTx/>
                        <a:buFontTx/>
                        <a:buNone/>
                        <a:tabLst/>
                        <a:defRPr/>
                      </a:pPr>
                      <a:r>
                        <a:rPr lang="en-IN" sz="3200" dirty="0">
                          <a:latin typeface="Times New Roman" panose="02020603050405020304" pitchFamily="18" charset="0"/>
                          <a:cs typeface="Times New Roman" panose="02020603050405020304" pitchFamily="18" charset="0"/>
                        </a:rPr>
                        <a:t>Indian Food Recognition and calorie estimation using YOLOV8</a:t>
                      </a:r>
                      <a:endParaRPr lang="en-US" sz="3200" dirty="0">
                        <a:latin typeface="Times New Roman" panose="02020603050405020304" pitchFamily="18" charset="0"/>
                        <a:cs typeface="Times New Roman" panose="02020603050405020304" pitchFamily="18" charset="0"/>
                      </a:endParaRPr>
                    </a:p>
                    <a:p>
                      <a:r>
                        <a:rPr lang="en-US" sz="3200" dirty="0">
                          <a:latin typeface="Times New Roman" panose="02020603050405020304" pitchFamily="18" charset="0"/>
                          <a:cs typeface="Times New Roman" panose="02020603050405020304" pitchFamily="18" charset="0"/>
                        </a:rPr>
                        <a:t>Year-</a:t>
                      </a:r>
                      <a:r>
                        <a:rPr lang="en-IN" sz="3200" dirty="0"/>
                        <a:t>2023</a:t>
                      </a:r>
                      <a:endParaRPr lang="en-US" sz="3200" dirty="0">
                        <a:latin typeface="Times New Roman" panose="02020603050405020304" pitchFamily="18" charset="0"/>
                        <a:cs typeface="Times New Roman" panose="02020603050405020304" pitchFamily="18" charset="0"/>
                      </a:endParaRPr>
                    </a:p>
                    <a:p>
                      <a:endParaRPr lang="en-US" sz="5400" dirty="0">
                        <a:latin typeface="Times New Roman" panose="02020603050405020304" pitchFamily="18" charset="0"/>
                        <a:cs typeface="Times New Roman" panose="02020603050405020304" pitchFamily="18" charset="0"/>
                      </a:endParaRPr>
                    </a:p>
                  </a:txBody>
                  <a:tcPr marL="301752" marR="301752" marT="150876" marB="150876"/>
                </a:tc>
                <a:tc>
                  <a:txBody>
                    <a:bodyPr/>
                    <a:lstStyle/>
                    <a:p>
                      <a:pPr marL="685800" marR="0" lvl="0" indent="-685800" algn="l" defTabSz="268221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800" dirty="0" err="1">
                          <a:latin typeface="Times New Roman" panose="02020603050405020304" pitchFamily="18" charset="0"/>
                          <a:cs typeface="Times New Roman" panose="02020603050405020304" pitchFamily="18" charset="0"/>
                        </a:rPr>
                        <a:t>V.Gayatri</a:t>
                      </a:r>
                      <a:r>
                        <a:rPr lang="en-US" sz="2800" dirty="0">
                          <a:latin typeface="Times New Roman" panose="02020603050405020304" pitchFamily="18" charset="0"/>
                          <a:cs typeface="Times New Roman" panose="02020603050405020304" pitchFamily="18" charset="0"/>
                        </a:rPr>
                        <a:t>,</a:t>
                      </a:r>
                    </a:p>
                    <a:p>
                      <a:pPr marL="685800" marR="0" lvl="0" indent="-685800" algn="l" defTabSz="268221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800" dirty="0" err="1">
                          <a:latin typeface="Times New Roman" panose="02020603050405020304" pitchFamily="18" charset="0"/>
                          <a:cs typeface="Times New Roman" panose="02020603050405020304" pitchFamily="18" charset="0"/>
                        </a:rPr>
                        <a:t>M.Thanuja</a:t>
                      </a:r>
                      <a:endParaRPr lang="en-US" sz="2800" dirty="0">
                        <a:latin typeface="Times New Roman" panose="02020603050405020304" pitchFamily="18" charset="0"/>
                        <a:cs typeface="Times New Roman" panose="02020603050405020304" pitchFamily="18" charset="0"/>
                      </a:endParaRPr>
                    </a:p>
                    <a:p>
                      <a:endParaRPr lang="en-US" sz="4000" dirty="0">
                        <a:latin typeface="Times New Roman" panose="02020603050405020304" pitchFamily="18" charset="0"/>
                        <a:cs typeface="Times New Roman" panose="02020603050405020304" pitchFamily="18" charset="0"/>
                      </a:endParaRPr>
                    </a:p>
                  </a:txBody>
                  <a:tcPr marL="301752" marR="301752" marT="150876" marB="150876"/>
                </a:tc>
                <a:tc>
                  <a:txBody>
                    <a:bodyPr/>
                    <a:lstStyle/>
                    <a:p>
                      <a:pPr marL="571500" marR="0" lvl="0" indent="-571500" algn="l" defTabSz="268221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400" dirty="0">
                          <a:latin typeface="Times New Roman" panose="02020603050405020304" pitchFamily="18" charset="0"/>
                          <a:cs typeface="Times New Roman" panose="02020603050405020304" pitchFamily="18" charset="0"/>
                        </a:rPr>
                        <a:t>A novel CNN-based model to recognize food items with more accuracy and speed. </a:t>
                      </a:r>
                    </a:p>
                    <a:p>
                      <a:pPr marL="571500" marR="0" lvl="0" indent="-571500" algn="l" defTabSz="268221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400" dirty="0">
                          <a:latin typeface="Times New Roman" panose="02020603050405020304" pitchFamily="18" charset="0"/>
                          <a:cs typeface="Times New Roman" panose="02020603050405020304" pitchFamily="18" charset="0"/>
                        </a:rPr>
                        <a:t>YOLO divides the input image into a grid and predicts bounding boxes and class probabilities directly from the grid cells.</a:t>
                      </a:r>
                    </a:p>
                    <a:p>
                      <a:endParaRPr lang="en-US" sz="6000" dirty="0">
                        <a:latin typeface="Times New Roman" panose="02020603050405020304" pitchFamily="18" charset="0"/>
                        <a:cs typeface="Times New Roman" panose="02020603050405020304" pitchFamily="18" charset="0"/>
                      </a:endParaRPr>
                    </a:p>
                  </a:txBody>
                  <a:tcPr marL="301752" marR="301752" marT="150876" marB="150876"/>
                </a:tc>
                <a:tc>
                  <a:txBody>
                    <a:bodyPr/>
                    <a:lstStyle/>
                    <a:p>
                      <a:pPr marL="0" marR="0" lvl="0" indent="0" algn="l" defTabSz="2682210" rtl="0" eaLnBrk="1" fontAlgn="auto" latinLnBrk="0" hangingPunct="1">
                        <a:lnSpc>
                          <a:spcPct val="100000"/>
                        </a:lnSpc>
                        <a:spcBef>
                          <a:spcPts val="0"/>
                        </a:spcBef>
                        <a:spcAft>
                          <a:spcPts val="0"/>
                        </a:spcAft>
                        <a:buClrTx/>
                        <a:buSzTx/>
                        <a:buFontTx/>
                        <a:buNone/>
                        <a:tabLst/>
                        <a:defRPr/>
                      </a:pPr>
                      <a:r>
                        <a:rPr lang="en-US" sz="2800" dirty="0">
                          <a:latin typeface="Times New Roman" panose="02020603050405020304" pitchFamily="18" charset="0"/>
                          <a:cs typeface="Times New Roman" panose="02020603050405020304" pitchFamily="18" charset="0"/>
                        </a:rPr>
                        <a:t>A novel dataset of 5446 food item images of 30 different classes of food, the training and testing of the model takes place</a:t>
                      </a:r>
                      <a:r>
                        <a:rPr lang="en-US" sz="4800" dirty="0">
                          <a:latin typeface="Times New Roman" panose="02020603050405020304" pitchFamily="18" charset="0"/>
                          <a:cs typeface="Times New Roman" panose="02020603050405020304" pitchFamily="18" charset="0"/>
                        </a:rPr>
                        <a:t>.</a:t>
                      </a:r>
                    </a:p>
                    <a:p>
                      <a:endParaRPr lang="en-US" sz="4800" dirty="0">
                        <a:latin typeface="Times New Roman" panose="02020603050405020304" pitchFamily="18" charset="0"/>
                        <a:cs typeface="Times New Roman" panose="02020603050405020304" pitchFamily="18" charset="0"/>
                      </a:endParaRPr>
                    </a:p>
                  </a:txBody>
                  <a:tcPr marL="301752" marR="301752" marT="150876" marB="150876"/>
                </a:tc>
                <a:tc>
                  <a:txBody>
                    <a:bodyPr/>
                    <a:lstStyle/>
                    <a:p>
                      <a:pPr marL="0" marR="0" lvl="0" indent="0" algn="l" defTabSz="2682210" rtl="0" eaLnBrk="1" fontAlgn="auto" latinLnBrk="0" hangingPunct="1">
                        <a:lnSpc>
                          <a:spcPct val="100000"/>
                        </a:lnSpc>
                        <a:spcBef>
                          <a:spcPts val="0"/>
                        </a:spcBef>
                        <a:spcAft>
                          <a:spcPts val="0"/>
                        </a:spcAft>
                        <a:buClrTx/>
                        <a:buSzTx/>
                        <a:buFontTx/>
                        <a:buNone/>
                        <a:tabLst/>
                        <a:defRPr/>
                      </a:pPr>
                      <a:r>
                        <a:rPr lang="en-US" sz="2800" dirty="0">
                          <a:latin typeface="Times New Roman" panose="02020603050405020304" pitchFamily="18" charset="0"/>
                          <a:cs typeface="Times New Roman" panose="02020603050405020304" pitchFamily="18" charset="0"/>
                        </a:rPr>
                        <a:t>It achieves a highest accuracy of 93.1%.</a:t>
                      </a:r>
                    </a:p>
                    <a:p>
                      <a:endParaRPr lang="en-US" sz="4000" dirty="0">
                        <a:latin typeface="Times New Roman" panose="02020603050405020304" pitchFamily="18" charset="0"/>
                        <a:cs typeface="Times New Roman" panose="02020603050405020304" pitchFamily="18" charset="0"/>
                      </a:endParaRPr>
                    </a:p>
                  </a:txBody>
                  <a:tcPr marL="301752" marR="301752" marT="150876" marB="150876"/>
                </a:tc>
                <a:extLst>
                  <a:ext uri="{0D108BD9-81ED-4DB2-BD59-A6C34878D82A}">
                    <a16:rowId xmlns:a16="http://schemas.microsoft.com/office/drawing/2014/main" val="10001"/>
                  </a:ext>
                </a:extLst>
              </a:tr>
              <a:tr h="2581354">
                <a:tc>
                  <a:txBody>
                    <a:bodyPr/>
                    <a:lstStyle/>
                    <a:p>
                      <a:r>
                        <a:rPr lang="en-US" sz="5400" dirty="0">
                          <a:latin typeface="Times New Roman" panose="02020603050405020304" pitchFamily="18" charset="0"/>
                          <a:cs typeface="Times New Roman" panose="02020603050405020304" pitchFamily="18" charset="0"/>
                        </a:rPr>
                        <a:t>6.</a:t>
                      </a:r>
                    </a:p>
                  </a:txBody>
                  <a:tcPr marL="301752" marR="301752" marT="150876" marB="150876"/>
                </a:tc>
                <a:tc>
                  <a:txBody>
                    <a:bodyPr/>
                    <a:lstStyle/>
                    <a:p>
                      <a:pPr marL="0" marR="0" lvl="0" indent="0" algn="l" defTabSz="2682210" rtl="0" eaLnBrk="1" fontAlgn="auto" latinLnBrk="0" hangingPunct="1">
                        <a:lnSpc>
                          <a:spcPct val="100000"/>
                        </a:lnSpc>
                        <a:spcBef>
                          <a:spcPts val="0"/>
                        </a:spcBef>
                        <a:spcAft>
                          <a:spcPts val="0"/>
                        </a:spcAft>
                        <a:buClrTx/>
                        <a:buSzTx/>
                        <a:buFontTx/>
                        <a:buNone/>
                        <a:tabLst/>
                        <a:defRPr/>
                      </a:pPr>
                      <a:r>
                        <a:rPr lang="en-US" sz="3600" dirty="0">
                          <a:latin typeface="Times New Roman" panose="02020603050405020304" pitchFamily="18" charset="0"/>
                          <a:cs typeface="Times New Roman" panose="02020603050405020304" pitchFamily="18" charset="0"/>
                        </a:rPr>
                        <a:t>Calorie counter smartphone apps</a:t>
                      </a:r>
                    </a:p>
                    <a:p>
                      <a:r>
                        <a:rPr lang="en-US" sz="3600" dirty="0">
                          <a:latin typeface="Times New Roman" panose="02020603050405020304" pitchFamily="18" charset="0"/>
                          <a:cs typeface="Times New Roman" panose="02020603050405020304" pitchFamily="18" charset="0"/>
                        </a:rPr>
                        <a:t>Year-</a:t>
                      </a:r>
                      <a:r>
                        <a:rPr lang="en-IN" sz="3600" b="0" i="0" kern="1200" dirty="0">
                          <a:solidFill>
                            <a:schemeClr val="tx1"/>
                          </a:solidFill>
                          <a:effectLst/>
                          <a:latin typeface="+mn-lt"/>
                          <a:ea typeface="+mn-ea"/>
                          <a:cs typeface="+mn-cs"/>
                        </a:rPr>
                        <a:t>2019</a:t>
                      </a:r>
                      <a:endParaRPr lang="en-US" sz="3600" dirty="0">
                        <a:latin typeface="Times New Roman" panose="02020603050405020304" pitchFamily="18" charset="0"/>
                        <a:cs typeface="Times New Roman" panose="02020603050405020304" pitchFamily="18" charset="0"/>
                      </a:endParaRPr>
                    </a:p>
                  </a:txBody>
                  <a:tcPr marL="301752" marR="301752" marT="150876" marB="150876"/>
                </a:tc>
                <a:tc>
                  <a:txBody>
                    <a:bodyPr/>
                    <a:lstStyle/>
                    <a:p>
                      <a:pPr marL="2026905" marR="0" lvl="1" indent="-685800" algn="l" defTabSz="268221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400" dirty="0" err="1">
                          <a:latin typeface="Times New Roman" panose="02020603050405020304" pitchFamily="18" charset="0"/>
                          <a:cs typeface="Times New Roman" panose="02020603050405020304" pitchFamily="18" charset="0"/>
                        </a:rPr>
                        <a:t>Paromita</a:t>
                      </a:r>
                      <a:r>
                        <a:rPr lang="en-US" sz="2400" dirty="0">
                          <a:latin typeface="Times New Roman" panose="02020603050405020304" pitchFamily="18" charset="0"/>
                          <a:cs typeface="Times New Roman" panose="02020603050405020304" pitchFamily="18" charset="0"/>
                        </a:rPr>
                        <a:t> Banerjee,</a:t>
                      </a:r>
                    </a:p>
                    <a:p>
                      <a:pPr marL="2026905" marR="0" lvl="1" indent="-685800" algn="l" defTabSz="268221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400" dirty="0">
                          <a:latin typeface="Times New Roman" panose="02020603050405020304" pitchFamily="18" charset="0"/>
                          <a:cs typeface="Times New Roman" panose="02020603050405020304" pitchFamily="18" charset="0"/>
                        </a:rPr>
                        <a:t>Vishnu Vardhan </a:t>
                      </a:r>
                      <a:r>
                        <a:rPr lang="en-US" sz="2400" dirty="0" err="1">
                          <a:latin typeface="Times New Roman" panose="02020603050405020304" pitchFamily="18" charset="0"/>
                          <a:cs typeface="Times New Roman" panose="02020603050405020304" pitchFamily="18" charset="0"/>
                        </a:rPr>
                        <a:t>rao</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Mendu</a:t>
                      </a:r>
                      <a:r>
                        <a:rPr lang="en-US" sz="2400" dirty="0">
                          <a:latin typeface="Times New Roman" panose="02020603050405020304" pitchFamily="18" charset="0"/>
                          <a:cs typeface="Times New Roman" panose="02020603050405020304" pitchFamily="18" charset="0"/>
                        </a:rPr>
                        <a:t>, </a:t>
                      </a:r>
                    </a:p>
                    <a:p>
                      <a:pPr marL="2026905" marR="0" lvl="1" indent="-685800" algn="l" defTabSz="268221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400" dirty="0" err="1">
                          <a:latin typeface="Times New Roman" panose="02020603050405020304" pitchFamily="18" charset="0"/>
                          <a:cs typeface="Times New Roman" panose="02020603050405020304" pitchFamily="18" charset="0"/>
                        </a:rPr>
                        <a:t>Damayanthi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korrapdi</a:t>
                      </a:r>
                      <a:r>
                        <a:rPr lang="en-US" sz="2400" dirty="0">
                          <a:latin typeface="Times New Roman" panose="02020603050405020304" pitchFamily="18" charset="0"/>
                          <a:cs typeface="Times New Roman" panose="02020603050405020304" pitchFamily="18" charset="0"/>
                        </a:rPr>
                        <a:t> ,</a:t>
                      </a:r>
                    </a:p>
                    <a:p>
                      <a:pPr marL="2026905" marR="0" lvl="1" indent="-685800" algn="l" defTabSz="268221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400" dirty="0" err="1">
                          <a:latin typeface="Times New Roman" panose="02020603050405020304" pitchFamily="18" charset="0"/>
                          <a:cs typeface="Times New Roman" panose="02020603050405020304" pitchFamily="18" charset="0"/>
                        </a:rPr>
                        <a:t>Subba</a:t>
                      </a:r>
                      <a:r>
                        <a:rPr lang="en-US" sz="2400" dirty="0">
                          <a:latin typeface="Times New Roman" panose="02020603050405020304" pitchFamily="18" charset="0"/>
                          <a:cs typeface="Times New Roman" panose="02020603050405020304" pitchFamily="18" charset="0"/>
                        </a:rPr>
                        <a:t> Rao M </a:t>
                      </a:r>
                      <a:r>
                        <a:rPr lang="en-US" sz="2400" dirty="0" err="1">
                          <a:latin typeface="Times New Roman" panose="02020603050405020304" pitchFamily="18" charset="0"/>
                          <a:cs typeface="Times New Roman" panose="02020603050405020304" pitchFamily="18" charset="0"/>
                        </a:rPr>
                        <a:t>Gavaravarapu</a:t>
                      </a:r>
                      <a:endParaRPr lang="en-US" sz="2400" dirty="0">
                        <a:latin typeface="Times New Roman" panose="02020603050405020304" pitchFamily="18" charset="0"/>
                        <a:cs typeface="Times New Roman" panose="02020603050405020304" pitchFamily="18" charset="0"/>
                      </a:endParaRPr>
                    </a:p>
                    <a:p>
                      <a:pPr marL="2026905" lvl="1" indent="-6858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txBody>
                  <a:tcPr marL="301752" marR="301752" marT="150876" marB="150876"/>
                </a:tc>
                <a:tc>
                  <a:txBody>
                    <a:bodyPr/>
                    <a:lstStyle/>
                    <a:p>
                      <a:r>
                        <a:rPr lang="en-US" sz="3200" dirty="0">
                          <a:latin typeface="Times New Roman" panose="02020603050405020304" pitchFamily="18" charset="0"/>
                          <a:cs typeface="Times New Roman" panose="02020603050405020304" pitchFamily="18" charset="0"/>
                        </a:rPr>
                        <a:t>Comparison of The Internal Food Database(FDB) with Indian Standard count was considered</a:t>
                      </a:r>
                      <a:r>
                        <a:rPr lang="en-US" sz="5400" dirty="0">
                          <a:latin typeface="Times New Roman" panose="02020603050405020304" pitchFamily="18" charset="0"/>
                          <a:cs typeface="Times New Roman" panose="02020603050405020304" pitchFamily="18" charset="0"/>
                        </a:rPr>
                        <a:t>.</a:t>
                      </a:r>
                    </a:p>
                  </a:txBody>
                  <a:tcPr marL="301752" marR="301752" marT="150876" marB="150876"/>
                </a:tc>
                <a:tc>
                  <a:txBody>
                    <a:bodyPr/>
                    <a:lstStyle/>
                    <a:p>
                      <a:pPr marL="0" marR="0" lvl="0" indent="0" algn="l" defTabSz="2682210" rtl="0" eaLnBrk="1" fontAlgn="auto" latinLnBrk="0" hangingPunct="1">
                        <a:lnSpc>
                          <a:spcPct val="100000"/>
                        </a:lnSpc>
                        <a:spcBef>
                          <a:spcPts val="0"/>
                        </a:spcBef>
                        <a:spcAft>
                          <a:spcPts val="0"/>
                        </a:spcAft>
                        <a:buClrTx/>
                        <a:buSzTx/>
                        <a:buFontTx/>
                        <a:buNone/>
                        <a:tabLst/>
                        <a:defRPr/>
                      </a:pPr>
                      <a:r>
                        <a:rPr lang="en-US" sz="3200" dirty="0">
                          <a:latin typeface="Times New Roman" panose="02020603050405020304" pitchFamily="18" charset="0"/>
                          <a:cs typeface="Times New Roman" panose="02020603050405020304" pitchFamily="18" charset="0"/>
                        </a:rPr>
                        <a:t>No datasets used</a:t>
                      </a:r>
                    </a:p>
                    <a:p>
                      <a:endParaRPr lang="en-US" sz="5400" dirty="0">
                        <a:latin typeface="Times New Roman" panose="02020603050405020304" pitchFamily="18" charset="0"/>
                        <a:cs typeface="Times New Roman" panose="02020603050405020304" pitchFamily="18" charset="0"/>
                      </a:endParaRPr>
                    </a:p>
                  </a:txBody>
                  <a:tcPr marL="301752" marR="301752" marT="150876" marB="150876"/>
                </a:tc>
                <a:tc>
                  <a:txBody>
                    <a:bodyPr/>
                    <a:lstStyle/>
                    <a:p>
                      <a:pPr marL="0" marR="0" lvl="0" indent="0" algn="l" defTabSz="2682210" rtl="0" eaLnBrk="1" fontAlgn="auto" latinLnBrk="0" hangingPunct="1">
                        <a:lnSpc>
                          <a:spcPct val="100000"/>
                        </a:lnSpc>
                        <a:spcBef>
                          <a:spcPts val="0"/>
                        </a:spcBef>
                        <a:spcAft>
                          <a:spcPts val="0"/>
                        </a:spcAft>
                        <a:buClrTx/>
                        <a:buSzTx/>
                        <a:buFontTx/>
                        <a:buNone/>
                        <a:tabLst/>
                        <a:defRPr/>
                      </a:pPr>
                      <a:r>
                        <a:rPr lang="en-US" sz="2400" dirty="0">
                          <a:latin typeface="Times New Roman" panose="02020603050405020304" pitchFamily="18" charset="0"/>
                          <a:cs typeface="Times New Roman" panose="02020603050405020304" pitchFamily="18" charset="0"/>
                        </a:rPr>
                        <a:t>The sample size of the survey was limited</a:t>
                      </a:r>
                      <a:r>
                        <a:rPr lang="en-US" sz="5400" dirty="0">
                          <a:latin typeface="Times New Roman" panose="02020603050405020304" pitchFamily="18" charset="0"/>
                          <a:cs typeface="Times New Roman" panose="02020603050405020304" pitchFamily="18" charset="0"/>
                        </a:rPr>
                        <a:t>.</a:t>
                      </a:r>
                    </a:p>
                    <a:p>
                      <a:endParaRPr lang="en-US" sz="5400" dirty="0">
                        <a:latin typeface="Times New Roman" panose="02020603050405020304" pitchFamily="18" charset="0"/>
                        <a:cs typeface="Times New Roman" panose="02020603050405020304" pitchFamily="18" charset="0"/>
                      </a:endParaRPr>
                    </a:p>
                  </a:txBody>
                  <a:tcPr marL="301752" marR="301752" marT="150876" marB="150876"/>
                </a:tc>
                <a:extLst>
                  <a:ext uri="{0D108BD9-81ED-4DB2-BD59-A6C34878D82A}">
                    <a16:rowId xmlns:a16="http://schemas.microsoft.com/office/drawing/2014/main" val="10002"/>
                  </a:ext>
                </a:extLst>
              </a:tr>
              <a:tr h="2581354">
                <a:tc>
                  <a:txBody>
                    <a:bodyPr/>
                    <a:lstStyle/>
                    <a:p>
                      <a:r>
                        <a:rPr lang="en-US" sz="5400" dirty="0">
                          <a:latin typeface="Times New Roman" panose="02020603050405020304" pitchFamily="18" charset="0"/>
                          <a:cs typeface="Times New Roman" panose="02020603050405020304" pitchFamily="18" charset="0"/>
                        </a:rPr>
                        <a:t>7.</a:t>
                      </a:r>
                    </a:p>
                  </a:txBody>
                  <a:tcPr marL="301752" marR="301752" marT="150876" marB="150876"/>
                </a:tc>
                <a:tc>
                  <a:txBody>
                    <a:bodyPr/>
                    <a:lstStyle/>
                    <a:p>
                      <a:pPr marL="0" marR="0" lvl="0" indent="0" algn="l" defTabSz="2682210" rtl="0" eaLnBrk="1" fontAlgn="auto" latinLnBrk="0" hangingPunct="1">
                        <a:lnSpc>
                          <a:spcPct val="100000"/>
                        </a:lnSpc>
                        <a:spcBef>
                          <a:spcPts val="0"/>
                        </a:spcBef>
                        <a:spcAft>
                          <a:spcPts val="0"/>
                        </a:spcAft>
                        <a:buClrTx/>
                        <a:buSzTx/>
                        <a:buFontTx/>
                        <a:buNone/>
                        <a:tabLst/>
                        <a:defRPr/>
                      </a:pPr>
                      <a:r>
                        <a:rPr lang="en-US" sz="3200" dirty="0">
                          <a:latin typeface="Times New Roman" panose="02020603050405020304" pitchFamily="18" charset="0"/>
                          <a:cs typeface="Times New Roman" panose="02020603050405020304" pitchFamily="18" charset="0"/>
                        </a:rPr>
                        <a:t>Designing a Calorie Counter smartphone app for Effective Weight loss.</a:t>
                      </a:r>
                    </a:p>
                    <a:p>
                      <a:endParaRPr lang="en-US" sz="3200" dirty="0">
                        <a:latin typeface="Times New Roman" panose="02020603050405020304" pitchFamily="18" charset="0"/>
                        <a:cs typeface="Times New Roman" panose="02020603050405020304" pitchFamily="18" charset="0"/>
                      </a:endParaRPr>
                    </a:p>
                  </a:txBody>
                  <a:tcPr marL="301752" marR="301752" marT="150876" marB="150876"/>
                </a:tc>
                <a:tc>
                  <a:txBody>
                    <a:bodyPr/>
                    <a:lstStyle/>
                    <a:p>
                      <a:pPr marL="0" marR="0" lvl="0" indent="0" algn="l" defTabSz="2682210" rtl="0" eaLnBrk="1" fontAlgn="auto" latinLnBrk="0" hangingPunct="1">
                        <a:lnSpc>
                          <a:spcPct val="100000"/>
                        </a:lnSpc>
                        <a:spcBef>
                          <a:spcPts val="0"/>
                        </a:spcBef>
                        <a:spcAft>
                          <a:spcPts val="0"/>
                        </a:spcAft>
                        <a:buClrTx/>
                        <a:buSzTx/>
                        <a:buFontTx/>
                        <a:buNone/>
                        <a:tabLst/>
                        <a:defRPr/>
                      </a:pPr>
                      <a:r>
                        <a:rPr lang="en-US" sz="3200" dirty="0" err="1">
                          <a:latin typeface="Times New Roman" panose="02020603050405020304" pitchFamily="18" charset="0"/>
                          <a:cs typeface="Times New Roman" panose="02020603050405020304" pitchFamily="18" charset="0"/>
                        </a:rPr>
                        <a:t>Sharlin</a:t>
                      </a:r>
                      <a:r>
                        <a:rPr lang="en-US" sz="3200" dirty="0">
                          <a:latin typeface="Times New Roman" panose="02020603050405020304" pitchFamily="18" charset="0"/>
                          <a:cs typeface="Times New Roman" panose="02020603050405020304" pitchFamily="18" charset="0"/>
                        </a:rPr>
                        <a:t> Tamara, Janine Milliard</a:t>
                      </a:r>
                    </a:p>
                    <a:p>
                      <a:endParaRPr lang="en-US" sz="3200" dirty="0">
                        <a:latin typeface="Times New Roman" panose="02020603050405020304" pitchFamily="18" charset="0"/>
                        <a:cs typeface="Times New Roman" panose="02020603050405020304" pitchFamily="18" charset="0"/>
                      </a:endParaRPr>
                    </a:p>
                  </a:txBody>
                  <a:tcPr marL="301752" marR="301752" marT="150876" marB="150876"/>
                </a:tc>
                <a:tc>
                  <a:txBody>
                    <a:bodyPr/>
                    <a:lstStyle/>
                    <a:p>
                      <a:pPr marL="685800" indent="-68580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Having a two part approach</a:t>
                      </a:r>
                    </a:p>
                    <a:p>
                      <a:pPr marL="685800" indent="-685800">
                        <a:buFont typeface="Arial" panose="020B0604020202020204" pitchFamily="34" charset="0"/>
                        <a:buChar char="•"/>
                      </a:pPr>
                      <a:r>
                        <a:rPr lang="en-US" sz="3200" dirty="0">
                          <a:latin typeface="Times New Roman" panose="02020603050405020304" pitchFamily="18" charset="0"/>
                          <a:cs typeface="Times New Roman" panose="02020603050405020304" pitchFamily="18" charset="0"/>
                        </a:rPr>
                        <a:t>Having Behavior Treatment Interventions</a:t>
                      </a:r>
                    </a:p>
                    <a:p>
                      <a:endParaRPr lang="en-US" sz="3200" dirty="0">
                        <a:latin typeface="Times New Roman" panose="02020603050405020304" pitchFamily="18" charset="0"/>
                        <a:cs typeface="Times New Roman" panose="02020603050405020304" pitchFamily="18" charset="0"/>
                      </a:endParaRPr>
                    </a:p>
                  </a:txBody>
                  <a:tcPr marL="301752" marR="301752" marT="150876" marB="150876"/>
                </a:tc>
                <a:tc>
                  <a:txBody>
                    <a:bodyPr/>
                    <a:lstStyle/>
                    <a:p>
                      <a:pPr marL="0" marR="0" lvl="0" indent="0" algn="l" defTabSz="2682210" rtl="0" eaLnBrk="1" fontAlgn="auto" latinLnBrk="0" hangingPunct="1">
                        <a:lnSpc>
                          <a:spcPct val="100000"/>
                        </a:lnSpc>
                        <a:spcBef>
                          <a:spcPts val="0"/>
                        </a:spcBef>
                        <a:spcAft>
                          <a:spcPts val="0"/>
                        </a:spcAft>
                        <a:buClrTx/>
                        <a:buSzTx/>
                        <a:buFontTx/>
                        <a:buNone/>
                        <a:tabLst/>
                        <a:defRPr/>
                      </a:pPr>
                      <a:r>
                        <a:rPr lang="en-US" sz="3200" dirty="0">
                          <a:latin typeface="Times New Roman" panose="02020603050405020304" pitchFamily="18" charset="0"/>
                          <a:cs typeface="Times New Roman" panose="02020603050405020304" pitchFamily="18" charset="0"/>
                        </a:rPr>
                        <a:t>No datasets used</a:t>
                      </a:r>
                    </a:p>
                    <a:p>
                      <a:endParaRPr lang="en-US" sz="3200" dirty="0">
                        <a:latin typeface="Times New Roman" panose="02020603050405020304" pitchFamily="18" charset="0"/>
                        <a:cs typeface="Times New Roman" panose="02020603050405020304" pitchFamily="18" charset="0"/>
                      </a:endParaRPr>
                    </a:p>
                  </a:txBody>
                  <a:tcPr marL="301752" marR="301752" marT="150876" marB="150876"/>
                </a:tc>
                <a:tc>
                  <a:txBody>
                    <a:bodyPr/>
                    <a:lstStyle/>
                    <a:p>
                      <a:pPr marL="0" marR="0" lvl="0" indent="0" algn="l" defTabSz="2682210" rtl="0" eaLnBrk="1" fontAlgn="auto" latinLnBrk="0" hangingPunct="1">
                        <a:lnSpc>
                          <a:spcPct val="100000"/>
                        </a:lnSpc>
                        <a:spcBef>
                          <a:spcPts val="0"/>
                        </a:spcBef>
                        <a:spcAft>
                          <a:spcPts val="0"/>
                        </a:spcAft>
                        <a:buClrTx/>
                        <a:buSzTx/>
                        <a:buFontTx/>
                        <a:buNone/>
                        <a:tabLst/>
                        <a:defRPr/>
                      </a:pPr>
                      <a:r>
                        <a:rPr lang="en-US" sz="2800" dirty="0">
                          <a:latin typeface="Times New Roman" panose="02020603050405020304" pitchFamily="18" charset="0"/>
                          <a:cs typeface="Times New Roman" panose="02020603050405020304" pitchFamily="18" charset="0"/>
                        </a:rPr>
                        <a:t>Continued Improvement and further research is necessary. Cannot be effective alone.</a:t>
                      </a:r>
                    </a:p>
                    <a:p>
                      <a:endParaRPr lang="en-US" sz="2800" dirty="0">
                        <a:latin typeface="Times New Roman" panose="02020603050405020304" pitchFamily="18" charset="0"/>
                        <a:cs typeface="Times New Roman" panose="02020603050405020304" pitchFamily="18" charset="0"/>
                      </a:endParaRPr>
                    </a:p>
                  </a:txBody>
                  <a:tcPr marL="301752" marR="301752" marT="150876" marB="150876"/>
                </a:tc>
                <a:extLst>
                  <a:ext uri="{0D108BD9-81ED-4DB2-BD59-A6C34878D82A}">
                    <a16:rowId xmlns:a16="http://schemas.microsoft.com/office/drawing/2014/main" val="10003"/>
                  </a:ext>
                </a:extLst>
              </a:tr>
              <a:tr h="2581354">
                <a:tc>
                  <a:txBody>
                    <a:bodyPr/>
                    <a:lstStyle/>
                    <a:p>
                      <a:r>
                        <a:rPr lang="en-US" sz="5400" dirty="0">
                          <a:latin typeface="Times New Roman" panose="02020603050405020304" pitchFamily="18" charset="0"/>
                          <a:cs typeface="Times New Roman" panose="02020603050405020304" pitchFamily="18" charset="0"/>
                        </a:rPr>
                        <a:t>8.</a:t>
                      </a:r>
                    </a:p>
                  </a:txBody>
                  <a:tcPr marL="301752" marR="301752" marT="150876" marB="150876"/>
                </a:tc>
                <a:tc>
                  <a:txBody>
                    <a:bodyPr/>
                    <a:lstStyle/>
                    <a:p>
                      <a:pPr marL="0" marR="0" lvl="0" indent="0" algn="l" defTabSz="2682210" rtl="0" eaLnBrk="1" fontAlgn="auto" latinLnBrk="0" hangingPunct="1">
                        <a:lnSpc>
                          <a:spcPct val="100000"/>
                        </a:lnSpc>
                        <a:spcBef>
                          <a:spcPts val="0"/>
                        </a:spcBef>
                        <a:spcAft>
                          <a:spcPts val="0"/>
                        </a:spcAft>
                        <a:buClrTx/>
                        <a:buSzTx/>
                        <a:buFontTx/>
                        <a:buNone/>
                        <a:tabLst/>
                        <a:defRPr/>
                      </a:pPr>
                      <a:r>
                        <a:rPr lang="en-US" sz="2800" dirty="0">
                          <a:latin typeface="Times New Roman" panose="02020603050405020304" pitchFamily="18" charset="0"/>
                          <a:cs typeface="Times New Roman" panose="02020603050405020304" pitchFamily="18" charset="0"/>
                        </a:rPr>
                        <a:t>User Perspective of Diet Tracking apps Research content analysis and topic modelling</a:t>
                      </a:r>
                    </a:p>
                    <a:p>
                      <a:endParaRPr lang="en-US" sz="2800" dirty="0">
                        <a:latin typeface="Times New Roman" panose="02020603050405020304" pitchFamily="18" charset="0"/>
                        <a:cs typeface="Times New Roman" panose="02020603050405020304" pitchFamily="18" charset="0"/>
                      </a:endParaRPr>
                    </a:p>
                  </a:txBody>
                  <a:tcPr marL="301752" marR="301752" marT="150876" marB="150876"/>
                </a:tc>
                <a:tc>
                  <a:txBody>
                    <a:bodyPr/>
                    <a:lstStyle/>
                    <a:p>
                      <a:pPr marL="685800" marR="0" lvl="0" indent="-685800" algn="l" defTabSz="268221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800" dirty="0">
                          <a:latin typeface="Times New Roman" panose="02020603050405020304" pitchFamily="18" charset="0"/>
                          <a:cs typeface="Times New Roman" panose="02020603050405020304" pitchFamily="18" charset="0"/>
                        </a:rPr>
                        <a:t>Mila </a:t>
                      </a:r>
                      <a:r>
                        <a:rPr lang="en-US" sz="2800" dirty="0" err="1">
                          <a:latin typeface="Times New Roman" panose="02020603050405020304" pitchFamily="18" charset="0"/>
                          <a:cs typeface="Times New Roman" panose="02020603050405020304" pitchFamily="18" charset="0"/>
                        </a:rPr>
                        <a:t>Zecemic</a:t>
                      </a:r>
                      <a:r>
                        <a:rPr lang="en-US" sz="2800" dirty="0">
                          <a:latin typeface="Times New Roman" panose="02020603050405020304" pitchFamily="18" charset="0"/>
                          <a:cs typeface="Times New Roman" panose="02020603050405020304" pitchFamily="18" charset="0"/>
                        </a:rPr>
                        <a:t>, </a:t>
                      </a:r>
                    </a:p>
                    <a:p>
                      <a:pPr marL="685800" marR="0" lvl="0" indent="-685800" algn="l" defTabSz="268221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800" dirty="0" err="1">
                          <a:latin typeface="Times New Roman" panose="02020603050405020304" pitchFamily="18" charset="0"/>
                          <a:cs typeface="Times New Roman" panose="02020603050405020304" pitchFamily="18" charset="0"/>
                        </a:rPr>
                        <a:t>Dejan</a:t>
                      </a:r>
                      <a:r>
                        <a:rPr lang="en-US" sz="2800" dirty="0">
                          <a:latin typeface="Times New Roman" panose="02020603050405020304" pitchFamily="18" charset="0"/>
                          <a:cs typeface="Times New Roman" panose="02020603050405020304" pitchFamily="18" charset="0"/>
                        </a:rPr>
                        <a:t> </a:t>
                      </a:r>
                      <a:r>
                        <a:rPr lang="en-US" sz="2800" dirty="0" err="1">
                          <a:latin typeface="Times New Roman" panose="02020603050405020304" pitchFamily="18" charset="0"/>
                          <a:cs typeface="Times New Roman" panose="02020603050405020304" pitchFamily="18" charset="0"/>
                        </a:rPr>
                        <a:t>Mijatonic</a:t>
                      </a:r>
                      <a:r>
                        <a:rPr lang="en-US" sz="2800" dirty="0">
                          <a:latin typeface="Times New Roman" panose="02020603050405020304" pitchFamily="18" charset="0"/>
                          <a:cs typeface="Times New Roman" panose="02020603050405020304" pitchFamily="18" charset="0"/>
                        </a:rPr>
                        <a:t>, </a:t>
                      </a:r>
                    </a:p>
                    <a:p>
                      <a:pPr marL="685800" marR="0" lvl="0" indent="-685800" algn="l" defTabSz="268221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800" dirty="0">
                          <a:latin typeface="Times New Roman" panose="02020603050405020304" pitchFamily="18" charset="0"/>
                          <a:cs typeface="Times New Roman" panose="02020603050405020304" pitchFamily="18" charset="0"/>
                        </a:rPr>
                        <a:t>Matija </a:t>
                      </a:r>
                      <a:r>
                        <a:rPr lang="en-US" sz="2800" dirty="0" err="1">
                          <a:latin typeface="Times New Roman" panose="02020603050405020304" pitchFamily="18" charset="0"/>
                          <a:cs typeface="Times New Roman" panose="02020603050405020304" pitchFamily="18" charset="0"/>
                        </a:rPr>
                        <a:t>Koskotali</a:t>
                      </a:r>
                      <a:endParaRPr lang="en-US" sz="2800" dirty="0">
                        <a:latin typeface="Times New Roman" panose="02020603050405020304" pitchFamily="18" charset="0"/>
                        <a:cs typeface="Times New Roman" panose="02020603050405020304" pitchFamily="18" charset="0"/>
                      </a:endParaRPr>
                    </a:p>
                    <a:p>
                      <a:pPr marL="685800" indent="-685800">
                        <a:buFont typeface="Arial" panose="020B0604020202020204" pitchFamily="34" charset="0"/>
                        <a:buChar char="•"/>
                      </a:pPr>
                      <a:endParaRPr lang="en-US" sz="2800" dirty="0">
                        <a:latin typeface="Times New Roman" panose="02020603050405020304" pitchFamily="18" charset="0"/>
                        <a:cs typeface="Times New Roman" panose="02020603050405020304" pitchFamily="18" charset="0"/>
                      </a:endParaRPr>
                    </a:p>
                  </a:txBody>
                  <a:tcPr marL="301752" marR="301752" marT="150876" marB="150876"/>
                </a:tc>
                <a:tc>
                  <a:txBody>
                    <a:bodyPr/>
                    <a:lstStyle/>
                    <a:p>
                      <a:pPr marL="685800" lvl="0" indent="-685800">
                        <a:buFont typeface="Arial" panose="020B0604020202020204" pitchFamily="34" charset="0"/>
                        <a:buChar char="•"/>
                      </a:pPr>
                      <a:r>
                        <a:rPr lang="en-US" sz="2400" dirty="0">
                          <a:latin typeface="Times New Roman" panose="02020603050405020304" pitchFamily="18" charset="0"/>
                          <a:cs typeface="Times New Roman" panose="02020603050405020304" pitchFamily="18" charset="0"/>
                        </a:rPr>
                        <a:t>Used two text mining techniques.</a:t>
                      </a:r>
                    </a:p>
                    <a:p>
                      <a:pPr marL="914400" lvl="0" indent="-914400">
                        <a:buFont typeface="+mj-lt"/>
                        <a:buAutoNum type="arabicPeriod"/>
                      </a:pPr>
                      <a:r>
                        <a:rPr lang="en-US" sz="2400" dirty="0">
                          <a:latin typeface="Times New Roman" panose="02020603050405020304" pitchFamily="18" charset="0"/>
                          <a:cs typeface="Times New Roman" panose="02020603050405020304" pitchFamily="18" charset="0"/>
                        </a:rPr>
                        <a:t>Topical n-grams identification and </a:t>
                      </a:r>
                    </a:p>
                    <a:p>
                      <a:pPr marL="914400" lvl="0" indent="-914400">
                        <a:buFont typeface="+mj-lt"/>
                        <a:buAutoNum type="arabicPeriod"/>
                      </a:pPr>
                      <a:r>
                        <a:rPr lang="en-US" sz="2400" dirty="0">
                          <a:latin typeface="Times New Roman" panose="02020603050405020304" pitchFamily="18" charset="0"/>
                          <a:cs typeface="Times New Roman" panose="02020603050405020304" pitchFamily="18" charset="0"/>
                        </a:rPr>
                        <a:t>Topic modelling</a:t>
                      </a:r>
                    </a:p>
                    <a:p>
                      <a:endParaRPr lang="en-US" sz="2400" dirty="0">
                        <a:latin typeface="Times New Roman" panose="02020603050405020304" pitchFamily="18" charset="0"/>
                        <a:cs typeface="Times New Roman" panose="02020603050405020304" pitchFamily="18" charset="0"/>
                      </a:endParaRPr>
                    </a:p>
                  </a:txBody>
                  <a:tcPr marL="301752" marR="301752" marT="150876" marB="150876"/>
                </a:tc>
                <a:tc>
                  <a:txBody>
                    <a:bodyPr/>
                    <a:lstStyle/>
                    <a:p>
                      <a:pPr marL="0" marR="0" lvl="0" indent="0" algn="l" defTabSz="2682210" rtl="0" eaLnBrk="1" fontAlgn="auto" latinLnBrk="0" hangingPunct="1">
                        <a:lnSpc>
                          <a:spcPct val="100000"/>
                        </a:lnSpc>
                        <a:spcBef>
                          <a:spcPts val="0"/>
                        </a:spcBef>
                        <a:spcAft>
                          <a:spcPts val="0"/>
                        </a:spcAft>
                        <a:buClrTx/>
                        <a:buSzTx/>
                        <a:buFontTx/>
                        <a:buNone/>
                        <a:tabLst/>
                        <a:defRPr/>
                      </a:pPr>
                      <a:r>
                        <a:rPr lang="en-US" sz="2800" dirty="0">
                          <a:latin typeface="Times New Roman" panose="02020603050405020304" pitchFamily="18" charset="0"/>
                          <a:cs typeface="Times New Roman" panose="02020603050405020304" pitchFamily="18" charset="0"/>
                        </a:rPr>
                        <a:t>Reviews were collected from users to understand user’s perspectives. The total collected reviews were 72,084 for 15 calorie counter apps.</a:t>
                      </a:r>
                    </a:p>
                    <a:p>
                      <a:endParaRPr lang="en-US" sz="2800" dirty="0">
                        <a:latin typeface="Times New Roman" panose="02020603050405020304" pitchFamily="18" charset="0"/>
                        <a:cs typeface="Times New Roman" panose="02020603050405020304" pitchFamily="18" charset="0"/>
                      </a:endParaRPr>
                    </a:p>
                  </a:txBody>
                  <a:tcPr marL="301752" marR="301752" marT="150876" marB="150876"/>
                </a:tc>
                <a:tc>
                  <a:txBody>
                    <a:bodyPr/>
                    <a:lstStyle/>
                    <a:p>
                      <a:pPr marL="0" marR="0" lvl="0" indent="0" algn="l" defTabSz="2682210" rtl="0" eaLnBrk="1" fontAlgn="auto" latinLnBrk="0" hangingPunct="1">
                        <a:lnSpc>
                          <a:spcPct val="100000"/>
                        </a:lnSpc>
                        <a:spcBef>
                          <a:spcPts val="0"/>
                        </a:spcBef>
                        <a:spcAft>
                          <a:spcPts val="0"/>
                        </a:spcAft>
                        <a:buClrTx/>
                        <a:buSzTx/>
                        <a:buFontTx/>
                        <a:buNone/>
                        <a:tabLst/>
                        <a:defRPr/>
                      </a:pPr>
                      <a:r>
                        <a:rPr lang="en-US" sz="2800" dirty="0">
                          <a:latin typeface="Times New Roman" panose="02020603050405020304" pitchFamily="18" charset="0"/>
                          <a:cs typeface="Times New Roman" panose="02020603050405020304" pitchFamily="18" charset="0"/>
                        </a:rPr>
                        <a:t>The sample size of the survey was limited.</a:t>
                      </a:r>
                    </a:p>
                    <a:p>
                      <a:endParaRPr lang="en-US" sz="5400" dirty="0">
                        <a:latin typeface="Times New Roman" panose="02020603050405020304" pitchFamily="18" charset="0"/>
                        <a:cs typeface="Times New Roman" panose="02020603050405020304" pitchFamily="18" charset="0"/>
                      </a:endParaRPr>
                    </a:p>
                  </a:txBody>
                  <a:tcPr marL="301752" marR="301752" marT="150876" marB="150876"/>
                </a:tc>
                <a:extLst>
                  <a:ext uri="{0D108BD9-81ED-4DB2-BD59-A6C34878D82A}">
                    <a16:rowId xmlns:a16="http://schemas.microsoft.com/office/drawing/2014/main" val="10004"/>
                  </a:ext>
                </a:extLst>
              </a:tr>
              <a:tr h="2581354">
                <a:tc>
                  <a:txBody>
                    <a:bodyPr/>
                    <a:lstStyle/>
                    <a:p>
                      <a:endParaRPr lang="en-US" sz="5400">
                        <a:latin typeface="Times New Roman" panose="02020603050405020304" pitchFamily="18" charset="0"/>
                        <a:cs typeface="Times New Roman" panose="02020603050405020304" pitchFamily="18" charset="0"/>
                      </a:endParaRPr>
                    </a:p>
                  </a:txBody>
                  <a:tcPr marL="301752" marR="301752" marT="150876" marB="150876"/>
                </a:tc>
                <a:tc>
                  <a:txBody>
                    <a:bodyPr/>
                    <a:lstStyle/>
                    <a:p>
                      <a:endParaRPr lang="en-US" sz="5400">
                        <a:latin typeface="Times New Roman" panose="02020603050405020304" pitchFamily="18" charset="0"/>
                        <a:cs typeface="Times New Roman" panose="02020603050405020304" pitchFamily="18" charset="0"/>
                      </a:endParaRPr>
                    </a:p>
                  </a:txBody>
                  <a:tcPr marL="301752" marR="301752" marT="150876" marB="150876"/>
                </a:tc>
                <a:tc>
                  <a:txBody>
                    <a:bodyPr/>
                    <a:lstStyle/>
                    <a:p>
                      <a:endParaRPr lang="en-US" sz="5400">
                        <a:latin typeface="Times New Roman" panose="02020603050405020304" pitchFamily="18" charset="0"/>
                        <a:cs typeface="Times New Roman" panose="02020603050405020304" pitchFamily="18" charset="0"/>
                      </a:endParaRPr>
                    </a:p>
                  </a:txBody>
                  <a:tcPr marL="301752" marR="301752" marT="150876" marB="150876"/>
                </a:tc>
                <a:tc>
                  <a:txBody>
                    <a:bodyPr/>
                    <a:lstStyle/>
                    <a:p>
                      <a:endParaRPr lang="en-US" sz="5400">
                        <a:latin typeface="Times New Roman" panose="02020603050405020304" pitchFamily="18" charset="0"/>
                        <a:cs typeface="Times New Roman" panose="02020603050405020304" pitchFamily="18" charset="0"/>
                      </a:endParaRPr>
                    </a:p>
                  </a:txBody>
                  <a:tcPr marL="301752" marR="301752" marT="150876" marB="150876"/>
                </a:tc>
                <a:tc>
                  <a:txBody>
                    <a:bodyPr/>
                    <a:lstStyle/>
                    <a:p>
                      <a:endParaRPr lang="en-US" sz="5400" dirty="0">
                        <a:latin typeface="Times New Roman" panose="02020603050405020304" pitchFamily="18" charset="0"/>
                        <a:cs typeface="Times New Roman" panose="02020603050405020304" pitchFamily="18" charset="0"/>
                      </a:endParaRPr>
                    </a:p>
                  </a:txBody>
                  <a:tcPr marL="301752" marR="301752" marT="150876" marB="150876"/>
                </a:tc>
                <a:tc>
                  <a:txBody>
                    <a:bodyPr/>
                    <a:lstStyle/>
                    <a:p>
                      <a:endParaRPr lang="en-US" sz="5400" dirty="0">
                        <a:latin typeface="Times New Roman" panose="02020603050405020304" pitchFamily="18" charset="0"/>
                        <a:cs typeface="Times New Roman" panose="02020603050405020304" pitchFamily="18" charset="0"/>
                      </a:endParaRPr>
                    </a:p>
                  </a:txBody>
                  <a:tcPr marL="301752" marR="301752" marT="150876" marB="150876"/>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28153518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0860" y="-562388"/>
            <a:ext cx="34701480" cy="3087615"/>
          </a:xfrm>
        </p:spPr>
        <p:txBody>
          <a:bodyPr vert="horz" lIns="91440" tIns="45720" rIns="91440" bIns="45720" rtlCol="0" anchor="ctr">
            <a:normAutofit/>
          </a:bodyPr>
          <a:lstStyle/>
          <a:p>
            <a:r>
              <a:rPr lang="en-US" b="1">
                <a:latin typeface="Times New Roman" panose="02020603050405020304" pitchFamily="18" charset="0"/>
                <a:cs typeface="Times New Roman" panose="02020603050405020304" pitchFamily="18" charset="0"/>
              </a:rPr>
              <a:t>Literature Survey</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048220608"/>
              </p:ext>
            </p:extLst>
          </p:nvPr>
        </p:nvGraphicFramePr>
        <p:xfrm>
          <a:off x="896620" y="2525227"/>
          <a:ext cx="34106612" cy="22738986"/>
        </p:xfrm>
        <a:graphic>
          <a:graphicData uri="http://schemas.openxmlformats.org/drawingml/2006/table">
            <a:tbl>
              <a:tblPr firstRow="1" bandRow="1">
                <a:tableStyleId>{5940675A-B579-460E-94D1-54222C63F5DA}</a:tableStyleId>
              </a:tblPr>
              <a:tblGrid>
                <a:gridCol w="2301227">
                  <a:extLst>
                    <a:ext uri="{9D8B030D-6E8A-4147-A177-3AD203B41FA5}">
                      <a16:colId xmlns:a16="http://schemas.microsoft.com/office/drawing/2014/main" val="20000"/>
                    </a:ext>
                  </a:extLst>
                </a:gridCol>
                <a:gridCol w="8701884">
                  <a:extLst>
                    <a:ext uri="{9D8B030D-6E8A-4147-A177-3AD203B41FA5}">
                      <a16:colId xmlns:a16="http://schemas.microsoft.com/office/drawing/2014/main" val="20001"/>
                    </a:ext>
                  </a:extLst>
                </a:gridCol>
                <a:gridCol w="5501555">
                  <a:extLst>
                    <a:ext uri="{9D8B030D-6E8A-4147-A177-3AD203B41FA5}">
                      <a16:colId xmlns:a16="http://schemas.microsoft.com/office/drawing/2014/main" val="20002"/>
                    </a:ext>
                  </a:extLst>
                </a:gridCol>
                <a:gridCol w="5501555">
                  <a:extLst>
                    <a:ext uri="{9D8B030D-6E8A-4147-A177-3AD203B41FA5}">
                      <a16:colId xmlns:a16="http://schemas.microsoft.com/office/drawing/2014/main" val="20003"/>
                    </a:ext>
                  </a:extLst>
                </a:gridCol>
                <a:gridCol w="5501555">
                  <a:extLst>
                    <a:ext uri="{9D8B030D-6E8A-4147-A177-3AD203B41FA5}">
                      <a16:colId xmlns:a16="http://schemas.microsoft.com/office/drawing/2014/main" val="20004"/>
                    </a:ext>
                  </a:extLst>
                </a:gridCol>
                <a:gridCol w="6598836">
                  <a:extLst>
                    <a:ext uri="{9D8B030D-6E8A-4147-A177-3AD203B41FA5}">
                      <a16:colId xmlns:a16="http://schemas.microsoft.com/office/drawing/2014/main" val="20005"/>
                    </a:ext>
                  </a:extLst>
                </a:gridCol>
              </a:tblGrid>
              <a:tr h="4101070">
                <a:tc>
                  <a:txBody>
                    <a:bodyPr/>
                    <a:lstStyle/>
                    <a:p>
                      <a:pPr marL="0" marR="0" lvl="0" algn="ctr" defTabSz="914400" rtl="0" eaLnBrk="1" latinLnBrk="0" hangingPunct="1">
                        <a:lnSpc>
                          <a:spcPct val="100000"/>
                        </a:lnSpc>
                        <a:spcBef>
                          <a:spcPts val="1200"/>
                        </a:spcBef>
                        <a:spcAft>
                          <a:spcPts val="800"/>
                        </a:spcAft>
                      </a:pPr>
                      <a:r>
                        <a:rPr lang="en-US" sz="5400" kern="1200">
                          <a:effectLst/>
                          <a:latin typeface="Times New Roman" panose="02020603050405020304" pitchFamily="18" charset="0"/>
                          <a:cs typeface="Times New Roman" panose="02020603050405020304" pitchFamily="18" charset="0"/>
                        </a:rPr>
                        <a:t>S.No.</a:t>
                      </a:r>
                      <a:endParaRPr lang="en-US" sz="5400" b="1" kern="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26314" marR="226314" marT="0" marB="0" anchor="ctr"/>
                </a:tc>
                <a:tc>
                  <a:txBody>
                    <a:bodyPr/>
                    <a:lstStyle/>
                    <a:p>
                      <a:pPr marL="0" marR="0" lvl="0" algn="ctr">
                        <a:lnSpc>
                          <a:spcPct val="100000"/>
                        </a:lnSpc>
                        <a:spcBef>
                          <a:spcPts val="1200"/>
                        </a:spcBef>
                        <a:spcAft>
                          <a:spcPts val="800"/>
                        </a:spcAft>
                      </a:pPr>
                      <a:r>
                        <a:rPr lang="en-US" sz="5400">
                          <a:effectLst/>
                          <a:latin typeface="Times New Roman" panose="02020603050405020304" pitchFamily="18" charset="0"/>
                          <a:cs typeface="Times New Roman" panose="02020603050405020304" pitchFamily="18" charset="0"/>
                        </a:rPr>
                        <a:t>Title of The Paper &amp; Year</a:t>
                      </a:r>
                      <a:endParaRPr lang="en-US" sz="5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26314" marR="226314" marT="0" marB="0" anchor="ctr"/>
                </a:tc>
                <a:tc>
                  <a:txBody>
                    <a:bodyPr/>
                    <a:lstStyle/>
                    <a:p>
                      <a:pPr marL="0" marR="0" algn="ctr">
                        <a:lnSpc>
                          <a:spcPct val="100000"/>
                        </a:lnSpc>
                        <a:spcBef>
                          <a:spcPts val="1200"/>
                        </a:spcBef>
                        <a:spcAft>
                          <a:spcPts val="800"/>
                        </a:spcAft>
                      </a:pPr>
                      <a:r>
                        <a:rPr lang="en-US" sz="5400">
                          <a:effectLst/>
                          <a:latin typeface="Times New Roman" panose="02020603050405020304" pitchFamily="18" charset="0"/>
                          <a:cs typeface="Times New Roman" panose="02020603050405020304" pitchFamily="18" charset="0"/>
                        </a:rPr>
                        <a:t>Authors</a:t>
                      </a:r>
                      <a:endParaRPr lang="en-US" sz="5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26314" marR="226314" marT="0" marB="0" anchor="ctr"/>
                </a:tc>
                <a:tc>
                  <a:txBody>
                    <a:bodyPr/>
                    <a:lstStyle/>
                    <a:p>
                      <a:pPr marL="0" marR="0" algn="ctr">
                        <a:lnSpc>
                          <a:spcPct val="100000"/>
                        </a:lnSpc>
                        <a:spcBef>
                          <a:spcPts val="0"/>
                        </a:spcBef>
                        <a:spcAft>
                          <a:spcPts val="800"/>
                        </a:spcAft>
                      </a:pPr>
                      <a:r>
                        <a:rPr lang="en-US" sz="5400">
                          <a:effectLst/>
                          <a:latin typeface="Times New Roman" panose="02020603050405020304" pitchFamily="18" charset="0"/>
                          <a:cs typeface="Times New Roman" panose="02020603050405020304" pitchFamily="18" charset="0"/>
                        </a:rPr>
                        <a:t>Methodology &amp;</a:t>
                      </a:r>
                    </a:p>
                    <a:p>
                      <a:pPr marL="0" marR="0" algn="ctr">
                        <a:lnSpc>
                          <a:spcPct val="100000"/>
                        </a:lnSpc>
                        <a:spcBef>
                          <a:spcPts val="0"/>
                        </a:spcBef>
                        <a:spcAft>
                          <a:spcPts val="800"/>
                        </a:spcAft>
                      </a:pPr>
                      <a:r>
                        <a:rPr lang="en-US" sz="5400">
                          <a:effectLst/>
                          <a:latin typeface="Times New Roman" panose="02020603050405020304" pitchFamily="18" charset="0"/>
                          <a:cs typeface="Times New Roman" panose="02020603050405020304" pitchFamily="18" charset="0"/>
                        </a:rPr>
                        <a:t>Metrics</a:t>
                      </a:r>
                      <a:endParaRPr lang="en-US" sz="5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26314" marR="226314" marT="0" marB="0" anchor="ctr"/>
                </a:tc>
                <a:tc>
                  <a:txBody>
                    <a:bodyPr/>
                    <a:lstStyle/>
                    <a:p>
                      <a:pPr marL="0" marR="0" algn="ctr">
                        <a:lnSpc>
                          <a:spcPct val="100000"/>
                        </a:lnSpc>
                        <a:spcBef>
                          <a:spcPts val="1200"/>
                        </a:spcBef>
                        <a:spcAft>
                          <a:spcPts val="0"/>
                        </a:spcAft>
                      </a:pPr>
                      <a:r>
                        <a:rPr lang="en-US" sz="5400">
                          <a:effectLst/>
                          <a:latin typeface="Times New Roman" panose="02020603050405020304" pitchFamily="18" charset="0"/>
                          <a:cs typeface="Times New Roman" panose="02020603050405020304" pitchFamily="18" charset="0"/>
                        </a:rPr>
                        <a:t>Datasets Used</a:t>
                      </a:r>
                      <a:endParaRPr lang="en-US" sz="5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26314" marR="226314" marT="0" marB="0" anchor="ctr"/>
                </a:tc>
                <a:tc>
                  <a:txBody>
                    <a:bodyPr/>
                    <a:lstStyle/>
                    <a:p>
                      <a:pPr marL="0" marR="0" algn="ctr">
                        <a:lnSpc>
                          <a:spcPct val="100000"/>
                        </a:lnSpc>
                        <a:spcBef>
                          <a:spcPts val="0"/>
                        </a:spcBef>
                        <a:spcAft>
                          <a:spcPts val="0"/>
                        </a:spcAft>
                      </a:pPr>
                      <a:r>
                        <a:rPr lang="en-US" sz="5400">
                          <a:effectLst/>
                          <a:latin typeface="Times New Roman" panose="02020603050405020304" pitchFamily="18" charset="0"/>
                          <a:cs typeface="Times New Roman" panose="02020603050405020304" pitchFamily="18" charset="0"/>
                        </a:rPr>
                        <a:t>Observed Shortcomings/</a:t>
                      </a:r>
                    </a:p>
                    <a:p>
                      <a:pPr marL="0" marR="0" algn="ctr">
                        <a:lnSpc>
                          <a:spcPct val="100000"/>
                        </a:lnSpc>
                        <a:spcBef>
                          <a:spcPts val="0"/>
                        </a:spcBef>
                        <a:spcAft>
                          <a:spcPts val="0"/>
                        </a:spcAft>
                      </a:pPr>
                      <a:r>
                        <a:rPr lang="en-US" sz="5400">
                          <a:effectLst/>
                          <a:latin typeface="Times New Roman" panose="02020603050405020304" pitchFamily="18" charset="0"/>
                          <a:cs typeface="Times New Roman" panose="02020603050405020304" pitchFamily="18" charset="0"/>
                        </a:rPr>
                        <a:t>Gaps in The Paper</a:t>
                      </a:r>
                      <a:endParaRPr lang="en-US" sz="5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26314" marR="226314" marT="0" marB="0" anchor="ctr"/>
                </a:tc>
                <a:extLst>
                  <a:ext uri="{0D108BD9-81ED-4DB2-BD59-A6C34878D82A}">
                    <a16:rowId xmlns:a16="http://schemas.microsoft.com/office/drawing/2014/main" val="10000"/>
                  </a:ext>
                </a:extLst>
              </a:tr>
              <a:tr h="2581354">
                <a:tc>
                  <a:txBody>
                    <a:bodyPr/>
                    <a:lstStyle/>
                    <a:p>
                      <a:r>
                        <a:rPr lang="en-US" sz="5400" dirty="0">
                          <a:latin typeface="Times New Roman" panose="02020603050405020304" pitchFamily="18" charset="0"/>
                          <a:cs typeface="Times New Roman" panose="02020603050405020304" pitchFamily="18" charset="0"/>
                        </a:rPr>
                        <a:t>9.</a:t>
                      </a:r>
                    </a:p>
                  </a:txBody>
                  <a:tcPr marL="301752" marR="301752" marT="150876" marB="150876"/>
                </a:tc>
                <a:tc>
                  <a:txBody>
                    <a:bodyPr/>
                    <a:lstStyle/>
                    <a:p>
                      <a:pPr marL="0" marR="0" lvl="0" indent="0" algn="l" defTabSz="2682210" rtl="0" eaLnBrk="1" fontAlgn="auto" latinLnBrk="0" hangingPunct="1">
                        <a:lnSpc>
                          <a:spcPct val="100000"/>
                        </a:lnSpc>
                        <a:spcBef>
                          <a:spcPts val="0"/>
                        </a:spcBef>
                        <a:spcAft>
                          <a:spcPts val="0"/>
                        </a:spcAft>
                        <a:buClrTx/>
                        <a:buSzTx/>
                        <a:buFontTx/>
                        <a:buNone/>
                        <a:tabLst/>
                        <a:defRPr/>
                      </a:pPr>
                      <a:r>
                        <a:rPr lang="en-US" sz="4000" dirty="0"/>
                        <a:t>ACCURATE CALORIE COUNTING ALGORITHM FOR CAREFULY PLATED DISHES </a:t>
                      </a:r>
                      <a:endParaRPr lang="en-US" sz="4000" dirty="0">
                        <a:latin typeface="Times New Roman" panose="02020603050405020304" pitchFamily="18" charset="0"/>
                        <a:cs typeface="Times New Roman" panose="02020603050405020304" pitchFamily="18" charset="0"/>
                      </a:endParaRPr>
                    </a:p>
                    <a:p>
                      <a:r>
                        <a:rPr lang="en-US" sz="4000" dirty="0">
                          <a:latin typeface="Times New Roman" panose="02020603050405020304" pitchFamily="18" charset="0"/>
                          <a:cs typeface="Times New Roman" panose="02020603050405020304" pitchFamily="18" charset="0"/>
                        </a:rPr>
                        <a:t>Year-2020</a:t>
                      </a:r>
                    </a:p>
                  </a:txBody>
                  <a:tcPr marL="301752" marR="301752" marT="150876" marB="150876"/>
                </a:tc>
                <a:tc>
                  <a:txBody>
                    <a:bodyPr/>
                    <a:lstStyle/>
                    <a:p>
                      <a:pPr marL="0" marR="0" lvl="0" indent="0" algn="l" defTabSz="2682210" rtl="0" eaLnBrk="1" fontAlgn="auto" latinLnBrk="0" hangingPunct="1">
                        <a:lnSpc>
                          <a:spcPct val="100000"/>
                        </a:lnSpc>
                        <a:spcBef>
                          <a:spcPts val="0"/>
                        </a:spcBef>
                        <a:spcAft>
                          <a:spcPts val="0"/>
                        </a:spcAft>
                        <a:buClrTx/>
                        <a:buSzTx/>
                        <a:buFontTx/>
                        <a:buNone/>
                        <a:tabLst/>
                        <a:defRPr/>
                      </a:pPr>
                      <a:r>
                        <a:rPr lang="en-IN" sz="4000" dirty="0"/>
                        <a:t>WOON ZHENG LI</a:t>
                      </a:r>
                      <a:endParaRPr lang="en-US" sz="4000" dirty="0">
                        <a:latin typeface="Times New Roman" panose="02020603050405020304" pitchFamily="18" charset="0"/>
                        <a:cs typeface="Times New Roman" panose="02020603050405020304" pitchFamily="18" charset="0"/>
                      </a:endParaRPr>
                    </a:p>
                    <a:p>
                      <a:endParaRPr lang="en-US" sz="5400" dirty="0">
                        <a:latin typeface="Times New Roman" panose="02020603050405020304" pitchFamily="18" charset="0"/>
                        <a:cs typeface="Times New Roman" panose="02020603050405020304" pitchFamily="18" charset="0"/>
                      </a:endParaRPr>
                    </a:p>
                  </a:txBody>
                  <a:tcPr marL="301752" marR="301752" marT="150876" marB="150876"/>
                </a:tc>
                <a:tc>
                  <a:txBody>
                    <a:bodyPr/>
                    <a:lstStyle/>
                    <a:p>
                      <a:r>
                        <a:rPr lang="en-IN" sz="4000" dirty="0">
                          <a:latin typeface="Times New Roman" panose="02020603050405020304" pitchFamily="18" charset="0"/>
                          <a:cs typeface="Times New Roman" panose="02020603050405020304" pitchFamily="18" charset="0"/>
                        </a:rPr>
                        <a:t>The </a:t>
                      </a:r>
                      <a:r>
                        <a:rPr lang="en-US" sz="4000" dirty="0">
                          <a:effectLst/>
                          <a:latin typeface="Times New Roman" panose="02020603050405020304" pitchFamily="18" charset="0"/>
                          <a:cs typeface="Times New Roman" panose="02020603050405020304" pitchFamily="18" charset="0"/>
                        </a:rPr>
                        <a:t>Methodology it used are </a:t>
                      </a:r>
                      <a:r>
                        <a:rPr lang="en-IN" sz="4000" dirty="0"/>
                        <a:t>XP Programming, Prototyping methodology</a:t>
                      </a:r>
                      <a:endParaRPr lang="en-US" sz="4000" dirty="0">
                        <a:latin typeface="Times New Roman" panose="02020603050405020304" pitchFamily="18" charset="0"/>
                        <a:cs typeface="Times New Roman" panose="02020603050405020304" pitchFamily="18" charset="0"/>
                      </a:endParaRPr>
                    </a:p>
                  </a:txBody>
                  <a:tcPr marL="301752" marR="301752" marT="150876" marB="150876"/>
                </a:tc>
                <a:tc>
                  <a:txBody>
                    <a:bodyPr/>
                    <a:lstStyle/>
                    <a:p>
                      <a:pPr marL="685800" indent="-685800">
                        <a:buFont typeface="Arial" panose="020B0604020202020204" pitchFamily="34" charset="0"/>
                        <a:buChar char="•"/>
                      </a:pPr>
                      <a:r>
                        <a:rPr lang="en-US" sz="4000" dirty="0"/>
                        <a:t>Images with different light intensity and background </a:t>
                      </a:r>
                    </a:p>
                    <a:p>
                      <a:pPr marL="685800" indent="-685800">
                        <a:buFont typeface="Arial" panose="020B0604020202020204" pitchFamily="34" charset="0"/>
                        <a:buChar char="•"/>
                      </a:pPr>
                      <a:r>
                        <a:rPr lang="en-US" sz="4000" dirty="0"/>
                        <a:t> Non-mixed food type </a:t>
                      </a:r>
                      <a:endParaRPr lang="en-US" sz="4000" dirty="0">
                        <a:latin typeface="Times New Roman" panose="02020603050405020304" pitchFamily="18" charset="0"/>
                        <a:cs typeface="Times New Roman" panose="02020603050405020304" pitchFamily="18" charset="0"/>
                      </a:endParaRPr>
                    </a:p>
                  </a:txBody>
                  <a:tcPr marL="301752" marR="301752" marT="150876" marB="150876"/>
                </a:tc>
                <a:tc>
                  <a:txBody>
                    <a:bodyPr/>
                    <a:lstStyle/>
                    <a:p>
                      <a:pPr marL="0" marR="0" lvl="0" indent="0" algn="l" defTabSz="2682210" rtl="0" eaLnBrk="1" fontAlgn="auto" latinLnBrk="0" hangingPunct="1">
                        <a:lnSpc>
                          <a:spcPct val="100000"/>
                        </a:lnSpc>
                        <a:spcBef>
                          <a:spcPts val="0"/>
                        </a:spcBef>
                        <a:spcAft>
                          <a:spcPts val="0"/>
                        </a:spcAft>
                        <a:buClrTx/>
                        <a:buSzTx/>
                        <a:buFontTx/>
                        <a:buNone/>
                        <a:tabLst/>
                        <a:defRPr/>
                      </a:pPr>
                      <a:r>
                        <a:rPr lang="en-US" sz="4000" dirty="0">
                          <a:latin typeface="Times New Roman" panose="02020603050405020304" pitchFamily="18" charset="0"/>
                          <a:cs typeface="Times New Roman" panose="02020603050405020304" pitchFamily="18" charset="0"/>
                        </a:rPr>
                        <a:t>This will lead to inaccurate result since the portion itself is selected by the users</a:t>
                      </a:r>
                    </a:p>
                    <a:p>
                      <a:endParaRPr lang="en-US" sz="5400" dirty="0">
                        <a:latin typeface="Times New Roman" panose="02020603050405020304" pitchFamily="18" charset="0"/>
                        <a:cs typeface="Times New Roman" panose="02020603050405020304" pitchFamily="18" charset="0"/>
                      </a:endParaRPr>
                    </a:p>
                  </a:txBody>
                  <a:tcPr marL="301752" marR="301752" marT="150876" marB="150876"/>
                </a:tc>
                <a:extLst>
                  <a:ext uri="{0D108BD9-81ED-4DB2-BD59-A6C34878D82A}">
                    <a16:rowId xmlns:a16="http://schemas.microsoft.com/office/drawing/2014/main" val="10001"/>
                  </a:ext>
                </a:extLst>
              </a:tr>
              <a:tr h="2581354">
                <a:tc>
                  <a:txBody>
                    <a:bodyPr/>
                    <a:lstStyle/>
                    <a:p>
                      <a:r>
                        <a:rPr lang="en-US" sz="5400" dirty="0">
                          <a:latin typeface="Times New Roman" panose="02020603050405020304" pitchFamily="18" charset="0"/>
                          <a:cs typeface="Times New Roman" panose="02020603050405020304" pitchFamily="18" charset="0"/>
                        </a:rPr>
                        <a:t>10.</a:t>
                      </a:r>
                    </a:p>
                  </a:txBody>
                  <a:tcPr marL="301752" marR="301752" marT="150876" marB="150876"/>
                </a:tc>
                <a:tc>
                  <a:txBody>
                    <a:bodyPr/>
                    <a:lstStyle/>
                    <a:p>
                      <a:pPr marL="0" marR="0" lvl="0" indent="0" algn="l" defTabSz="2682210" rtl="0" eaLnBrk="1" fontAlgn="auto" latinLnBrk="0" hangingPunct="1">
                        <a:lnSpc>
                          <a:spcPct val="100000"/>
                        </a:lnSpc>
                        <a:spcBef>
                          <a:spcPts val="0"/>
                        </a:spcBef>
                        <a:spcAft>
                          <a:spcPts val="0"/>
                        </a:spcAft>
                        <a:buClrTx/>
                        <a:buSzTx/>
                        <a:buFontTx/>
                        <a:buNone/>
                        <a:tabLst/>
                        <a:defRPr/>
                      </a:pPr>
                      <a:r>
                        <a:rPr lang="en-US" sz="4000" b="0" i="0" kern="1200" dirty="0">
                          <a:solidFill>
                            <a:schemeClr val="tx1"/>
                          </a:solidFill>
                          <a:effectLst/>
                          <a:latin typeface="+mn-lt"/>
                          <a:ea typeface="+mn-ea"/>
                          <a:cs typeface="+mn-cs"/>
                        </a:rPr>
                        <a:t>Calorie Counter using Django framework</a:t>
                      </a:r>
                      <a:endParaRPr lang="en-US" sz="4000" dirty="0">
                        <a:latin typeface="Times New Roman" panose="02020603050405020304" pitchFamily="18" charset="0"/>
                        <a:cs typeface="Times New Roman" panose="02020603050405020304" pitchFamily="18" charset="0"/>
                      </a:endParaRPr>
                    </a:p>
                    <a:p>
                      <a:r>
                        <a:rPr lang="en-US" sz="4000" dirty="0">
                          <a:latin typeface="Times New Roman" panose="02020603050405020304" pitchFamily="18" charset="0"/>
                          <a:cs typeface="Times New Roman" panose="02020603050405020304" pitchFamily="18" charset="0"/>
                        </a:rPr>
                        <a:t>Year-2021</a:t>
                      </a:r>
                    </a:p>
                  </a:txBody>
                  <a:tcPr marL="301752" marR="301752" marT="150876" marB="150876"/>
                </a:tc>
                <a:tc>
                  <a:txBody>
                    <a:bodyPr/>
                    <a:lstStyle/>
                    <a:p>
                      <a:pPr marL="0" marR="0" lvl="0" indent="0" algn="l" defTabSz="2682210" rtl="0" eaLnBrk="1" fontAlgn="auto" latinLnBrk="0" hangingPunct="1">
                        <a:lnSpc>
                          <a:spcPct val="100000"/>
                        </a:lnSpc>
                        <a:spcBef>
                          <a:spcPts val="0"/>
                        </a:spcBef>
                        <a:spcAft>
                          <a:spcPts val="0"/>
                        </a:spcAft>
                        <a:buClrTx/>
                        <a:buSzTx/>
                        <a:buFontTx/>
                        <a:buNone/>
                        <a:tabLst/>
                        <a:defRPr/>
                      </a:pPr>
                      <a:r>
                        <a:rPr lang="en-IN" sz="4400" dirty="0"/>
                        <a:t>Saritha </a:t>
                      </a:r>
                      <a:r>
                        <a:rPr lang="en-IN" sz="4400" dirty="0" err="1"/>
                        <a:t>Niranjanrai</a:t>
                      </a:r>
                      <a:r>
                        <a:rPr lang="en-IN" sz="4400" dirty="0"/>
                        <a:t> </a:t>
                      </a:r>
                      <a:endParaRPr lang="en-US" sz="4400" dirty="0">
                        <a:latin typeface="Times New Roman" panose="02020603050405020304" pitchFamily="18" charset="0"/>
                        <a:cs typeface="Times New Roman" panose="02020603050405020304" pitchFamily="18" charset="0"/>
                      </a:endParaRPr>
                    </a:p>
                  </a:txBody>
                  <a:tcPr marL="301752" marR="301752" marT="150876" marB="150876"/>
                </a:tc>
                <a:tc>
                  <a:txBody>
                    <a:bodyPr/>
                    <a:lstStyle/>
                    <a:p>
                      <a:pPr marL="685800" indent="-685800">
                        <a:buFont typeface="Arial" panose="020B0604020202020204" pitchFamily="34" charset="0"/>
                        <a:buChar char="•"/>
                      </a:pPr>
                      <a:r>
                        <a:rPr lang="en-US" sz="4000" dirty="0"/>
                        <a:t>Calculate the calorie required . </a:t>
                      </a:r>
                    </a:p>
                    <a:p>
                      <a:pPr marL="685800" indent="-685800">
                        <a:buFont typeface="Arial" panose="020B0604020202020204" pitchFamily="34" charset="0"/>
                        <a:buChar char="•"/>
                      </a:pPr>
                      <a:r>
                        <a:rPr lang="en-US" sz="4000" dirty="0"/>
                        <a:t>Calorie consumed .</a:t>
                      </a:r>
                    </a:p>
                    <a:p>
                      <a:pPr marL="685800" indent="-685800">
                        <a:buFont typeface="Arial" panose="020B0604020202020204" pitchFamily="34" charset="0"/>
                        <a:buChar char="•"/>
                      </a:pPr>
                      <a:r>
                        <a:rPr lang="en-US" sz="4000" dirty="0"/>
                        <a:t>Display the left out calorie</a:t>
                      </a:r>
                      <a:endParaRPr lang="en-US" sz="4000" dirty="0">
                        <a:latin typeface="Times New Roman" panose="02020603050405020304" pitchFamily="18" charset="0"/>
                        <a:cs typeface="Times New Roman" panose="02020603050405020304" pitchFamily="18" charset="0"/>
                      </a:endParaRPr>
                    </a:p>
                    <a:p>
                      <a:endParaRPr lang="en-US" sz="5400" dirty="0">
                        <a:latin typeface="Times New Roman" panose="02020603050405020304" pitchFamily="18" charset="0"/>
                        <a:cs typeface="Times New Roman" panose="02020603050405020304" pitchFamily="18" charset="0"/>
                      </a:endParaRPr>
                    </a:p>
                  </a:txBody>
                  <a:tcPr marL="301752" marR="301752" marT="150876" marB="150876"/>
                </a:tc>
                <a:tc>
                  <a:txBody>
                    <a:bodyPr/>
                    <a:lstStyle/>
                    <a:p>
                      <a:pPr marL="0" marR="0" lvl="0" indent="0" algn="l" defTabSz="2682210" rtl="0" eaLnBrk="1" fontAlgn="auto" latinLnBrk="0" hangingPunct="1">
                        <a:lnSpc>
                          <a:spcPct val="100000"/>
                        </a:lnSpc>
                        <a:spcBef>
                          <a:spcPts val="0"/>
                        </a:spcBef>
                        <a:spcAft>
                          <a:spcPts val="0"/>
                        </a:spcAft>
                        <a:buClrTx/>
                        <a:buSzTx/>
                        <a:buFontTx/>
                        <a:buNone/>
                        <a:tabLst/>
                        <a:defRPr/>
                      </a:pPr>
                      <a:r>
                        <a:rPr lang="en-US" sz="4400" dirty="0">
                          <a:latin typeface="Times New Roman" panose="02020603050405020304" pitchFamily="18" charset="0"/>
                          <a:cs typeface="Times New Roman" panose="02020603050405020304" pitchFamily="18" charset="0"/>
                        </a:rPr>
                        <a:t>No datasets used.</a:t>
                      </a:r>
                    </a:p>
                    <a:p>
                      <a:endParaRPr lang="en-US" sz="5400" dirty="0">
                        <a:latin typeface="Times New Roman" panose="02020603050405020304" pitchFamily="18" charset="0"/>
                        <a:cs typeface="Times New Roman" panose="02020603050405020304" pitchFamily="18" charset="0"/>
                      </a:endParaRPr>
                    </a:p>
                  </a:txBody>
                  <a:tcPr marL="301752" marR="301752" marT="150876" marB="150876"/>
                </a:tc>
                <a:tc>
                  <a:txBody>
                    <a:bodyPr/>
                    <a:lstStyle/>
                    <a:p>
                      <a:pPr marL="685800" indent="-685800">
                        <a:buFont typeface="Arial" panose="020B0604020202020204" pitchFamily="34" charset="0"/>
                        <a:buChar char="•"/>
                      </a:pPr>
                      <a:r>
                        <a:rPr lang="en-US" sz="5280" b="0" i="0" kern="1200" dirty="0">
                          <a:solidFill>
                            <a:schemeClr val="tx1"/>
                          </a:solidFill>
                          <a:effectLst/>
                          <a:latin typeface="+mn-lt"/>
                          <a:ea typeface="+mn-ea"/>
                          <a:cs typeface="+mn-cs"/>
                        </a:rPr>
                        <a:t> </a:t>
                      </a:r>
                      <a:r>
                        <a:rPr lang="en-US" sz="3200" b="0" i="0" kern="1200" dirty="0">
                          <a:solidFill>
                            <a:schemeClr val="tx1"/>
                          </a:solidFill>
                          <a:effectLst/>
                          <a:latin typeface="+mn-lt"/>
                          <a:ea typeface="+mn-ea"/>
                          <a:cs typeface="+mn-cs"/>
                        </a:rPr>
                        <a:t>Researchers may unintentionally skew results</a:t>
                      </a:r>
                    </a:p>
                    <a:p>
                      <a:pPr marL="685800" indent="-685800">
                        <a:buFont typeface="Arial" panose="020B0604020202020204" pitchFamily="34" charset="0"/>
                        <a:buChar char="•"/>
                      </a:pPr>
                      <a:r>
                        <a:rPr lang="en-US" sz="3200" b="0" i="0" kern="1200" dirty="0">
                          <a:solidFill>
                            <a:schemeClr val="tx1"/>
                          </a:solidFill>
                          <a:effectLst/>
                          <a:latin typeface="+mn-lt"/>
                          <a:ea typeface="+mn-ea"/>
                          <a:cs typeface="+mn-cs"/>
                        </a:rPr>
                        <a:t>Setting up controlled environments takes time.</a:t>
                      </a:r>
                    </a:p>
                    <a:p>
                      <a:pPr marL="685800" indent="-685800">
                        <a:buFont typeface="Arial" panose="020B0604020202020204" pitchFamily="34" charset="0"/>
                        <a:buChar char="•"/>
                      </a:pPr>
                      <a:r>
                        <a:rPr lang="en-US" sz="3200" b="0" i="0" kern="1200" dirty="0">
                          <a:solidFill>
                            <a:schemeClr val="tx1"/>
                          </a:solidFill>
                          <a:effectLst/>
                          <a:latin typeface="+mn-lt"/>
                          <a:ea typeface="+mn-ea"/>
                          <a:cs typeface="+mn-cs"/>
                        </a:rPr>
                        <a:t>Mistakes during data collection or analysis</a:t>
                      </a:r>
                      <a:endParaRPr lang="en-US" sz="3200" dirty="0">
                        <a:latin typeface="Times New Roman" panose="02020603050405020304" pitchFamily="18" charset="0"/>
                        <a:cs typeface="Times New Roman" panose="02020603050405020304" pitchFamily="18" charset="0"/>
                      </a:endParaRPr>
                    </a:p>
                  </a:txBody>
                  <a:tcPr marL="301752" marR="301752" marT="150876" marB="150876"/>
                </a:tc>
                <a:extLst>
                  <a:ext uri="{0D108BD9-81ED-4DB2-BD59-A6C34878D82A}">
                    <a16:rowId xmlns:a16="http://schemas.microsoft.com/office/drawing/2014/main" val="10002"/>
                  </a:ext>
                </a:extLst>
              </a:tr>
              <a:tr h="2581354">
                <a:tc>
                  <a:txBody>
                    <a:bodyPr/>
                    <a:lstStyle/>
                    <a:p>
                      <a:r>
                        <a:rPr lang="en-US" sz="5400" dirty="0">
                          <a:latin typeface="Times New Roman" panose="02020603050405020304" pitchFamily="18" charset="0"/>
                          <a:cs typeface="Times New Roman" panose="02020603050405020304" pitchFamily="18" charset="0"/>
                        </a:rPr>
                        <a:t>11.</a:t>
                      </a:r>
                    </a:p>
                  </a:txBody>
                  <a:tcPr marL="301752" marR="301752" marT="150876" marB="150876"/>
                </a:tc>
                <a:tc>
                  <a:txBody>
                    <a:bodyPr/>
                    <a:lstStyle/>
                    <a:p>
                      <a:pPr marL="0" marR="0" lvl="0" indent="0" algn="l" defTabSz="2682210" rtl="0" eaLnBrk="1" fontAlgn="auto" latinLnBrk="0" hangingPunct="1">
                        <a:lnSpc>
                          <a:spcPct val="100000"/>
                        </a:lnSpc>
                        <a:spcBef>
                          <a:spcPts val="0"/>
                        </a:spcBef>
                        <a:spcAft>
                          <a:spcPts val="0"/>
                        </a:spcAft>
                        <a:buClrTx/>
                        <a:buSzTx/>
                        <a:buFontTx/>
                        <a:buNone/>
                        <a:tabLst/>
                        <a:defRPr/>
                      </a:pPr>
                      <a:r>
                        <a:rPr lang="en-US" sz="4800" dirty="0">
                          <a:latin typeface="Times New Roman" panose="02020603050405020304" pitchFamily="18" charset="0"/>
                          <a:cs typeface="Times New Roman" panose="02020603050405020304" pitchFamily="18" charset="0"/>
                        </a:rPr>
                        <a:t>Semantics based Calorie calculator-year-2019</a:t>
                      </a:r>
                    </a:p>
                    <a:p>
                      <a:endParaRPr lang="en-US" sz="5400" dirty="0">
                        <a:latin typeface="Times New Roman" panose="02020603050405020304" pitchFamily="18" charset="0"/>
                        <a:cs typeface="Times New Roman" panose="02020603050405020304" pitchFamily="18" charset="0"/>
                      </a:endParaRPr>
                    </a:p>
                  </a:txBody>
                  <a:tcPr marL="301752" marR="301752" marT="150876" marB="150876"/>
                </a:tc>
                <a:tc>
                  <a:txBody>
                    <a:bodyPr/>
                    <a:lstStyle/>
                    <a:p>
                      <a:pPr marL="0" marR="0" lvl="0" indent="0" algn="l" defTabSz="2682210" rtl="0" eaLnBrk="1" fontAlgn="auto" latinLnBrk="0" hangingPunct="1">
                        <a:lnSpc>
                          <a:spcPct val="100000"/>
                        </a:lnSpc>
                        <a:spcBef>
                          <a:spcPts val="0"/>
                        </a:spcBef>
                        <a:spcAft>
                          <a:spcPts val="0"/>
                        </a:spcAft>
                        <a:buClrTx/>
                        <a:buSzTx/>
                        <a:buFontTx/>
                        <a:buNone/>
                        <a:tabLst/>
                        <a:defRPr/>
                      </a:pPr>
                      <a:r>
                        <a:rPr lang="en-US" sz="4400" dirty="0">
                          <a:latin typeface="Times New Roman" panose="02020603050405020304" pitchFamily="18" charset="0"/>
                          <a:cs typeface="Times New Roman" panose="02020603050405020304" pitchFamily="18" charset="0"/>
                        </a:rPr>
                        <a:t>Sravan Raghu Kumar </a:t>
                      </a:r>
                      <a:r>
                        <a:rPr lang="en-US" sz="4400" dirty="0" err="1">
                          <a:latin typeface="Times New Roman" panose="02020603050405020304" pitchFamily="18" charset="0"/>
                          <a:cs typeface="Times New Roman" panose="02020603050405020304" pitchFamily="18" charset="0"/>
                        </a:rPr>
                        <a:t>Narra</a:t>
                      </a:r>
                      <a:endParaRPr lang="en-US" sz="4400" dirty="0">
                        <a:latin typeface="Times New Roman" panose="02020603050405020304" pitchFamily="18" charset="0"/>
                        <a:cs typeface="Times New Roman" panose="02020603050405020304" pitchFamily="18" charset="0"/>
                      </a:endParaRPr>
                    </a:p>
                    <a:p>
                      <a:endParaRPr lang="en-US" sz="5400" dirty="0">
                        <a:latin typeface="Times New Roman" panose="02020603050405020304" pitchFamily="18" charset="0"/>
                        <a:cs typeface="Times New Roman" panose="02020603050405020304" pitchFamily="18" charset="0"/>
                      </a:endParaRPr>
                    </a:p>
                  </a:txBody>
                  <a:tcPr marL="301752" marR="301752" marT="150876" marB="150876"/>
                </a:tc>
                <a:tc>
                  <a:txBody>
                    <a:bodyPr/>
                    <a:lstStyle/>
                    <a:p>
                      <a:r>
                        <a:rPr lang="en-US" sz="4400" dirty="0">
                          <a:latin typeface="Times New Roman" panose="02020603050405020304" pitchFamily="18" charset="0"/>
                          <a:cs typeface="Times New Roman" panose="02020603050405020304" pitchFamily="18" charset="0"/>
                        </a:rPr>
                        <a:t>The core idea contains 2 steps:</a:t>
                      </a:r>
                    </a:p>
                    <a:p>
                      <a:pPr marL="571500" indent="-571500">
                        <a:buFont typeface="Arial" panose="020B0604020202020204" pitchFamily="34" charset="0"/>
                        <a:buChar char="•"/>
                      </a:pPr>
                      <a:r>
                        <a:rPr lang="en-US" sz="4000" b="1" dirty="0">
                          <a:latin typeface="Times New Roman" panose="02020603050405020304" pitchFamily="18" charset="0"/>
                          <a:cs typeface="Times New Roman" panose="02020603050405020304" pitchFamily="18" charset="0"/>
                        </a:rPr>
                        <a:t>Entity extraction</a:t>
                      </a:r>
                    </a:p>
                    <a:p>
                      <a:pPr marL="571500" marR="0" lvl="0" indent="-571500" algn="l" defTabSz="268221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4000" b="1" dirty="0">
                          <a:latin typeface="Times New Roman" panose="02020603050405020304" pitchFamily="18" charset="0"/>
                          <a:cs typeface="Times New Roman" panose="02020603050405020304" pitchFamily="18" charset="0"/>
                        </a:rPr>
                        <a:t>Unit Conversion</a:t>
                      </a:r>
                    </a:p>
                    <a:p>
                      <a:pPr marL="571500" indent="-571500">
                        <a:buFont typeface="Arial" panose="020B0604020202020204" pitchFamily="34" charset="0"/>
                        <a:buChar char="•"/>
                      </a:pPr>
                      <a:endParaRPr lang="en-US" sz="4400" dirty="0">
                        <a:latin typeface="Times New Roman" panose="02020603050405020304" pitchFamily="18" charset="0"/>
                        <a:cs typeface="Times New Roman" panose="02020603050405020304" pitchFamily="18" charset="0"/>
                      </a:endParaRPr>
                    </a:p>
                  </a:txBody>
                  <a:tcPr marL="301752" marR="301752" marT="150876" marB="150876"/>
                </a:tc>
                <a:tc>
                  <a:txBody>
                    <a:bodyPr/>
                    <a:lstStyle/>
                    <a:p>
                      <a:r>
                        <a:rPr lang="en-US" sz="4000" dirty="0">
                          <a:latin typeface="Times New Roman" panose="02020603050405020304" pitchFamily="18" charset="0"/>
                          <a:cs typeface="Times New Roman" panose="02020603050405020304" pitchFamily="18" charset="0"/>
                        </a:rPr>
                        <a:t>1</a:t>
                      </a:r>
                      <a:r>
                        <a:rPr lang="en-US" sz="3600" dirty="0">
                          <a:latin typeface="Times New Roman" panose="02020603050405020304" pitchFamily="18" charset="0"/>
                          <a:cs typeface="Times New Roman" panose="02020603050405020304" pitchFamily="18" charset="0"/>
                        </a:rPr>
                        <a:t>50 total recipes were considered</a:t>
                      </a:r>
                    </a:p>
                    <a:p>
                      <a:pPr marL="0" marR="0" lvl="0" indent="0" algn="l" defTabSz="2682210" rtl="0" eaLnBrk="1" fontAlgn="auto" latinLnBrk="0" hangingPunct="1">
                        <a:lnSpc>
                          <a:spcPct val="100000"/>
                        </a:lnSpc>
                        <a:spcBef>
                          <a:spcPts val="0"/>
                        </a:spcBef>
                        <a:spcAft>
                          <a:spcPts val="0"/>
                        </a:spcAft>
                        <a:buClrTx/>
                        <a:buSzTx/>
                        <a:buFontTx/>
                        <a:buNone/>
                        <a:tabLst/>
                        <a:defRPr/>
                      </a:pPr>
                      <a:r>
                        <a:rPr lang="en-US" sz="3600" dirty="0">
                          <a:latin typeface="Times New Roman" panose="02020603050405020304" pitchFamily="18" charset="0"/>
                          <a:cs typeface="Times New Roman" panose="02020603050405020304" pitchFamily="18" charset="0"/>
                        </a:rPr>
                        <a:t>These recipes were combined into one dataset and experiments were performed on it.</a:t>
                      </a:r>
                    </a:p>
                    <a:p>
                      <a:endParaRPr lang="en-US" sz="5400" dirty="0">
                        <a:latin typeface="Times New Roman" panose="02020603050405020304" pitchFamily="18" charset="0"/>
                        <a:cs typeface="Times New Roman" panose="02020603050405020304" pitchFamily="18" charset="0"/>
                      </a:endParaRPr>
                    </a:p>
                  </a:txBody>
                  <a:tcPr marL="301752" marR="301752" marT="150876" marB="150876"/>
                </a:tc>
                <a:tc>
                  <a:txBody>
                    <a:bodyPr/>
                    <a:lstStyle/>
                    <a:p>
                      <a:endParaRPr lang="en-US" sz="5280" b="0" i="0" kern="1200" dirty="0">
                        <a:solidFill>
                          <a:schemeClr val="tx1"/>
                        </a:solidFill>
                        <a:effectLst/>
                        <a:latin typeface="+mn-lt"/>
                        <a:ea typeface="+mn-ea"/>
                        <a:cs typeface="+mn-cs"/>
                      </a:endParaRPr>
                    </a:p>
                    <a:p>
                      <a:pPr marL="685800" indent="-685800">
                        <a:buFont typeface="Arial" panose="020B0604020202020204" pitchFamily="34" charset="0"/>
                        <a:buChar char="•"/>
                      </a:pPr>
                      <a:r>
                        <a:rPr lang="en-US" sz="2800" b="0" i="0" kern="1200" dirty="0">
                          <a:solidFill>
                            <a:schemeClr val="tx1"/>
                          </a:solidFill>
                          <a:effectLst/>
                          <a:latin typeface="+mn-lt"/>
                          <a:ea typeface="+mn-ea"/>
                          <a:cs typeface="+mn-cs"/>
                        </a:rPr>
                        <a:t>The research does not address the need for a lightweight, fast, and reliable food calorie estimation system</a:t>
                      </a:r>
                      <a:r>
                        <a:rPr lang="en-US" sz="2800" b="0" i="0" kern="1200" baseline="30000" dirty="0">
                          <a:solidFill>
                            <a:schemeClr val="tx1"/>
                          </a:solidFill>
                          <a:effectLst/>
                          <a:latin typeface="+mn-lt"/>
                          <a:ea typeface="+mn-ea"/>
                          <a:cs typeface="+mn-cs"/>
                        </a:rPr>
                        <a:t>2</a:t>
                      </a:r>
                    </a:p>
                    <a:p>
                      <a:pPr marL="685800" indent="-685800">
                        <a:buFont typeface="Arial" panose="020B0604020202020204" pitchFamily="34" charset="0"/>
                        <a:buChar char="•"/>
                      </a:pPr>
                      <a:r>
                        <a:rPr lang="en-US" sz="2800" b="0" i="0" kern="1200" dirty="0">
                          <a:solidFill>
                            <a:srgbClr val="0563C1"/>
                          </a:solidFill>
                          <a:effectLst/>
                          <a:latin typeface="+mn-lt"/>
                          <a:ea typeface="+mn-ea"/>
                          <a:cs typeface="+mn-cs"/>
                          <a:hlinkClick r:id="rId2">
                            <a:extLst>
                              <a:ext uri="{A12FA001-AC4F-418D-AE19-62706E023703}">
                                <ahyp:hlinkClr xmlns:ahyp="http://schemas.microsoft.com/office/drawing/2018/hyperlinkcolor" val="tx"/>
                              </a:ext>
                            </a:extLst>
                          </a:hlinkClick>
                        </a:rPr>
                        <a:t> </a:t>
                      </a:r>
                      <a:r>
                        <a:rPr lang="en-US" sz="2800" b="0" i="0" kern="1200" dirty="0">
                          <a:solidFill>
                            <a:schemeClr val="tx1"/>
                          </a:solidFill>
                          <a:effectLst/>
                          <a:latin typeface="+mn-lt"/>
                          <a:ea typeface="+mn-ea"/>
                          <a:cs typeface="+mn-cs"/>
                          <a:hlinkClick r:id="rId2">
                            <a:extLst>
                              <a:ext uri="{A12FA001-AC4F-418D-AE19-62706E023703}">
                                <ahyp:hlinkClr xmlns:ahyp="http://schemas.microsoft.com/office/drawing/2018/hyperlinkcolor" val="tx"/>
                              </a:ext>
                            </a:extLst>
                          </a:hlinkClick>
                        </a:rPr>
                        <a:t>While the study compares results with existing applications, a more comprehensive evaluation could enhance its credibility</a:t>
                      </a:r>
                      <a:endParaRPr lang="en-US" sz="2800" b="0" i="0" kern="1200" dirty="0">
                        <a:solidFill>
                          <a:schemeClr val="tx1"/>
                        </a:solidFill>
                        <a:effectLst/>
                        <a:latin typeface="+mn-lt"/>
                        <a:ea typeface="+mn-ea"/>
                        <a:cs typeface="+mn-cs"/>
                      </a:endParaRPr>
                    </a:p>
                    <a:p>
                      <a:endParaRPr lang="en-US" sz="5400" dirty="0">
                        <a:latin typeface="Times New Roman" panose="02020603050405020304" pitchFamily="18" charset="0"/>
                        <a:cs typeface="Times New Roman" panose="02020603050405020304" pitchFamily="18" charset="0"/>
                      </a:endParaRPr>
                    </a:p>
                  </a:txBody>
                  <a:tcPr marL="301752" marR="301752" marT="150876" marB="150876"/>
                </a:tc>
                <a:extLst>
                  <a:ext uri="{0D108BD9-81ED-4DB2-BD59-A6C34878D82A}">
                    <a16:rowId xmlns:a16="http://schemas.microsoft.com/office/drawing/2014/main" val="10003"/>
                  </a:ext>
                </a:extLst>
              </a:tr>
              <a:tr h="2581354">
                <a:tc>
                  <a:txBody>
                    <a:bodyPr/>
                    <a:lstStyle/>
                    <a:p>
                      <a:endParaRPr lang="en-US" sz="5400">
                        <a:latin typeface="Times New Roman" panose="02020603050405020304" pitchFamily="18" charset="0"/>
                        <a:cs typeface="Times New Roman" panose="02020603050405020304" pitchFamily="18" charset="0"/>
                      </a:endParaRPr>
                    </a:p>
                  </a:txBody>
                  <a:tcPr marL="301752" marR="301752" marT="150876" marB="150876"/>
                </a:tc>
                <a:tc>
                  <a:txBody>
                    <a:bodyPr/>
                    <a:lstStyle/>
                    <a:p>
                      <a:endParaRPr lang="en-US" sz="5400">
                        <a:latin typeface="Times New Roman" panose="02020603050405020304" pitchFamily="18" charset="0"/>
                        <a:cs typeface="Times New Roman" panose="02020603050405020304" pitchFamily="18" charset="0"/>
                      </a:endParaRPr>
                    </a:p>
                  </a:txBody>
                  <a:tcPr marL="301752" marR="301752" marT="150876" marB="150876"/>
                </a:tc>
                <a:tc>
                  <a:txBody>
                    <a:bodyPr/>
                    <a:lstStyle/>
                    <a:p>
                      <a:endParaRPr lang="en-US" sz="5400">
                        <a:latin typeface="Times New Roman" panose="02020603050405020304" pitchFamily="18" charset="0"/>
                        <a:cs typeface="Times New Roman" panose="02020603050405020304" pitchFamily="18" charset="0"/>
                      </a:endParaRPr>
                    </a:p>
                  </a:txBody>
                  <a:tcPr marL="301752" marR="301752" marT="150876" marB="150876"/>
                </a:tc>
                <a:tc>
                  <a:txBody>
                    <a:bodyPr/>
                    <a:lstStyle/>
                    <a:p>
                      <a:endParaRPr lang="en-US" sz="5400">
                        <a:latin typeface="Times New Roman" panose="02020603050405020304" pitchFamily="18" charset="0"/>
                        <a:cs typeface="Times New Roman" panose="02020603050405020304" pitchFamily="18" charset="0"/>
                      </a:endParaRPr>
                    </a:p>
                  </a:txBody>
                  <a:tcPr marL="301752" marR="301752" marT="150876" marB="150876"/>
                </a:tc>
                <a:tc>
                  <a:txBody>
                    <a:bodyPr/>
                    <a:lstStyle/>
                    <a:p>
                      <a:endParaRPr lang="en-US" sz="5400">
                        <a:latin typeface="Times New Roman" panose="02020603050405020304" pitchFamily="18" charset="0"/>
                        <a:cs typeface="Times New Roman" panose="02020603050405020304" pitchFamily="18" charset="0"/>
                      </a:endParaRPr>
                    </a:p>
                  </a:txBody>
                  <a:tcPr marL="301752" marR="301752" marT="150876" marB="150876"/>
                </a:tc>
                <a:tc>
                  <a:txBody>
                    <a:bodyPr/>
                    <a:lstStyle/>
                    <a:p>
                      <a:endParaRPr lang="en-US" sz="5400">
                        <a:latin typeface="Times New Roman" panose="02020603050405020304" pitchFamily="18" charset="0"/>
                        <a:cs typeface="Times New Roman" panose="02020603050405020304" pitchFamily="18" charset="0"/>
                      </a:endParaRPr>
                    </a:p>
                  </a:txBody>
                  <a:tcPr marL="301752" marR="301752" marT="150876" marB="150876"/>
                </a:tc>
                <a:extLst>
                  <a:ext uri="{0D108BD9-81ED-4DB2-BD59-A6C34878D82A}">
                    <a16:rowId xmlns:a16="http://schemas.microsoft.com/office/drawing/2014/main" val="10004"/>
                  </a:ext>
                </a:extLst>
              </a:tr>
              <a:tr h="2581354">
                <a:tc>
                  <a:txBody>
                    <a:bodyPr/>
                    <a:lstStyle/>
                    <a:p>
                      <a:endParaRPr lang="en-US" sz="5400">
                        <a:latin typeface="Times New Roman" panose="02020603050405020304" pitchFamily="18" charset="0"/>
                        <a:cs typeface="Times New Roman" panose="02020603050405020304" pitchFamily="18" charset="0"/>
                      </a:endParaRPr>
                    </a:p>
                  </a:txBody>
                  <a:tcPr marL="301752" marR="301752" marT="150876" marB="150876"/>
                </a:tc>
                <a:tc>
                  <a:txBody>
                    <a:bodyPr/>
                    <a:lstStyle/>
                    <a:p>
                      <a:endParaRPr lang="en-US" sz="5400">
                        <a:latin typeface="Times New Roman" panose="02020603050405020304" pitchFamily="18" charset="0"/>
                        <a:cs typeface="Times New Roman" panose="02020603050405020304" pitchFamily="18" charset="0"/>
                      </a:endParaRPr>
                    </a:p>
                  </a:txBody>
                  <a:tcPr marL="301752" marR="301752" marT="150876" marB="150876"/>
                </a:tc>
                <a:tc>
                  <a:txBody>
                    <a:bodyPr/>
                    <a:lstStyle/>
                    <a:p>
                      <a:endParaRPr lang="en-US" sz="5400">
                        <a:latin typeface="Times New Roman" panose="02020603050405020304" pitchFamily="18" charset="0"/>
                        <a:cs typeface="Times New Roman" panose="02020603050405020304" pitchFamily="18" charset="0"/>
                      </a:endParaRPr>
                    </a:p>
                  </a:txBody>
                  <a:tcPr marL="301752" marR="301752" marT="150876" marB="150876"/>
                </a:tc>
                <a:tc>
                  <a:txBody>
                    <a:bodyPr/>
                    <a:lstStyle/>
                    <a:p>
                      <a:endParaRPr lang="en-US" sz="5400">
                        <a:latin typeface="Times New Roman" panose="02020603050405020304" pitchFamily="18" charset="0"/>
                        <a:cs typeface="Times New Roman" panose="02020603050405020304" pitchFamily="18" charset="0"/>
                      </a:endParaRPr>
                    </a:p>
                  </a:txBody>
                  <a:tcPr marL="301752" marR="301752" marT="150876" marB="150876"/>
                </a:tc>
                <a:tc>
                  <a:txBody>
                    <a:bodyPr/>
                    <a:lstStyle/>
                    <a:p>
                      <a:endParaRPr lang="en-US" sz="5400">
                        <a:latin typeface="Times New Roman" panose="02020603050405020304" pitchFamily="18" charset="0"/>
                        <a:cs typeface="Times New Roman" panose="02020603050405020304" pitchFamily="18" charset="0"/>
                      </a:endParaRPr>
                    </a:p>
                  </a:txBody>
                  <a:tcPr marL="301752" marR="301752" marT="150876" marB="150876"/>
                </a:tc>
                <a:tc>
                  <a:txBody>
                    <a:bodyPr/>
                    <a:lstStyle/>
                    <a:p>
                      <a:endParaRPr lang="en-US" sz="5400" dirty="0">
                        <a:latin typeface="Times New Roman" panose="02020603050405020304" pitchFamily="18" charset="0"/>
                        <a:cs typeface="Times New Roman" panose="02020603050405020304" pitchFamily="18" charset="0"/>
                      </a:endParaRPr>
                    </a:p>
                  </a:txBody>
                  <a:tcPr marL="301752" marR="301752" marT="150876" marB="150876"/>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405635608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530860" y="-562388"/>
            <a:ext cx="34701480" cy="3087615"/>
          </a:xfrm>
        </p:spPr>
        <p:txBody>
          <a:bodyPr vert="horz" lIns="91440" tIns="45720" rIns="91440" bIns="45720" rtlCol="0" anchor="ctr">
            <a:normAutofit/>
          </a:bodyPr>
          <a:lstStyle/>
          <a:p>
            <a:r>
              <a:rPr lang="en-US" b="1">
                <a:latin typeface="Times New Roman" panose="02020603050405020304" pitchFamily="18" charset="0"/>
                <a:cs typeface="Times New Roman" panose="02020603050405020304" pitchFamily="18" charset="0"/>
              </a:rPr>
              <a:t>Literature Survey</a:t>
            </a: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001852259"/>
              </p:ext>
            </p:extLst>
          </p:nvPr>
        </p:nvGraphicFramePr>
        <p:xfrm>
          <a:off x="896620" y="2525227"/>
          <a:ext cx="34106612" cy="20691032"/>
        </p:xfrm>
        <a:graphic>
          <a:graphicData uri="http://schemas.openxmlformats.org/drawingml/2006/table">
            <a:tbl>
              <a:tblPr firstRow="1" bandRow="1">
                <a:tableStyleId>{5940675A-B579-460E-94D1-54222C63F5DA}</a:tableStyleId>
              </a:tblPr>
              <a:tblGrid>
                <a:gridCol w="2301227">
                  <a:extLst>
                    <a:ext uri="{9D8B030D-6E8A-4147-A177-3AD203B41FA5}">
                      <a16:colId xmlns:a16="http://schemas.microsoft.com/office/drawing/2014/main" val="20000"/>
                    </a:ext>
                  </a:extLst>
                </a:gridCol>
                <a:gridCol w="8701884">
                  <a:extLst>
                    <a:ext uri="{9D8B030D-6E8A-4147-A177-3AD203B41FA5}">
                      <a16:colId xmlns:a16="http://schemas.microsoft.com/office/drawing/2014/main" val="20001"/>
                    </a:ext>
                  </a:extLst>
                </a:gridCol>
                <a:gridCol w="5501555">
                  <a:extLst>
                    <a:ext uri="{9D8B030D-6E8A-4147-A177-3AD203B41FA5}">
                      <a16:colId xmlns:a16="http://schemas.microsoft.com/office/drawing/2014/main" val="20002"/>
                    </a:ext>
                  </a:extLst>
                </a:gridCol>
                <a:gridCol w="5501555">
                  <a:extLst>
                    <a:ext uri="{9D8B030D-6E8A-4147-A177-3AD203B41FA5}">
                      <a16:colId xmlns:a16="http://schemas.microsoft.com/office/drawing/2014/main" val="20003"/>
                    </a:ext>
                  </a:extLst>
                </a:gridCol>
                <a:gridCol w="5501555">
                  <a:extLst>
                    <a:ext uri="{9D8B030D-6E8A-4147-A177-3AD203B41FA5}">
                      <a16:colId xmlns:a16="http://schemas.microsoft.com/office/drawing/2014/main" val="20004"/>
                    </a:ext>
                  </a:extLst>
                </a:gridCol>
                <a:gridCol w="6598836">
                  <a:extLst>
                    <a:ext uri="{9D8B030D-6E8A-4147-A177-3AD203B41FA5}">
                      <a16:colId xmlns:a16="http://schemas.microsoft.com/office/drawing/2014/main" val="20005"/>
                    </a:ext>
                  </a:extLst>
                </a:gridCol>
              </a:tblGrid>
              <a:tr h="4101070">
                <a:tc>
                  <a:txBody>
                    <a:bodyPr/>
                    <a:lstStyle/>
                    <a:p>
                      <a:pPr marL="0" marR="0" lvl="0" algn="ctr" defTabSz="914400" rtl="0" eaLnBrk="1" latinLnBrk="0" hangingPunct="1">
                        <a:lnSpc>
                          <a:spcPct val="100000"/>
                        </a:lnSpc>
                        <a:spcBef>
                          <a:spcPts val="1200"/>
                        </a:spcBef>
                        <a:spcAft>
                          <a:spcPts val="800"/>
                        </a:spcAft>
                      </a:pPr>
                      <a:r>
                        <a:rPr lang="en-US" sz="5400" kern="1200">
                          <a:effectLst/>
                          <a:latin typeface="Times New Roman" panose="02020603050405020304" pitchFamily="18" charset="0"/>
                          <a:cs typeface="Times New Roman" panose="02020603050405020304" pitchFamily="18" charset="0"/>
                        </a:rPr>
                        <a:t>S.No.</a:t>
                      </a:r>
                      <a:endParaRPr lang="en-US" sz="5400" b="1" kern="12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26314" marR="226314" marT="0" marB="0" anchor="ctr"/>
                </a:tc>
                <a:tc>
                  <a:txBody>
                    <a:bodyPr/>
                    <a:lstStyle/>
                    <a:p>
                      <a:pPr marL="0" marR="0" lvl="0" algn="ctr">
                        <a:lnSpc>
                          <a:spcPct val="100000"/>
                        </a:lnSpc>
                        <a:spcBef>
                          <a:spcPts val="1200"/>
                        </a:spcBef>
                        <a:spcAft>
                          <a:spcPts val="800"/>
                        </a:spcAft>
                      </a:pPr>
                      <a:r>
                        <a:rPr lang="en-US" sz="5400" dirty="0">
                          <a:effectLst/>
                          <a:latin typeface="Times New Roman" panose="02020603050405020304" pitchFamily="18" charset="0"/>
                          <a:cs typeface="Times New Roman" panose="02020603050405020304" pitchFamily="18" charset="0"/>
                        </a:rPr>
                        <a:t>Title of The Paper &amp; Year</a:t>
                      </a:r>
                      <a:endParaRPr lang="en-US" sz="5400" dirty="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26314" marR="226314" marT="0" marB="0" anchor="ctr"/>
                </a:tc>
                <a:tc>
                  <a:txBody>
                    <a:bodyPr/>
                    <a:lstStyle/>
                    <a:p>
                      <a:pPr marL="0" marR="0" algn="ctr">
                        <a:lnSpc>
                          <a:spcPct val="100000"/>
                        </a:lnSpc>
                        <a:spcBef>
                          <a:spcPts val="1200"/>
                        </a:spcBef>
                        <a:spcAft>
                          <a:spcPts val="800"/>
                        </a:spcAft>
                      </a:pPr>
                      <a:r>
                        <a:rPr lang="en-US" sz="5400">
                          <a:effectLst/>
                          <a:latin typeface="Times New Roman" panose="02020603050405020304" pitchFamily="18" charset="0"/>
                          <a:cs typeface="Times New Roman" panose="02020603050405020304" pitchFamily="18" charset="0"/>
                        </a:rPr>
                        <a:t>Authors</a:t>
                      </a:r>
                      <a:endParaRPr lang="en-US" sz="5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26314" marR="226314" marT="0" marB="0" anchor="ctr"/>
                </a:tc>
                <a:tc>
                  <a:txBody>
                    <a:bodyPr/>
                    <a:lstStyle/>
                    <a:p>
                      <a:pPr marL="0" marR="0" algn="ctr">
                        <a:lnSpc>
                          <a:spcPct val="100000"/>
                        </a:lnSpc>
                        <a:spcBef>
                          <a:spcPts val="0"/>
                        </a:spcBef>
                        <a:spcAft>
                          <a:spcPts val="800"/>
                        </a:spcAft>
                      </a:pPr>
                      <a:r>
                        <a:rPr lang="en-US" sz="5400">
                          <a:effectLst/>
                          <a:latin typeface="Times New Roman" panose="02020603050405020304" pitchFamily="18" charset="0"/>
                          <a:cs typeface="Times New Roman" panose="02020603050405020304" pitchFamily="18" charset="0"/>
                        </a:rPr>
                        <a:t>Methodology &amp;</a:t>
                      </a:r>
                    </a:p>
                    <a:p>
                      <a:pPr marL="0" marR="0" algn="ctr">
                        <a:lnSpc>
                          <a:spcPct val="100000"/>
                        </a:lnSpc>
                        <a:spcBef>
                          <a:spcPts val="0"/>
                        </a:spcBef>
                        <a:spcAft>
                          <a:spcPts val="800"/>
                        </a:spcAft>
                      </a:pPr>
                      <a:r>
                        <a:rPr lang="en-US" sz="5400">
                          <a:effectLst/>
                          <a:latin typeface="Times New Roman" panose="02020603050405020304" pitchFamily="18" charset="0"/>
                          <a:cs typeface="Times New Roman" panose="02020603050405020304" pitchFamily="18" charset="0"/>
                        </a:rPr>
                        <a:t>Metrics</a:t>
                      </a:r>
                      <a:endParaRPr lang="en-US" sz="5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26314" marR="226314" marT="0" marB="0" anchor="ctr"/>
                </a:tc>
                <a:tc>
                  <a:txBody>
                    <a:bodyPr/>
                    <a:lstStyle/>
                    <a:p>
                      <a:pPr marL="0" marR="0" algn="ctr">
                        <a:lnSpc>
                          <a:spcPct val="100000"/>
                        </a:lnSpc>
                        <a:spcBef>
                          <a:spcPts val="1200"/>
                        </a:spcBef>
                        <a:spcAft>
                          <a:spcPts val="0"/>
                        </a:spcAft>
                      </a:pPr>
                      <a:r>
                        <a:rPr lang="en-US" sz="5400">
                          <a:effectLst/>
                          <a:latin typeface="Times New Roman" panose="02020603050405020304" pitchFamily="18" charset="0"/>
                          <a:cs typeface="Times New Roman" panose="02020603050405020304" pitchFamily="18" charset="0"/>
                        </a:rPr>
                        <a:t>Datasets Used</a:t>
                      </a:r>
                      <a:endParaRPr lang="en-US" sz="5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26314" marR="226314" marT="0" marB="0" anchor="ctr"/>
                </a:tc>
                <a:tc>
                  <a:txBody>
                    <a:bodyPr/>
                    <a:lstStyle/>
                    <a:p>
                      <a:pPr marL="0" marR="0" algn="ctr">
                        <a:lnSpc>
                          <a:spcPct val="100000"/>
                        </a:lnSpc>
                        <a:spcBef>
                          <a:spcPts val="0"/>
                        </a:spcBef>
                        <a:spcAft>
                          <a:spcPts val="0"/>
                        </a:spcAft>
                      </a:pPr>
                      <a:r>
                        <a:rPr lang="en-US" sz="5400">
                          <a:effectLst/>
                          <a:latin typeface="Times New Roman" panose="02020603050405020304" pitchFamily="18" charset="0"/>
                          <a:cs typeface="Times New Roman" panose="02020603050405020304" pitchFamily="18" charset="0"/>
                        </a:rPr>
                        <a:t>Observed Shortcomings/</a:t>
                      </a:r>
                    </a:p>
                    <a:p>
                      <a:pPr marL="0" marR="0" algn="ctr">
                        <a:lnSpc>
                          <a:spcPct val="100000"/>
                        </a:lnSpc>
                        <a:spcBef>
                          <a:spcPts val="0"/>
                        </a:spcBef>
                        <a:spcAft>
                          <a:spcPts val="0"/>
                        </a:spcAft>
                      </a:pPr>
                      <a:r>
                        <a:rPr lang="en-US" sz="5400">
                          <a:effectLst/>
                          <a:latin typeface="Times New Roman" panose="02020603050405020304" pitchFamily="18" charset="0"/>
                          <a:cs typeface="Times New Roman" panose="02020603050405020304" pitchFamily="18" charset="0"/>
                        </a:rPr>
                        <a:t>Gaps in The Paper</a:t>
                      </a:r>
                      <a:endParaRPr lang="en-US" sz="5400">
                        <a:solidFill>
                          <a:srgbClr val="000000"/>
                        </a:solidFill>
                        <a:effectLst/>
                        <a:latin typeface="Times New Roman" panose="02020603050405020304" pitchFamily="18" charset="0"/>
                        <a:ea typeface="Calibri" panose="020F0502020204030204" pitchFamily="34" charset="0"/>
                        <a:cs typeface="Times New Roman" panose="02020603050405020304" pitchFamily="18" charset="0"/>
                      </a:endParaRPr>
                    </a:p>
                  </a:txBody>
                  <a:tcPr marL="226314" marR="226314" marT="0" marB="0" anchor="ctr"/>
                </a:tc>
                <a:extLst>
                  <a:ext uri="{0D108BD9-81ED-4DB2-BD59-A6C34878D82A}">
                    <a16:rowId xmlns:a16="http://schemas.microsoft.com/office/drawing/2014/main" val="10000"/>
                  </a:ext>
                </a:extLst>
              </a:tr>
              <a:tr h="2581354">
                <a:tc>
                  <a:txBody>
                    <a:bodyPr/>
                    <a:lstStyle/>
                    <a:p>
                      <a:r>
                        <a:rPr lang="en-US" sz="5400" dirty="0">
                          <a:latin typeface="Times New Roman" panose="02020603050405020304" pitchFamily="18" charset="0"/>
                          <a:cs typeface="Times New Roman" panose="02020603050405020304" pitchFamily="18" charset="0"/>
                        </a:rPr>
                        <a:t>12.</a:t>
                      </a:r>
                    </a:p>
                  </a:txBody>
                  <a:tcPr marL="301752" marR="301752" marT="150876" marB="150876"/>
                </a:tc>
                <a:tc>
                  <a:txBody>
                    <a:bodyPr/>
                    <a:lstStyle/>
                    <a:p>
                      <a:pPr marL="0" marR="0" lvl="0" indent="0" algn="l" defTabSz="2682210" rtl="0" eaLnBrk="1" fontAlgn="auto" latinLnBrk="0" hangingPunct="1">
                        <a:lnSpc>
                          <a:spcPct val="100000"/>
                        </a:lnSpc>
                        <a:spcBef>
                          <a:spcPts val="0"/>
                        </a:spcBef>
                        <a:spcAft>
                          <a:spcPts val="0"/>
                        </a:spcAft>
                        <a:buClrTx/>
                        <a:buSzTx/>
                        <a:buFontTx/>
                        <a:buNone/>
                        <a:tabLst/>
                        <a:defRPr/>
                      </a:pPr>
                      <a:r>
                        <a:rPr lang="en-US" sz="2800" dirty="0">
                          <a:latin typeface="Times New Roman" panose="02020603050405020304" pitchFamily="18" charset="0"/>
                          <a:cs typeface="Times New Roman" panose="02020603050405020304" pitchFamily="18" charset="0"/>
                        </a:rPr>
                        <a:t>The utilization of Machine Learning for the identification and computation of calories</a:t>
                      </a:r>
                    </a:p>
                    <a:p>
                      <a:r>
                        <a:rPr lang="en-US" sz="2800" dirty="0">
                          <a:latin typeface="Times New Roman" panose="02020603050405020304" pitchFamily="18" charset="0"/>
                          <a:cs typeface="Times New Roman" panose="02020603050405020304" pitchFamily="18" charset="0"/>
                        </a:rPr>
                        <a:t>Year-</a:t>
                      </a:r>
                      <a:r>
                        <a:rPr lang="en-IN" sz="2800" dirty="0"/>
                        <a:t>2023</a:t>
                      </a:r>
                      <a:endParaRPr lang="en-US" sz="2800" dirty="0">
                        <a:latin typeface="Times New Roman" panose="02020603050405020304" pitchFamily="18" charset="0"/>
                        <a:cs typeface="Times New Roman" panose="02020603050405020304" pitchFamily="18" charset="0"/>
                      </a:endParaRPr>
                    </a:p>
                  </a:txBody>
                  <a:tcPr marL="301752" marR="301752" marT="150876" marB="150876"/>
                </a:tc>
                <a:tc>
                  <a:txBody>
                    <a:bodyPr/>
                    <a:lstStyle/>
                    <a:p>
                      <a:pPr marL="685800" marR="0" lvl="0" indent="-685800" algn="l" defTabSz="268221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3600" dirty="0" err="1">
                          <a:latin typeface="Times New Roman" panose="02020603050405020304" pitchFamily="18" charset="0"/>
                          <a:cs typeface="Times New Roman" panose="02020603050405020304" pitchFamily="18" charset="0"/>
                        </a:rPr>
                        <a:t>S.Dhanush</a:t>
                      </a:r>
                      <a:r>
                        <a:rPr lang="en-US" sz="3600" dirty="0">
                          <a:latin typeface="Times New Roman" panose="02020603050405020304" pitchFamily="18" charset="0"/>
                          <a:cs typeface="Times New Roman" panose="02020603050405020304" pitchFamily="18" charset="0"/>
                        </a:rPr>
                        <a:t> Hariharan, </a:t>
                      </a:r>
                    </a:p>
                    <a:p>
                      <a:pPr marL="685800" marR="0" lvl="0" indent="-685800" algn="l" defTabSz="268221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3600" dirty="0" err="1">
                          <a:latin typeface="Times New Roman" panose="02020603050405020304" pitchFamily="18" charset="0"/>
                          <a:cs typeface="Times New Roman" panose="02020603050405020304" pitchFamily="18" charset="0"/>
                        </a:rPr>
                        <a:t>P.Dinesh</a:t>
                      </a:r>
                      <a:r>
                        <a:rPr lang="en-US" sz="3600" dirty="0">
                          <a:latin typeface="Times New Roman" panose="02020603050405020304" pitchFamily="18" charset="0"/>
                          <a:cs typeface="Times New Roman" panose="02020603050405020304" pitchFamily="18" charset="0"/>
                        </a:rPr>
                        <a:t>, </a:t>
                      </a:r>
                    </a:p>
                    <a:p>
                      <a:pPr marL="685800" marR="0" lvl="0" indent="-685800" algn="l" defTabSz="268221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3600" dirty="0">
                          <a:latin typeface="Times New Roman" panose="02020603050405020304" pitchFamily="18" charset="0"/>
                          <a:cs typeface="Times New Roman" panose="02020603050405020304" pitchFamily="18" charset="0"/>
                        </a:rPr>
                        <a:t>Vivek Chidambaram, </a:t>
                      </a:r>
                    </a:p>
                    <a:p>
                      <a:pPr marL="685800" marR="0" lvl="0" indent="-685800" algn="l" defTabSz="268221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3600" dirty="0">
                          <a:latin typeface="Times New Roman" panose="02020603050405020304" pitchFamily="18" charset="0"/>
                          <a:cs typeface="Times New Roman" panose="02020603050405020304" pitchFamily="18" charset="0"/>
                        </a:rPr>
                        <a:t>G.T Shakila Devi</a:t>
                      </a:r>
                    </a:p>
                    <a:p>
                      <a:pPr marL="685800" indent="-685800">
                        <a:buFont typeface="Arial" panose="020B0604020202020204" pitchFamily="34" charset="0"/>
                        <a:buChar char="•"/>
                      </a:pPr>
                      <a:endParaRPr lang="en-US" sz="3600" dirty="0">
                        <a:latin typeface="Times New Roman" panose="02020603050405020304" pitchFamily="18" charset="0"/>
                        <a:cs typeface="Times New Roman" panose="02020603050405020304" pitchFamily="18" charset="0"/>
                      </a:endParaRPr>
                    </a:p>
                  </a:txBody>
                  <a:tcPr marL="301752" marR="301752" marT="150876" marB="150876"/>
                </a:tc>
                <a:tc>
                  <a:txBody>
                    <a:bodyPr/>
                    <a:lstStyle/>
                    <a:p>
                      <a:r>
                        <a:rPr lang="en-US" sz="2800" dirty="0" err="1">
                          <a:latin typeface="Times New Roman" panose="02020603050405020304" pitchFamily="18" charset="0"/>
                          <a:cs typeface="Times New Roman" panose="02020603050405020304" pitchFamily="18" charset="0"/>
                        </a:rPr>
                        <a:t>i</a:t>
                      </a:r>
                      <a:r>
                        <a:rPr lang="en-US" sz="2800" dirty="0">
                          <a:latin typeface="Times New Roman" panose="02020603050405020304" pitchFamily="18" charset="0"/>
                          <a:cs typeface="Times New Roman" panose="02020603050405020304" pitchFamily="18" charset="0"/>
                        </a:rPr>
                        <a:t>) It is a smart watch based food tracking and monitoring system.</a:t>
                      </a:r>
                    </a:p>
                    <a:p>
                      <a:r>
                        <a:rPr lang="en-US" sz="2800" dirty="0">
                          <a:latin typeface="Times New Roman" panose="02020603050405020304" pitchFamily="18" charset="0"/>
                          <a:cs typeface="Times New Roman" panose="02020603050405020304" pitchFamily="18" charset="0"/>
                        </a:rPr>
                        <a:t>ii) It precisely determines a user’s calorie consumption from their meals using Machine Learning</a:t>
                      </a:r>
                    </a:p>
                    <a:p>
                      <a:endParaRPr lang="en-US" sz="2800" dirty="0">
                        <a:latin typeface="Times New Roman" panose="02020603050405020304" pitchFamily="18" charset="0"/>
                        <a:cs typeface="Times New Roman" panose="02020603050405020304" pitchFamily="18" charset="0"/>
                      </a:endParaRPr>
                    </a:p>
                  </a:txBody>
                  <a:tcPr marL="301752" marR="301752" marT="150876" marB="150876"/>
                </a:tc>
                <a:tc>
                  <a:txBody>
                    <a:bodyPr/>
                    <a:lstStyle/>
                    <a:p>
                      <a:pPr marL="0" marR="0" lvl="0" indent="0" algn="l" defTabSz="2682210" rtl="0" eaLnBrk="1" fontAlgn="auto" latinLnBrk="0" hangingPunct="1">
                        <a:lnSpc>
                          <a:spcPct val="100000"/>
                        </a:lnSpc>
                        <a:spcBef>
                          <a:spcPts val="0"/>
                        </a:spcBef>
                        <a:spcAft>
                          <a:spcPts val="0"/>
                        </a:spcAft>
                        <a:buClrTx/>
                        <a:buSzTx/>
                        <a:buFontTx/>
                        <a:buNone/>
                        <a:tabLst/>
                        <a:defRPr/>
                      </a:pPr>
                      <a:r>
                        <a:rPr lang="en-US" sz="2800" dirty="0">
                          <a:latin typeface="Times New Roman" panose="02020603050405020304" pitchFamily="18" charset="0"/>
                          <a:cs typeface="Times New Roman" panose="02020603050405020304" pitchFamily="18" charset="0"/>
                        </a:rPr>
                        <a:t>The dataset of different foods was used to evaluate the system.</a:t>
                      </a:r>
                    </a:p>
                    <a:p>
                      <a:endParaRPr lang="en-US" sz="2800" dirty="0">
                        <a:latin typeface="Times New Roman" panose="02020603050405020304" pitchFamily="18" charset="0"/>
                        <a:cs typeface="Times New Roman" panose="02020603050405020304" pitchFamily="18" charset="0"/>
                      </a:endParaRPr>
                    </a:p>
                  </a:txBody>
                  <a:tcPr marL="301752" marR="301752" marT="150876" marB="150876"/>
                </a:tc>
                <a:tc>
                  <a:txBody>
                    <a:bodyPr/>
                    <a:lstStyle/>
                    <a:p>
                      <a:pPr marL="0" marR="0" lvl="0" indent="0" algn="l" defTabSz="2682210" rtl="0" eaLnBrk="1" fontAlgn="auto" latinLnBrk="0" hangingPunct="1">
                        <a:lnSpc>
                          <a:spcPct val="100000"/>
                        </a:lnSpc>
                        <a:spcBef>
                          <a:spcPts val="0"/>
                        </a:spcBef>
                        <a:spcAft>
                          <a:spcPts val="0"/>
                        </a:spcAft>
                        <a:buClrTx/>
                        <a:buSzTx/>
                        <a:buFontTx/>
                        <a:buNone/>
                        <a:tabLst/>
                        <a:defRPr/>
                      </a:pPr>
                      <a:r>
                        <a:rPr lang="en-US" sz="2800" dirty="0">
                          <a:latin typeface="Times New Roman" panose="02020603050405020304" pitchFamily="18" charset="0"/>
                          <a:cs typeface="Times New Roman" panose="02020603050405020304" pitchFamily="18" charset="0"/>
                        </a:rPr>
                        <a:t>It achieves a highest accuracy of 90%.</a:t>
                      </a:r>
                    </a:p>
                    <a:p>
                      <a:endParaRPr lang="en-US" sz="2800" dirty="0">
                        <a:latin typeface="Times New Roman" panose="02020603050405020304" pitchFamily="18" charset="0"/>
                        <a:cs typeface="Times New Roman" panose="02020603050405020304" pitchFamily="18" charset="0"/>
                      </a:endParaRPr>
                    </a:p>
                  </a:txBody>
                  <a:tcPr marL="301752" marR="301752" marT="150876" marB="150876"/>
                </a:tc>
                <a:extLst>
                  <a:ext uri="{0D108BD9-81ED-4DB2-BD59-A6C34878D82A}">
                    <a16:rowId xmlns:a16="http://schemas.microsoft.com/office/drawing/2014/main" val="10001"/>
                  </a:ext>
                </a:extLst>
              </a:tr>
              <a:tr h="2581354">
                <a:tc>
                  <a:txBody>
                    <a:bodyPr/>
                    <a:lstStyle/>
                    <a:p>
                      <a:r>
                        <a:rPr lang="en-US" sz="5400" dirty="0">
                          <a:latin typeface="Times New Roman" panose="02020603050405020304" pitchFamily="18" charset="0"/>
                          <a:cs typeface="Times New Roman" panose="02020603050405020304" pitchFamily="18" charset="0"/>
                        </a:rPr>
                        <a:t>13.</a:t>
                      </a:r>
                    </a:p>
                  </a:txBody>
                  <a:tcPr marL="301752" marR="301752" marT="150876" marB="150876"/>
                </a:tc>
                <a:tc>
                  <a:txBody>
                    <a:bodyPr/>
                    <a:lstStyle/>
                    <a:p>
                      <a:pPr marL="0" marR="0" lvl="0" indent="0" algn="l" defTabSz="2682210" rtl="0" eaLnBrk="1" fontAlgn="auto" latinLnBrk="0" hangingPunct="1">
                        <a:lnSpc>
                          <a:spcPct val="100000"/>
                        </a:lnSpc>
                        <a:spcBef>
                          <a:spcPts val="0"/>
                        </a:spcBef>
                        <a:spcAft>
                          <a:spcPts val="0"/>
                        </a:spcAft>
                        <a:buClrTx/>
                        <a:buSzTx/>
                        <a:buFontTx/>
                        <a:buNone/>
                        <a:tabLst/>
                        <a:defRPr/>
                      </a:pPr>
                      <a:r>
                        <a:rPr lang="en-US" sz="3200" dirty="0">
                          <a:latin typeface="Times New Roman" panose="02020603050405020304" pitchFamily="18" charset="0"/>
                          <a:cs typeface="Times New Roman" panose="02020603050405020304" pitchFamily="18" charset="0"/>
                        </a:rPr>
                        <a:t>A study of calorie estimation in pictures of food</a:t>
                      </a:r>
                    </a:p>
                    <a:p>
                      <a:pPr marL="0" marR="0" lvl="0" indent="0" algn="l" defTabSz="2682210" rtl="0" eaLnBrk="1" fontAlgn="auto" latinLnBrk="0" hangingPunct="1">
                        <a:lnSpc>
                          <a:spcPct val="100000"/>
                        </a:lnSpc>
                        <a:spcBef>
                          <a:spcPts val="0"/>
                        </a:spcBef>
                        <a:spcAft>
                          <a:spcPts val="0"/>
                        </a:spcAft>
                        <a:buClrTx/>
                        <a:buSzTx/>
                        <a:buFontTx/>
                        <a:buNone/>
                        <a:tabLst/>
                        <a:defRPr/>
                      </a:pPr>
                      <a:r>
                        <a:rPr lang="en-US" sz="3200" dirty="0">
                          <a:latin typeface="Times New Roman" panose="02020603050405020304" pitchFamily="18" charset="0"/>
                          <a:cs typeface="Times New Roman" panose="02020603050405020304" pitchFamily="18" charset="0"/>
                        </a:rPr>
                        <a:t>Year-</a:t>
                      </a:r>
                      <a:r>
                        <a:rPr lang="en-IN" sz="2800" b="0" i="0" kern="1200" dirty="0">
                          <a:solidFill>
                            <a:schemeClr val="tx1"/>
                          </a:solidFill>
                          <a:effectLst/>
                          <a:latin typeface="+mn-lt"/>
                          <a:ea typeface="+mn-ea"/>
                          <a:cs typeface="+mn-cs"/>
                        </a:rPr>
                        <a:t>2019</a:t>
                      </a:r>
                    </a:p>
                    <a:p>
                      <a:endParaRPr lang="en-US" sz="3200" dirty="0">
                        <a:latin typeface="Times New Roman" panose="02020603050405020304" pitchFamily="18" charset="0"/>
                        <a:cs typeface="Times New Roman" panose="02020603050405020304" pitchFamily="18" charset="0"/>
                      </a:endParaRPr>
                    </a:p>
                  </a:txBody>
                  <a:tcPr marL="301752" marR="301752" marT="150876" marB="150876"/>
                </a:tc>
                <a:tc>
                  <a:txBody>
                    <a:bodyPr/>
                    <a:lstStyle/>
                    <a:p>
                      <a:pPr marL="2026905" marR="0" lvl="1" indent="-685800" algn="l" defTabSz="268221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400" dirty="0">
                          <a:latin typeface="Times New Roman" panose="02020603050405020304" pitchFamily="18" charset="0"/>
                          <a:cs typeface="Times New Roman" panose="02020603050405020304" pitchFamily="18" charset="0"/>
                        </a:rPr>
                        <a:t>Jun Zhou, </a:t>
                      </a:r>
                    </a:p>
                    <a:p>
                      <a:pPr marL="2026905" marR="0" lvl="1" indent="-685800" algn="l" defTabSz="268221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400" dirty="0">
                          <a:latin typeface="Times New Roman" panose="02020603050405020304" pitchFamily="18" charset="0"/>
                          <a:cs typeface="Times New Roman" panose="02020603050405020304" pitchFamily="18" charset="0"/>
                        </a:rPr>
                        <a:t>Dane Bell, </a:t>
                      </a:r>
                    </a:p>
                    <a:p>
                      <a:pPr marL="2026905" marR="0" lvl="1" indent="-685800" algn="l" defTabSz="268221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400" dirty="0">
                          <a:latin typeface="Times New Roman" panose="02020603050405020304" pitchFamily="18" charset="0"/>
                          <a:cs typeface="Times New Roman" panose="02020603050405020304" pitchFamily="18" charset="0"/>
                        </a:rPr>
                        <a:t>Sabrina Nusrat, </a:t>
                      </a:r>
                    </a:p>
                    <a:p>
                      <a:pPr marL="2026905" marR="0" lvl="1" indent="-685800" algn="l" defTabSz="268221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400" dirty="0" err="1">
                          <a:latin typeface="Times New Roman" panose="02020603050405020304" pitchFamily="18" charset="0"/>
                          <a:cs typeface="Times New Roman" panose="02020603050405020304" pitchFamily="18" charset="0"/>
                        </a:rPr>
                        <a:t>Melanine</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Hingle</a:t>
                      </a:r>
                      <a:r>
                        <a:rPr lang="en-US" sz="2400" dirty="0">
                          <a:latin typeface="Times New Roman" panose="02020603050405020304" pitchFamily="18" charset="0"/>
                          <a:cs typeface="Times New Roman" panose="02020603050405020304" pitchFamily="18" charset="0"/>
                        </a:rPr>
                        <a:t>, </a:t>
                      </a:r>
                    </a:p>
                    <a:p>
                      <a:pPr marL="2026905" marR="0" lvl="1" indent="-685800" algn="l" defTabSz="268221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2400" dirty="0" err="1">
                          <a:latin typeface="Times New Roman" panose="02020603050405020304" pitchFamily="18" charset="0"/>
                          <a:cs typeface="Times New Roman" panose="02020603050405020304" pitchFamily="18" charset="0"/>
                        </a:rPr>
                        <a:t>Mahai</a:t>
                      </a:r>
                      <a:r>
                        <a:rPr lang="en-US" sz="2400" dirty="0">
                          <a:latin typeface="Times New Roman" panose="02020603050405020304" pitchFamily="18" charset="0"/>
                          <a:cs typeface="Times New Roman" panose="02020603050405020304" pitchFamily="18" charset="0"/>
                        </a:rPr>
                        <a:t> </a:t>
                      </a:r>
                      <a:r>
                        <a:rPr lang="en-US" sz="2400" dirty="0" err="1">
                          <a:latin typeface="Times New Roman" panose="02020603050405020304" pitchFamily="18" charset="0"/>
                          <a:cs typeface="Times New Roman" panose="02020603050405020304" pitchFamily="18" charset="0"/>
                        </a:rPr>
                        <a:t>Surdeanu</a:t>
                      </a:r>
                      <a:endParaRPr lang="en-US" sz="2400" dirty="0">
                        <a:latin typeface="Times New Roman" panose="02020603050405020304" pitchFamily="18" charset="0"/>
                        <a:cs typeface="Times New Roman" panose="02020603050405020304" pitchFamily="18" charset="0"/>
                      </a:endParaRPr>
                    </a:p>
                    <a:p>
                      <a:pPr marL="2026905" lvl="1" indent="-685800">
                        <a:buFont typeface="Arial" panose="020B0604020202020204" pitchFamily="34" charset="0"/>
                        <a:buChar char="•"/>
                      </a:pPr>
                      <a:endParaRPr lang="en-US" sz="2400" dirty="0">
                        <a:latin typeface="Times New Roman" panose="02020603050405020304" pitchFamily="18" charset="0"/>
                        <a:cs typeface="Times New Roman" panose="02020603050405020304" pitchFamily="18" charset="0"/>
                      </a:endParaRPr>
                    </a:p>
                  </a:txBody>
                  <a:tcPr marL="301752" marR="301752" marT="150876" marB="150876"/>
                </a:tc>
                <a:tc>
                  <a:txBody>
                    <a:bodyPr/>
                    <a:lstStyle/>
                    <a:p>
                      <a:pPr marL="0" marR="0" lvl="0" indent="0" algn="l" defTabSz="2682210" rtl="0" eaLnBrk="1" fontAlgn="auto" latinLnBrk="0" hangingPunct="1">
                        <a:lnSpc>
                          <a:spcPct val="100000"/>
                        </a:lnSpc>
                        <a:spcBef>
                          <a:spcPts val="0"/>
                        </a:spcBef>
                        <a:spcAft>
                          <a:spcPts val="0"/>
                        </a:spcAft>
                        <a:buClrTx/>
                        <a:buSzTx/>
                        <a:buFontTx/>
                        <a:buNone/>
                        <a:tabLst/>
                        <a:defRPr/>
                      </a:pPr>
                      <a:r>
                        <a:rPr lang="en-US" sz="3200" dirty="0">
                          <a:latin typeface="Times New Roman" panose="02020603050405020304" pitchFamily="18" charset="0"/>
                          <a:cs typeface="Times New Roman" panose="02020603050405020304" pitchFamily="18" charset="0"/>
                        </a:rPr>
                        <a:t>It is a study to determine the </a:t>
                      </a:r>
                      <a:r>
                        <a:rPr lang="en-US" sz="3200" dirty="0" err="1">
                          <a:latin typeface="Times New Roman" panose="02020603050405020304" pitchFamily="18" charset="0"/>
                          <a:cs typeface="Times New Roman" panose="02020603050405020304" pitchFamily="18" charset="0"/>
                        </a:rPr>
                        <a:t>accurary</a:t>
                      </a:r>
                      <a:r>
                        <a:rPr lang="en-US" sz="3200" dirty="0">
                          <a:latin typeface="Times New Roman" panose="02020603050405020304" pitchFamily="18" charset="0"/>
                          <a:cs typeface="Times New Roman" panose="02020603050405020304" pitchFamily="18" charset="0"/>
                        </a:rPr>
                        <a:t> of crowdsourced annotations of calorie content in food images.</a:t>
                      </a:r>
                    </a:p>
                    <a:p>
                      <a:endParaRPr lang="en-US" sz="3200" dirty="0">
                        <a:latin typeface="Times New Roman" panose="02020603050405020304" pitchFamily="18" charset="0"/>
                        <a:cs typeface="Times New Roman" panose="02020603050405020304" pitchFamily="18" charset="0"/>
                      </a:endParaRPr>
                    </a:p>
                  </a:txBody>
                  <a:tcPr marL="301752" marR="301752" marT="150876" marB="150876"/>
                </a:tc>
                <a:tc>
                  <a:txBody>
                    <a:bodyPr/>
                    <a:lstStyle/>
                    <a:p>
                      <a:pPr marL="0" marR="0" lvl="0" indent="0" algn="l" defTabSz="2682210" rtl="0" eaLnBrk="1" fontAlgn="auto" latinLnBrk="0" hangingPunct="1">
                        <a:lnSpc>
                          <a:spcPct val="100000"/>
                        </a:lnSpc>
                        <a:spcBef>
                          <a:spcPts val="0"/>
                        </a:spcBef>
                        <a:spcAft>
                          <a:spcPts val="0"/>
                        </a:spcAft>
                        <a:buClrTx/>
                        <a:buSzTx/>
                        <a:buFontTx/>
                        <a:buNone/>
                        <a:tabLst/>
                        <a:defRPr/>
                      </a:pPr>
                      <a:r>
                        <a:rPr lang="en-US" sz="3600" dirty="0">
                          <a:latin typeface="Times New Roman" panose="02020603050405020304" pitchFamily="18" charset="0"/>
                          <a:cs typeface="Times New Roman" panose="02020603050405020304" pitchFamily="18" charset="0"/>
                        </a:rPr>
                        <a:t>Foods were chosen for the study and the study covers the maximum food types encountered in daily life.</a:t>
                      </a:r>
                    </a:p>
                    <a:p>
                      <a:endParaRPr lang="en-US" sz="3600" dirty="0">
                        <a:latin typeface="Times New Roman" panose="02020603050405020304" pitchFamily="18" charset="0"/>
                        <a:cs typeface="Times New Roman" panose="02020603050405020304" pitchFamily="18" charset="0"/>
                      </a:endParaRPr>
                    </a:p>
                  </a:txBody>
                  <a:tcPr marL="301752" marR="301752" marT="150876" marB="150876"/>
                </a:tc>
                <a:tc>
                  <a:txBody>
                    <a:bodyPr/>
                    <a:lstStyle/>
                    <a:p>
                      <a:pPr marL="0" marR="0" lvl="0" indent="0" algn="l" defTabSz="2682210" rtl="0" eaLnBrk="1" fontAlgn="auto" latinLnBrk="0" hangingPunct="1">
                        <a:lnSpc>
                          <a:spcPct val="100000"/>
                        </a:lnSpc>
                        <a:spcBef>
                          <a:spcPts val="0"/>
                        </a:spcBef>
                        <a:spcAft>
                          <a:spcPts val="0"/>
                        </a:spcAft>
                        <a:buClrTx/>
                        <a:buSzTx/>
                        <a:buFontTx/>
                        <a:buNone/>
                        <a:tabLst/>
                        <a:defRPr/>
                      </a:pPr>
                      <a:endParaRPr lang="en-US" sz="3200" dirty="0">
                        <a:latin typeface="Times New Roman" panose="02020603050405020304" pitchFamily="18" charset="0"/>
                        <a:cs typeface="Times New Roman" panose="02020603050405020304" pitchFamily="18" charset="0"/>
                      </a:endParaRPr>
                    </a:p>
                    <a:p>
                      <a:pPr marL="0" marR="0" lvl="0" indent="0" algn="l" defTabSz="2682210" rtl="0" eaLnBrk="1" fontAlgn="auto" latinLnBrk="0" hangingPunct="1">
                        <a:lnSpc>
                          <a:spcPct val="100000"/>
                        </a:lnSpc>
                        <a:spcBef>
                          <a:spcPts val="0"/>
                        </a:spcBef>
                        <a:spcAft>
                          <a:spcPts val="0"/>
                        </a:spcAft>
                        <a:buClrTx/>
                        <a:buSzTx/>
                        <a:buFontTx/>
                        <a:buNone/>
                        <a:tabLst/>
                        <a:defRPr/>
                      </a:pPr>
                      <a:r>
                        <a:rPr lang="en-US" sz="3200" dirty="0">
                          <a:latin typeface="Times New Roman" panose="02020603050405020304" pitchFamily="18" charset="0"/>
                          <a:cs typeface="Times New Roman" panose="02020603050405020304" pitchFamily="18" charset="0"/>
                        </a:rPr>
                        <a:t>Cannot be effective alone.</a:t>
                      </a:r>
                    </a:p>
                    <a:p>
                      <a:endParaRPr lang="en-US" sz="3200" dirty="0">
                        <a:latin typeface="Times New Roman" panose="02020603050405020304" pitchFamily="18" charset="0"/>
                        <a:cs typeface="Times New Roman" panose="02020603050405020304" pitchFamily="18" charset="0"/>
                      </a:endParaRPr>
                    </a:p>
                    <a:p>
                      <a:pPr marL="0" marR="0" lvl="0" indent="0" algn="l" defTabSz="2682210" rtl="0" eaLnBrk="1" fontAlgn="auto" latinLnBrk="0" hangingPunct="1">
                        <a:lnSpc>
                          <a:spcPct val="100000"/>
                        </a:lnSpc>
                        <a:spcBef>
                          <a:spcPts val="0"/>
                        </a:spcBef>
                        <a:spcAft>
                          <a:spcPts val="0"/>
                        </a:spcAft>
                        <a:buClrTx/>
                        <a:buSzTx/>
                        <a:buFontTx/>
                        <a:buNone/>
                        <a:tabLst/>
                        <a:defRPr/>
                      </a:pPr>
                      <a:endParaRPr lang="en-US" sz="3200" dirty="0">
                        <a:latin typeface="Times New Roman" panose="02020603050405020304" pitchFamily="18" charset="0"/>
                        <a:cs typeface="Times New Roman" panose="02020603050405020304" pitchFamily="18" charset="0"/>
                      </a:endParaRPr>
                    </a:p>
                    <a:p>
                      <a:endParaRPr lang="en-US" sz="3200" dirty="0">
                        <a:latin typeface="Times New Roman" panose="02020603050405020304" pitchFamily="18" charset="0"/>
                        <a:cs typeface="Times New Roman" panose="02020603050405020304" pitchFamily="18" charset="0"/>
                      </a:endParaRPr>
                    </a:p>
                  </a:txBody>
                  <a:tcPr marL="301752" marR="301752" marT="150876" marB="150876"/>
                </a:tc>
                <a:extLst>
                  <a:ext uri="{0D108BD9-81ED-4DB2-BD59-A6C34878D82A}">
                    <a16:rowId xmlns:a16="http://schemas.microsoft.com/office/drawing/2014/main" val="10002"/>
                  </a:ext>
                </a:extLst>
              </a:tr>
              <a:tr h="2581354">
                <a:tc>
                  <a:txBody>
                    <a:bodyPr/>
                    <a:lstStyle/>
                    <a:p>
                      <a:r>
                        <a:rPr lang="en-US" sz="5400" dirty="0">
                          <a:latin typeface="Times New Roman" panose="02020603050405020304" pitchFamily="18" charset="0"/>
                          <a:cs typeface="Times New Roman" panose="02020603050405020304" pitchFamily="18" charset="0"/>
                        </a:rPr>
                        <a:t>14.</a:t>
                      </a:r>
                    </a:p>
                  </a:txBody>
                  <a:tcPr marL="301752" marR="301752" marT="150876" marB="150876"/>
                </a:tc>
                <a:tc>
                  <a:txBody>
                    <a:bodyPr/>
                    <a:lstStyle/>
                    <a:p>
                      <a:pPr marL="0" marR="0" lvl="0" indent="0" algn="l" defTabSz="2682210" rtl="0" eaLnBrk="1" fontAlgn="auto" latinLnBrk="0" hangingPunct="1">
                        <a:lnSpc>
                          <a:spcPct val="100000"/>
                        </a:lnSpc>
                        <a:spcBef>
                          <a:spcPts val="0"/>
                        </a:spcBef>
                        <a:spcAft>
                          <a:spcPts val="0"/>
                        </a:spcAft>
                        <a:buClrTx/>
                        <a:buSzTx/>
                        <a:buFontTx/>
                        <a:buNone/>
                        <a:tabLst/>
                        <a:defRPr/>
                      </a:pPr>
                      <a:r>
                        <a:rPr lang="en-US" sz="3600" dirty="0">
                          <a:latin typeface="Times New Roman" panose="02020603050405020304" pitchFamily="18" charset="0"/>
                          <a:cs typeface="Times New Roman" panose="02020603050405020304" pitchFamily="18" charset="0"/>
                        </a:rPr>
                        <a:t>Deciphering calorie counts to make smarter food choices</a:t>
                      </a:r>
                    </a:p>
                    <a:p>
                      <a:pPr marL="0" marR="0" lvl="0" indent="0" algn="l" defTabSz="2682210" rtl="0" eaLnBrk="1" fontAlgn="auto" latinLnBrk="0" hangingPunct="1">
                        <a:lnSpc>
                          <a:spcPct val="100000"/>
                        </a:lnSpc>
                        <a:spcBef>
                          <a:spcPts val="0"/>
                        </a:spcBef>
                        <a:spcAft>
                          <a:spcPts val="0"/>
                        </a:spcAft>
                        <a:buClrTx/>
                        <a:buSzTx/>
                        <a:buFontTx/>
                        <a:buNone/>
                        <a:tabLst/>
                        <a:defRPr/>
                      </a:pPr>
                      <a:r>
                        <a:rPr lang="en-US" sz="3600" dirty="0">
                          <a:latin typeface="Times New Roman" panose="02020603050405020304" pitchFamily="18" charset="0"/>
                          <a:cs typeface="Times New Roman" panose="02020603050405020304" pitchFamily="18" charset="0"/>
                        </a:rPr>
                        <a:t>Year-</a:t>
                      </a:r>
                      <a:r>
                        <a:rPr lang="en-IN" sz="4000" b="0" i="0" kern="1200" dirty="0">
                          <a:solidFill>
                            <a:schemeClr val="tx1"/>
                          </a:solidFill>
                          <a:effectLst/>
                          <a:latin typeface="+mn-lt"/>
                          <a:ea typeface="+mn-ea"/>
                          <a:cs typeface="+mn-cs"/>
                        </a:rPr>
                        <a:t>2023</a:t>
                      </a:r>
                      <a:endParaRPr lang="en-US" sz="4000" dirty="0">
                        <a:latin typeface="Times New Roman" panose="02020603050405020304" pitchFamily="18" charset="0"/>
                        <a:cs typeface="Times New Roman" panose="02020603050405020304" pitchFamily="18" charset="0"/>
                      </a:endParaRPr>
                    </a:p>
                    <a:p>
                      <a:endParaRPr lang="en-US" sz="3600" dirty="0">
                        <a:latin typeface="Times New Roman" panose="02020603050405020304" pitchFamily="18" charset="0"/>
                        <a:cs typeface="Times New Roman" panose="02020603050405020304" pitchFamily="18" charset="0"/>
                      </a:endParaRPr>
                    </a:p>
                  </a:txBody>
                  <a:tcPr marL="301752" marR="301752" marT="150876" marB="150876"/>
                </a:tc>
                <a:tc>
                  <a:txBody>
                    <a:bodyPr/>
                    <a:lstStyle/>
                    <a:p>
                      <a:pPr marL="0" marR="0" lvl="0" indent="0" algn="l" defTabSz="2682210" rtl="0" eaLnBrk="1" fontAlgn="auto" latinLnBrk="0" hangingPunct="1">
                        <a:lnSpc>
                          <a:spcPct val="100000"/>
                        </a:lnSpc>
                        <a:spcBef>
                          <a:spcPts val="0"/>
                        </a:spcBef>
                        <a:spcAft>
                          <a:spcPts val="0"/>
                        </a:spcAft>
                        <a:buClrTx/>
                        <a:buSzTx/>
                        <a:buFontTx/>
                        <a:buNone/>
                        <a:tabLst/>
                        <a:defRPr/>
                      </a:pPr>
                      <a:r>
                        <a:rPr lang="en-US" sz="3200" dirty="0">
                          <a:latin typeface="Times New Roman" panose="02020603050405020304" pitchFamily="18" charset="0"/>
                          <a:cs typeface="Times New Roman" panose="02020603050405020304" pitchFamily="18" charset="0"/>
                        </a:rPr>
                        <a:t>Santos Lima</a:t>
                      </a:r>
                    </a:p>
                    <a:p>
                      <a:endParaRPr lang="en-US" sz="3200" dirty="0">
                        <a:latin typeface="Times New Roman" panose="02020603050405020304" pitchFamily="18" charset="0"/>
                        <a:cs typeface="Times New Roman" panose="02020603050405020304" pitchFamily="18" charset="0"/>
                      </a:endParaRPr>
                    </a:p>
                  </a:txBody>
                  <a:tcPr marL="301752" marR="301752" marT="150876" marB="150876"/>
                </a:tc>
                <a:tc>
                  <a:txBody>
                    <a:bodyPr/>
                    <a:lstStyle/>
                    <a:p>
                      <a:pPr marL="0" marR="0" lvl="0" indent="0" algn="l" defTabSz="2682210" rtl="0" eaLnBrk="1" fontAlgn="auto" latinLnBrk="0" hangingPunct="1">
                        <a:lnSpc>
                          <a:spcPct val="100000"/>
                        </a:lnSpc>
                        <a:spcBef>
                          <a:spcPts val="0"/>
                        </a:spcBef>
                        <a:spcAft>
                          <a:spcPts val="0"/>
                        </a:spcAft>
                        <a:buClrTx/>
                        <a:buSzTx/>
                        <a:buFontTx/>
                        <a:buNone/>
                        <a:tabLst/>
                        <a:defRPr/>
                      </a:pPr>
                      <a:r>
                        <a:rPr lang="en-US" sz="3200" dirty="0">
                          <a:latin typeface="Times New Roman" panose="02020603050405020304" pitchFamily="18" charset="0"/>
                          <a:cs typeface="Times New Roman" panose="02020603050405020304" pitchFamily="18" charset="0"/>
                        </a:rPr>
                        <a:t>Provides a clear picture of how much energy a person is taking in and how much he is burning through physical activity.</a:t>
                      </a:r>
                    </a:p>
                    <a:p>
                      <a:endParaRPr lang="en-US" sz="3200" dirty="0">
                        <a:latin typeface="Times New Roman" panose="02020603050405020304" pitchFamily="18" charset="0"/>
                        <a:cs typeface="Times New Roman" panose="02020603050405020304" pitchFamily="18" charset="0"/>
                      </a:endParaRPr>
                    </a:p>
                  </a:txBody>
                  <a:tcPr marL="301752" marR="301752" marT="150876" marB="150876"/>
                </a:tc>
                <a:tc>
                  <a:txBody>
                    <a:bodyPr/>
                    <a:lstStyle/>
                    <a:p>
                      <a:pPr marL="0" marR="0" lvl="0" indent="0" algn="l" defTabSz="2682210" rtl="0" eaLnBrk="1" fontAlgn="auto" latinLnBrk="0" hangingPunct="1">
                        <a:lnSpc>
                          <a:spcPct val="100000"/>
                        </a:lnSpc>
                        <a:spcBef>
                          <a:spcPts val="0"/>
                        </a:spcBef>
                        <a:spcAft>
                          <a:spcPts val="0"/>
                        </a:spcAft>
                        <a:buClrTx/>
                        <a:buSzTx/>
                        <a:buFontTx/>
                        <a:buNone/>
                        <a:tabLst/>
                        <a:defRPr/>
                      </a:pPr>
                      <a:r>
                        <a:rPr lang="en-US" sz="4400" dirty="0">
                          <a:latin typeface="Times New Roman" panose="02020603050405020304" pitchFamily="18" charset="0"/>
                          <a:cs typeface="Times New Roman" panose="02020603050405020304" pitchFamily="18" charset="0"/>
                        </a:rPr>
                        <a:t>No datasets used</a:t>
                      </a:r>
                    </a:p>
                    <a:p>
                      <a:endParaRPr lang="en-US" sz="4400" dirty="0">
                        <a:latin typeface="Times New Roman" panose="02020603050405020304" pitchFamily="18" charset="0"/>
                        <a:cs typeface="Times New Roman" panose="02020603050405020304" pitchFamily="18" charset="0"/>
                      </a:endParaRPr>
                    </a:p>
                  </a:txBody>
                  <a:tcPr marL="301752" marR="301752" marT="150876" marB="150876"/>
                </a:tc>
                <a:tc>
                  <a:txBody>
                    <a:bodyPr/>
                    <a:lstStyle/>
                    <a:p>
                      <a:pPr marL="0" marR="0" lvl="0" indent="0" algn="l" defTabSz="2682210" rtl="0" eaLnBrk="1" fontAlgn="auto" latinLnBrk="0" hangingPunct="1">
                        <a:lnSpc>
                          <a:spcPct val="100000"/>
                        </a:lnSpc>
                        <a:spcBef>
                          <a:spcPts val="0"/>
                        </a:spcBef>
                        <a:spcAft>
                          <a:spcPts val="0"/>
                        </a:spcAft>
                        <a:buClrTx/>
                        <a:buSzTx/>
                        <a:buFontTx/>
                        <a:buNone/>
                        <a:tabLst/>
                        <a:defRPr/>
                      </a:pPr>
                      <a:r>
                        <a:rPr lang="en-US" sz="2800" dirty="0">
                          <a:latin typeface="Times New Roman" panose="02020603050405020304" pitchFamily="18" charset="0"/>
                          <a:cs typeface="Times New Roman" panose="02020603050405020304" pitchFamily="18" charset="0"/>
                        </a:rPr>
                        <a:t>Continued Improvement and further research is necessary. Cannot be effective alone.</a:t>
                      </a:r>
                    </a:p>
                    <a:p>
                      <a:endParaRPr lang="en-US" sz="2800" dirty="0">
                        <a:latin typeface="Times New Roman" panose="02020603050405020304" pitchFamily="18" charset="0"/>
                        <a:cs typeface="Times New Roman" panose="02020603050405020304" pitchFamily="18" charset="0"/>
                      </a:endParaRPr>
                    </a:p>
                    <a:p>
                      <a:endParaRPr lang="en-US" sz="2800" dirty="0">
                        <a:latin typeface="Times New Roman" panose="02020603050405020304" pitchFamily="18" charset="0"/>
                        <a:cs typeface="Times New Roman" panose="02020603050405020304" pitchFamily="18" charset="0"/>
                      </a:endParaRPr>
                    </a:p>
                  </a:txBody>
                  <a:tcPr marL="301752" marR="301752" marT="150876" marB="150876"/>
                </a:tc>
                <a:extLst>
                  <a:ext uri="{0D108BD9-81ED-4DB2-BD59-A6C34878D82A}">
                    <a16:rowId xmlns:a16="http://schemas.microsoft.com/office/drawing/2014/main" val="10003"/>
                  </a:ext>
                </a:extLst>
              </a:tr>
              <a:tr h="2581354">
                <a:tc>
                  <a:txBody>
                    <a:bodyPr/>
                    <a:lstStyle/>
                    <a:p>
                      <a:r>
                        <a:rPr lang="en-US" sz="5400" dirty="0">
                          <a:latin typeface="Times New Roman" panose="02020603050405020304" pitchFamily="18" charset="0"/>
                          <a:cs typeface="Times New Roman" panose="02020603050405020304" pitchFamily="18" charset="0"/>
                        </a:rPr>
                        <a:t>15.</a:t>
                      </a:r>
                    </a:p>
                  </a:txBody>
                  <a:tcPr marL="301752" marR="301752" marT="150876" marB="150876"/>
                </a:tc>
                <a:tc>
                  <a:txBody>
                    <a:bodyPr/>
                    <a:lstStyle/>
                    <a:p>
                      <a:pPr marL="0" marR="0" lvl="0" indent="0" algn="l" defTabSz="2682210" rtl="0" eaLnBrk="1" fontAlgn="auto" latinLnBrk="0" hangingPunct="1">
                        <a:lnSpc>
                          <a:spcPct val="100000"/>
                        </a:lnSpc>
                        <a:spcBef>
                          <a:spcPts val="0"/>
                        </a:spcBef>
                        <a:spcAft>
                          <a:spcPts val="0"/>
                        </a:spcAft>
                        <a:buClrTx/>
                        <a:buSzTx/>
                        <a:buFontTx/>
                        <a:buNone/>
                        <a:tabLst/>
                        <a:defRPr/>
                      </a:pPr>
                      <a:r>
                        <a:rPr lang="en-US" sz="4400" dirty="0">
                          <a:latin typeface="Times New Roman" panose="02020603050405020304" pitchFamily="18" charset="0"/>
                          <a:cs typeface="Times New Roman" panose="02020603050405020304" pitchFamily="18" charset="0"/>
                        </a:rPr>
                        <a:t>An analysis of calorie estimation accuracy.</a:t>
                      </a:r>
                    </a:p>
                    <a:p>
                      <a:endParaRPr lang="en-US" sz="4400" dirty="0">
                        <a:latin typeface="Times New Roman" panose="02020603050405020304" pitchFamily="18" charset="0"/>
                        <a:cs typeface="Times New Roman" panose="02020603050405020304" pitchFamily="18" charset="0"/>
                      </a:endParaRPr>
                    </a:p>
                  </a:txBody>
                  <a:tcPr marL="301752" marR="301752" marT="150876" marB="150876"/>
                </a:tc>
                <a:tc>
                  <a:txBody>
                    <a:bodyPr/>
                    <a:lstStyle/>
                    <a:p>
                      <a:r>
                        <a:rPr lang="en-US" sz="4000" dirty="0">
                          <a:latin typeface="Times New Roman" panose="02020603050405020304" pitchFamily="18" charset="0"/>
                          <a:cs typeface="Times New Roman" panose="02020603050405020304" pitchFamily="18" charset="0"/>
                        </a:rPr>
                        <a:t>Hannah Mixon,</a:t>
                      </a:r>
                    </a:p>
                    <a:p>
                      <a:r>
                        <a:rPr lang="en-US" sz="4000" dirty="0">
                          <a:latin typeface="Times New Roman" panose="02020603050405020304" pitchFamily="18" charset="0"/>
                          <a:cs typeface="Times New Roman" panose="02020603050405020304" pitchFamily="18" charset="0"/>
                        </a:rPr>
                        <a:t>Matthew </a:t>
                      </a:r>
                      <a:r>
                        <a:rPr lang="en-US" sz="4000" dirty="0" err="1">
                          <a:latin typeface="Times New Roman" panose="02020603050405020304" pitchFamily="18" charset="0"/>
                          <a:cs typeface="Times New Roman" panose="02020603050405020304" pitchFamily="18" charset="0"/>
                        </a:rPr>
                        <a:t>E.Davis</a:t>
                      </a:r>
                      <a:r>
                        <a:rPr lang="en-US" sz="4000" dirty="0">
                          <a:latin typeface="Times New Roman" panose="02020603050405020304" pitchFamily="18" charset="0"/>
                          <a:cs typeface="Times New Roman" panose="02020603050405020304" pitchFamily="18" charset="0"/>
                        </a:rPr>
                        <a:t>.</a:t>
                      </a:r>
                    </a:p>
                    <a:p>
                      <a:endParaRPr lang="en-US" sz="4000" dirty="0">
                        <a:latin typeface="Times New Roman" panose="02020603050405020304" pitchFamily="18" charset="0"/>
                        <a:cs typeface="Times New Roman" panose="02020603050405020304" pitchFamily="18" charset="0"/>
                      </a:endParaRPr>
                    </a:p>
                  </a:txBody>
                  <a:tcPr marL="301752" marR="301752" marT="150876" marB="150876"/>
                </a:tc>
                <a:tc>
                  <a:txBody>
                    <a:bodyPr/>
                    <a:lstStyle/>
                    <a:p>
                      <a:pPr marL="0" marR="0" lvl="0" indent="0" algn="l" defTabSz="2682210" rtl="0" eaLnBrk="1" fontAlgn="auto" latinLnBrk="0" hangingPunct="1">
                        <a:lnSpc>
                          <a:spcPct val="100000"/>
                        </a:lnSpc>
                        <a:spcBef>
                          <a:spcPts val="0"/>
                        </a:spcBef>
                        <a:spcAft>
                          <a:spcPts val="0"/>
                        </a:spcAft>
                        <a:buClrTx/>
                        <a:buSzTx/>
                        <a:buFontTx/>
                        <a:buNone/>
                        <a:tabLst/>
                        <a:defRPr/>
                      </a:pPr>
                      <a:r>
                        <a:rPr lang="en-US" sz="3200" dirty="0">
                          <a:latin typeface="Times New Roman" panose="02020603050405020304" pitchFamily="18" charset="0"/>
                          <a:cs typeface="Times New Roman" panose="02020603050405020304" pitchFamily="18" charset="0"/>
                        </a:rPr>
                        <a:t>Undergraduates are sampled and ascertained their propensity for cognitive reflection through their numeracy abilities, restrained eating behavior and their ability to accurately estimate calories.</a:t>
                      </a:r>
                    </a:p>
                    <a:p>
                      <a:endParaRPr lang="en-US" sz="3200" dirty="0">
                        <a:latin typeface="Times New Roman" panose="02020603050405020304" pitchFamily="18" charset="0"/>
                        <a:cs typeface="Times New Roman" panose="02020603050405020304" pitchFamily="18" charset="0"/>
                      </a:endParaRPr>
                    </a:p>
                  </a:txBody>
                  <a:tcPr marL="301752" marR="301752" marT="150876" marB="150876"/>
                </a:tc>
                <a:tc>
                  <a:txBody>
                    <a:bodyPr/>
                    <a:lstStyle/>
                    <a:p>
                      <a:pPr marL="0" marR="0" lvl="0" indent="0" algn="l" defTabSz="2682210" rtl="0" eaLnBrk="1" fontAlgn="auto" latinLnBrk="0" hangingPunct="1">
                        <a:lnSpc>
                          <a:spcPct val="100000"/>
                        </a:lnSpc>
                        <a:spcBef>
                          <a:spcPts val="0"/>
                        </a:spcBef>
                        <a:spcAft>
                          <a:spcPts val="0"/>
                        </a:spcAft>
                        <a:buClrTx/>
                        <a:buSzTx/>
                        <a:buFontTx/>
                        <a:buNone/>
                        <a:tabLst/>
                        <a:defRPr/>
                      </a:pPr>
                      <a:r>
                        <a:rPr lang="en-US" sz="3600" dirty="0">
                          <a:latin typeface="Times New Roman" panose="02020603050405020304" pitchFamily="18" charset="0"/>
                          <a:cs typeface="Times New Roman" panose="02020603050405020304" pitchFamily="18" charset="0"/>
                        </a:rPr>
                        <a:t>No specific datasets mentioned.</a:t>
                      </a:r>
                    </a:p>
                    <a:p>
                      <a:endParaRPr lang="en-US" sz="3600" dirty="0">
                        <a:latin typeface="Times New Roman" panose="02020603050405020304" pitchFamily="18" charset="0"/>
                        <a:cs typeface="Times New Roman" panose="02020603050405020304" pitchFamily="18" charset="0"/>
                      </a:endParaRPr>
                    </a:p>
                  </a:txBody>
                  <a:tcPr marL="301752" marR="301752" marT="150876" marB="150876"/>
                </a:tc>
                <a:tc>
                  <a:txBody>
                    <a:bodyPr/>
                    <a:lstStyle/>
                    <a:p>
                      <a:pPr marL="0" marR="0" lvl="0" indent="0" algn="l" defTabSz="2682210" rtl="0" eaLnBrk="1" fontAlgn="auto" latinLnBrk="0" hangingPunct="1">
                        <a:lnSpc>
                          <a:spcPct val="100000"/>
                        </a:lnSpc>
                        <a:spcBef>
                          <a:spcPts val="0"/>
                        </a:spcBef>
                        <a:spcAft>
                          <a:spcPts val="0"/>
                        </a:spcAft>
                        <a:buClrTx/>
                        <a:buSzTx/>
                        <a:buFontTx/>
                        <a:buNone/>
                        <a:tabLst/>
                        <a:defRPr/>
                      </a:pPr>
                      <a:r>
                        <a:rPr lang="en-US" sz="3200" dirty="0">
                          <a:latin typeface="Times New Roman" panose="02020603050405020304" pitchFamily="18" charset="0"/>
                          <a:cs typeface="Times New Roman" panose="02020603050405020304" pitchFamily="18" charset="0"/>
                        </a:rPr>
                        <a:t>It achieves a highest accuracy of 80%.</a:t>
                      </a:r>
                    </a:p>
                    <a:p>
                      <a:pPr marL="0" marR="0" lvl="0" indent="0" algn="l" defTabSz="2682210" rtl="0" eaLnBrk="1" fontAlgn="auto" latinLnBrk="0" hangingPunct="1">
                        <a:lnSpc>
                          <a:spcPct val="100000"/>
                        </a:lnSpc>
                        <a:spcBef>
                          <a:spcPts val="0"/>
                        </a:spcBef>
                        <a:spcAft>
                          <a:spcPts val="0"/>
                        </a:spcAft>
                        <a:buClrTx/>
                        <a:buSzTx/>
                        <a:buFontTx/>
                        <a:buNone/>
                        <a:tabLst/>
                        <a:defRPr/>
                      </a:pPr>
                      <a:endParaRPr lang="en-US" sz="3200" dirty="0">
                        <a:latin typeface="Times New Roman" panose="02020603050405020304" pitchFamily="18" charset="0"/>
                        <a:cs typeface="Times New Roman" panose="02020603050405020304" pitchFamily="18" charset="0"/>
                      </a:endParaRPr>
                    </a:p>
                  </a:txBody>
                  <a:tcPr marL="301752" marR="301752" marT="150876" marB="150876"/>
                </a:tc>
                <a:extLst>
                  <a:ext uri="{0D108BD9-81ED-4DB2-BD59-A6C34878D82A}">
                    <a16:rowId xmlns:a16="http://schemas.microsoft.com/office/drawing/2014/main" val="10004"/>
                  </a:ext>
                </a:extLst>
              </a:tr>
              <a:tr h="2581354">
                <a:tc>
                  <a:txBody>
                    <a:bodyPr/>
                    <a:lstStyle/>
                    <a:p>
                      <a:endParaRPr lang="en-US" sz="5400">
                        <a:latin typeface="Times New Roman" panose="02020603050405020304" pitchFamily="18" charset="0"/>
                        <a:cs typeface="Times New Roman" panose="02020603050405020304" pitchFamily="18" charset="0"/>
                      </a:endParaRPr>
                    </a:p>
                  </a:txBody>
                  <a:tcPr marL="301752" marR="301752" marT="150876" marB="150876"/>
                </a:tc>
                <a:tc>
                  <a:txBody>
                    <a:bodyPr/>
                    <a:lstStyle/>
                    <a:p>
                      <a:endParaRPr lang="en-US" sz="5400">
                        <a:latin typeface="Times New Roman" panose="02020603050405020304" pitchFamily="18" charset="0"/>
                        <a:cs typeface="Times New Roman" panose="02020603050405020304" pitchFamily="18" charset="0"/>
                      </a:endParaRPr>
                    </a:p>
                  </a:txBody>
                  <a:tcPr marL="301752" marR="301752" marT="150876" marB="150876"/>
                </a:tc>
                <a:tc>
                  <a:txBody>
                    <a:bodyPr/>
                    <a:lstStyle/>
                    <a:p>
                      <a:endParaRPr lang="en-US" sz="5400">
                        <a:latin typeface="Times New Roman" panose="02020603050405020304" pitchFamily="18" charset="0"/>
                        <a:cs typeface="Times New Roman" panose="02020603050405020304" pitchFamily="18" charset="0"/>
                      </a:endParaRPr>
                    </a:p>
                  </a:txBody>
                  <a:tcPr marL="301752" marR="301752" marT="150876" marB="150876"/>
                </a:tc>
                <a:tc>
                  <a:txBody>
                    <a:bodyPr/>
                    <a:lstStyle/>
                    <a:p>
                      <a:endParaRPr lang="en-US" sz="5400">
                        <a:latin typeface="Times New Roman" panose="02020603050405020304" pitchFamily="18" charset="0"/>
                        <a:cs typeface="Times New Roman" panose="02020603050405020304" pitchFamily="18" charset="0"/>
                      </a:endParaRPr>
                    </a:p>
                  </a:txBody>
                  <a:tcPr marL="301752" marR="301752" marT="150876" marB="150876"/>
                </a:tc>
                <a:tc>
                  <a:txBody>
                    <a:bodyPr/>
                    <a:lstStyle/>
                    <a:p>
                      <a:endParaRPr lang="en-US" sz="5400">
                        <a:latin typeface="Times New Roman" panose="02020603050405020304" pitchFamily="18" charset="0"/>
                        <a:cs typeface="Times New Roman" panose="02020603050405020304" pitchFamily="18" charset="0"/>
                      </a:endParaRPr>
                    </a:p>
                  </a:txBody>
                  <a:tcPr marL="301752" marR="301752" marT="150876" marB="150876"/>
                </a:tc>
                <a:tc>
                  <a:txBody>
                    <a:bodyPr/>
                    <a:lstStyle/>
                    <a:p>
                      <a:endParaRPr lang="en-US" sz="5400" dirty="0">
                        <a:latin typeface="Times New Roman" panose="02020603050405020304" pitchFamily="18" charset="0"/>
                        <a:cs typeface="Times New Roman" panose="02020603050405020304" pitchFamily="18" charset="0"/>
                      </a:endParaRPr>
                    </a:p>
                  </a:txBody>
                  <a:tcPr marL="301752" marR="301752" marT="150876" marB="150876"/>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54814651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21132" y="0"/>
            <a:ext cx="30845760" cy="2377440"/>
          </a:xfrm>
        </p:spPr>
        <p:txBody>
          <a:bodyPr vert="horz" lIns="91440" tIns="45720" rIns="91440" bIns="45720" rtlCol="0" anchor="ctr">
            <a:normAutofit/>
          </a:bodyPr>
          <a:lstStyle/>
          <a:p>
            <a:r>
              <a:rPr lang="en-US" b="1" dirty="0">
                <a:latin typeface="Times New Roman" panose="02020603050405020304" pitchFamily="18" charset="0"/>
                <a:cs typeface="Times New Roman" panose="02020603050405020304" pitchFamily="18" charset="0"/>
              </a:rPr>
              <a:t>Gaps in Existing System</a:t>
            </a:r>
          </a:p>
        </p:txBody>
      </p:sp>
      <p:sp>
        <p:nvSpPr>
          <p:cNvPr id="3" name="Content Placeholder 2"/>
          <p:cNvSpPr>
            <a:spLocks noGrp="1"/>
          </p:cNvSpPr>
          <p:nvPr>
            <p:ph idx="1"/>
          </p:nvPr>
        </p:nvSpPr>
        <p:spPr>
          <a:xfrm>
            <a:off x="421132" y="3068719"/>
            <a:ext cx="34701480" cy="15326444"/>
          </a:xfrm>
        </p:spPr>
        <p:txBody>
          <a:bodyPr/>
          <a:lstStyle/>
          <a:p>
            <a:pPr algn="l">
              <a:buFont typeface="+mj-lt"/>
              <a:buAutoNum type="arabicPeriod"/>
            </a:pPr>
            <a:r>
              <a:rPr lang="en-US" b="1" i="0" dirty="0">
                <a:solidFill>
                  <a:srgbClr val="0D0D0D"/>
                </a:solidFill>
                <a:effectLst/>
                <a:highlight>
                  <a:srgbClr val="FFFFFF"/>
                </a:highlight>
                <a:latin typeface="Söhne"/>
              </a:rPr>
              <a:t>Validation</a:t>
            </a:r>
            <a:r>
              <a:rPr lang="en-US" b="0" i="0" dirty="0">
                <a:solidFill>
                  <a:srgbClr val="0D0D0D"/>
                </a:solidFill>
                <a:effectLst/>
                <a:highlight>
                  <a:srgbClr val="FFFFFF"/>
                </a:highlight>
                <a:latin typeface="Söhne"/>
              </a:rPr>
              <a:t>: The code lacks robust input validation. While it checks if the user inputs are empty, it doesn't thoroughly validate whether the input values are within reasonable ranges (e.g., age should be a positive integer, weight and height should be positive numbers).</a:t>
            </a:r>
          </a:p>
          <a:p>
            <a:pPr algn="l">
              <a:buFont typeface="+mj-lt"/>
              <a:buAutoNum type="arabicPeriod"/>
            </a:pPr>
            <a:r>
              <a:rPr lang="en-US" b="1" i="0" dirty="0">
                <a:solidFill>
                  <a:srgbClr val="0D0D0D"/>
                </a:solidFill>
                <a:effectLst/>
                <a:highlight>
                  <a:srgbClr val="FFFFFF"/>
                </a:highlight>
                <a:latin typeface="Söhne"/>
              </a:rPr>
              <a:t>Gender Selection</a:t>
            </a:r>
            <a:r>
              <a:rPr lang="en-US" b="0" i="0" dirty="0">
                <a:solidFill>
                  <a:srgbClr val="0D0D0D"/>
                </a:solidFill>
                <a:effectLst/>
                <a:highlight>
                  <a:srgbClr val="FFFFFF"/>
                </a:highlight>
                <a:latin typeface="Söhne"/>
              </a:rPr>
              <a:t>: The calorie calculation relies on the user selecting their gender, but there's no indication of the gender selection in the HTML code. Without this information, the calculation won't work properly.</a:t>
            </a:r>
          </a:p>
          <a:p>
            <a:pPr algn="l">
              <a:buFont typeface="+mj-lt"/>
              <a:buAutoNum type="arabicPeriod"/>
            </a:pPr>
            <a:r>
              <a:rPr lang="en-US" b="1" i="0" dirty="0">
                <a:solidFill>
                  <a:srgbClr val="0D0D0D"/>
                </a:solidFill>
                <a:effectLst/>
                <a:highlight>
                  <a:srgbClr val="FFFFFF"/>
                </a:highlight>
                <a:latin typeface="Söhne"/>
              </a:rPr>
              <a:t>Activity Level</a:t>
            </a:r>
            <a:r>
              <a:rPr lang="en-US" b="0" i="0" dirty="0">
                <a:solidFill>
                  <a:srgbClr val="0D0D0D"/>
                </a:solidFill>
                <a:effectLst/>
                <a:highlight>
                  <a:srgbClr val="FFFFFF"/>
                </a:highlight>
                <a:latin typeface="Söhne"/>
              </a:rPr>
              <a:t>: Although the code provides a dropdown for selecting activity level, it doesn't explain the options or their corresponding activity levels. Users may not understand the implications of selecting different activity levels, leading to inaccurate calorie estimates.</a:t>
            </a:r>
          </a:p>
        </p:txBody>
      </p:sp>
    </p:spTree>
    <p:extLst>
      <p:ext uri="{BB962C8B-B14F-4D97-AF65-F5344CB8AC3E}">
        <p14:creationId xmlns:p14="http://schemas.microsoft.com/office/powerpoint/2010/main" val="408984616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p:nvPr>
        </p:nvSpPr>
        <p:spPr>
          <a:xfrm>
            <a:off x="264160" y="302939"/>
            <a:ext cx="30845760" cy="2037925"/>
          </a:xfrm>
        </p:spPr>
        <p:txBody>
          <a:bodyPr>
            <a:normAutofit/>
          </a:bodyPr>
          <a:lstStyle/>
          <a:p>
            <a:r>
              <a:rPr lang="en-US" b="1">
                <a:latin typeface="Times New Roman" panose="02020603050405020304" pitchFamily="18" charset="0"/>
                <a:cs typeface="Times New Roman" panose="02020603050405020304" pitchFamily="18" charset="0"/>
              </a:rPr>
              <a:t>Proposed</a:t>
            </a:r>
            <a:r>
              <a:rPr lang="en-US" sz="13200">
                <a:latin typeface="Times New Roman" panose="02020603050405020304" pitchFamily="18" charset="0"/>
                <a:cs typeface="Times New Roman" panose="02020603050405020304" pitchFamily="18" charset="0"/>
              </a:rPr>
              <a:t> </a:t>
            </a:r>
            <a:r>
              <a:rPr lang="en-US" b="1">
                <a:latin typeface="Times New Roman" panose="02020603050405020304" pitchFamily="18" charset="0"/>
                <a:cs typeface="Times New Roman" panose="02020603050405020304" pitchFamily="18" charset="0"/>
              </a:rPr>
              <a:t>System</a:t>
            </a:r>
          </a:p>
        </p:txBody>
      </p:sp>
      <p:sp>
        <p:nvSpPr>
          <p:cNvPr id="3" name="Content Placeholder 2"/>
          <p:cNvSpPr>
            <a:spLocks noGrp="1"/>
          </p:cNvSpPr>
          <p:nvPr>
            <p:ph idx="1"/>
          </p:nvPr>
        </p:nvSpPr>
        <p:spPr>
          <a:xfrm>
            <a:off x="585216" y="2904636"/>
            <a:ext cx="34380424" cy="15453946"/>
          </a:xfrm>
        </p:spPr>
        <p:txBody>
          <a:bodyPr>
            <a:normAutofit lnSpcReduction="10000"/>
          </a:bodyPr>
          <a:lstStyle/>
          <a:p>
            <a:pPr algn="l"/>
            <a:r>
              <a:rPr lang="en-US" sz="6000" b="1" i="0" dirty="0">
                <a:solidFill>
                  <a:srgbClr val="0D0D0D"/>
                </a:solidFill>
                <a:effectLst/>
                <a:highlight>
                  <a:srgbClr val="FFFFFF"/>
                </a:highlight>
                <a:latin typeface="Söhne"/>
              </a:rPr>
              <a:t>User Interface (UI)</a:t>
            </a:r>
            <a:r>
              <a:rPr lang="en-US" sz="6000" b="0" i="0" dirty="0">
                <a:solidFill>
                  <a:srgbClr val="0D0D0D"/>
                </a:solidFill>
                <a:effectLst/>
                <a:highlight>
                  <a:srgbClr val="FFFFFF"/>
                </a:highlight>
                <a:latin typeface="Söhne"/>
              </a:rPr>
              <a:t>:</a:t>
            </a:r>
          </a:p>
          <a:p>
            <a:pPr marL="0" indent="0" algn="l">
              <a:buNone/>
            </a:pPr>
            <a:r>
              <a:rPr lang="en-US" sz="6000" b="0" i="0" dirty="0">
                <a:solidFill>
                  <a:srgbClr val="0D0D0D"/>
                </a:solidFill>
                <a:effectLst/>
                <a:highlight>
                  <a:srgbClr val="FFFFFF"/>
                </a:highlight>
                <a:latin typeface="Söhne"/>
              </a:rPr>
              <a:t>The user interface should consist of a clean and intuitive design that allows users to input their age, weight, height, gender, and activity level easily.</a:t>
            </a:r>
          </a:p>
          <a:p>
            <a:pPr algn="l"/>
            <a:r>
              <a:rPr lang="en-US" sz="6000" b="1" i="0" dirty="0">
                <a:solidFill>
                  <a:srgbClr val="0D0D0D"/>
                </a:solidFill>
                <a:effectLst/>
                <a:highlight>
                  <a:srgbClr val="FFFFFF"/>
                </a:highlight>
                <a:latin typeface="Söhne"/>
              </a:rPr>
              <a:t>Input Validation</a:t>
            </a:r>
            <a:r>
              <a:rPr lang="en-US" sz="6000" b="0" i="0" dirty="0">
                <a:solidFill>
                  <a:srgbClr val="0D0D0D"/>
                </a:solidFill>
                <a:effectLst/>
                <a:highlight>
                  <a:srgbClr val="FFFFFF"/>
                </a:highlight>
                <a:latin typeface="Söhne"/>
              </a:rPr>
              <a:t>:</a:t>
            </a:r>
          </a:p>
          <a:p>
            <a:pPr marL="0" indent="0" algn="l">
              <a:buNone/>
            </a:pPr>
            <a:r>
              <a:rPr lang="en-US" sz="6000" b="0" i="0" dirty="0">
                <a:solidFill>
                  <a:srgbClr val="0D0D0D"/>
                </a:solidFill>
                <a:effectLst/>
                <a:highlight>
                  <a:srgbClr val="FFFFFF"/>
                </a:highlight>
                <a:latin typeface="Söhne"/>
              </a:rPr>
              <a:t>Implement robust input validation to ensure that users provide valid data. Validate each input field to ensure it contains the expected type of data (e.g., age as a positive integer, weight as a positive number).</a:t>
            </a:r>
          </a:p>
          <a:p>
            <a:pPr algn="l"/>
            <a:r>
              <a:rPr lang="en-US" sz="6000" b="1" i="0" dirty="0">
                <a:solidFill>
                  <a:srgbClr val="0D0D0D"/>
                </a:solidFill>
                <a:effectLst/>
                <a:highlight>
                  <a:srgbClr val="FFFFFF"/>
                </a:highlight>
                <a:latin typeface="Söhne"/>
              </a:rPr>
              <a:t>Calorie Calculation</a:t>
            </a:r>
            <a:r>
              <a:rPr lang="en-US" sz="6000" b="0" i="0" dirty="0">
                <a:solidFill>
                  <a:srgbClr val="0D0D0D"/>
                </a:solidFill>
                <a:effectLst/>
                <a:highlight>
                  <a:srgbClr val="FFFFFF"/>
                </a:highlight>
                <a:latin typeface="Söhne"/>
              </a:rPr>
              <a:t>:</a:t>
            </a:r>
          </a:p>
          <a:p>
            <a:pPr marL="0" indent="0" algn="l">
              <a:buNone/>
            </a:pPr>
            <a:r>
              <a:rPr lang="en-US" sz="6000" b="0" i="0" dirty="0">
                <a:solidFill>
                  <a:srgbClr val="0D0D0D"/>
                </a:solidFill>
                <a:effectLst/>
                <a:highlight>
                  <a:srgbClr val="FFFFFF"/>
                </a:highlight>
                <a:latin typeface="Söhne"/>
              </a:rPr>
              <a:t>Use an appropriate formula to calculate the user's Basal Metabolic Rate (BMR), which represents the number of calories required to maintain basic bodily functions at rest.</a:t>
            </a:r>
          </a:p>
          <a:p>
            <a:pPr algn="l"/>
            <a:r>
              <a:rPr lang="en-US" sz="6000" b="1" i="0" dirty="0">
                <a:solidFill>
                  <a:srgbClr val="0D0D0D"/>
                </a:solidFill>
                <a:effectLst/>
                <a:highlight>
                  <a:srgbClr val="FFFFFF"/>
                </a:highlight>
                <a:latin typeface="Söhne"/>
              </a:rPr>
              <a:t>User Feedback and Guidance</a:t>
            </a:r>
            <a:r>
              <a:rPr lang="en-US" sz="6000" b="0" i="0" dirty="0">
                <a:solidFill>
                  <a:srgbClr val="0D0D0D"/>
                </a:solidFill>
                <a:effectLst/>
                <a:highlight>
                  <a:srgbClr val="FFFFFF"/>
                </a:highlight>
                <a:latin typeface="Söhne"/>
              </a:rPr>
              <a:t>:</a:t>
            </a:r>
          </a:p>
          <a:p>
            <a:pPr marL="0" indent="0" algn="l">
              <a:buNone/>
            </a:pPr>
            <a:r>
              <a:rPr lang="en-US" sz="6000" b="0" i="0" dirty="0">
                <a:solidFill>
                  <a:srgbClr val="0D0D0D"/>
                </a:solidFill>
                <a:effectLst/>
                <a:highlight>
                  <a:srgbClr val="FFFFFF"/>
                </a:highlight>
                <a:latin typeface="Söhne"/>
              </a:rPr>
              <a:t>Provide clear explanations for each input field and the purpose of the calorie counter application as a whole. Offer tooltips or information icons to explain terms like "activity level" or provide links to additional resources for users who want more information</a:t>
            </a:r>
          </a:p>
          <a:p>
            <a:pPr algn="l"/>
            <a:r>
              <a:rPr lang="en-US" sz="6000" b="1" i="0" dirty="0">
                <a:solidFill>
                  <a:srgbClr val="0D0D0D"/>
                </a:solidFill>
                <a:effectLst/>
                <a:highlight>
                  <a:srgbClr val="FFFFFF"/>
                </a:highlight>
                <a:latin typeface="Söhne"/>
              </a:rPr>
              <a:t>Accessibility</a:t>
            </a:r>
            <a:r>
              <a:rPr lang="en-US" sz="6000" b="0" i="0" dirty="0">
                <a:solidFill>
                  <a:srgbClr val="0D0D0D"/>
                </a:solidFill>
                <a:effectLst/>
                <a:highlight>
                  <a:srgbClr val="FFFFFF"/>
                </a:highlight>
                <a:latin typeface="Söhne"/>
              </a:rPr>
              <a:t>:</a:t>
            </a:r>
          </a:p>
          <a:p>
            <a:pPr algn="l">
              <a:buFont typeface="Arial" panose="020B0604020202020204" pitchFamily="34" charset="0"/>
              <a:buChar char="•"/>
            </a:pPr>
            <a:r>
              <a:rPr lang="en-US" sz="6000" b="0" i="0" dirty="0">
                <a:solidFill>
                  <a:srgbClr val="0D0D0D"/>
                </a:solidFill>
                <a:effectLst/>
                <a:highlight>
                  <a:srgbClr val="FFFFFF"/>
                </a:highlight>
                <a:latin typeface="Söhne"/>
              </a:rPr>
              <a:t>Ensure that the web application is accessible to users with disabilities by following best practices for web accessibility</a:t>
            </a:r>
          </a:p>
          <a:p>
            <a:pPr algn="l">
              <a:buFont typeface="Arial" panose="020B0604020202020204" pitchFamily="34" charset="0"/>
              <a:buChar char="•"/>
            </a:pPr>
            <a:endParaRPr lang="en-US" sz="4800" b="0" i="0" dirty="0">
              <a:solidFill>
                <a:srgbClr val="0D0D0D"/>
              </a:solidFill>
              <a:effectLst/>
              <a:highlight>
                <a:srgbClr val="FFFFFF"/>
              </a:highlight>
              <a:latin typeface="Söhne"/>
            </a:endParaRPr>
          </a:p>
          <a:p>
            <a:pPr marL="0" indent="0" algn="l">
              <a:buNone/>
            </a:pPr>
            <a:endParaRPr lang="en-US" sz="5400" b="0" i="0" dirty="0">
              <a:solidFill>
                <a:srgbClr val="0D0D0D"/>
              </a:solidFill>
              <a:effectLst/>
              <a:highlight>
                <a:srgbClr val="FFFFFF"/>
              </a:highlight>
              <a:latin typeface="Söhne"/>
            </a:endParaRPr>
          </a:p>
          <a:p>
            <a:pPr marL="0" indent="0" algn="l">
              <a:buNone/>
            </a:pPr>
            <a:endParaRPr lang="en-US" sz="5400" b="0" i="0" dirty="0">
              <a:solidFill>
                <a:srgbClr val="0D0D0D"/>
              </a:solidFill>
              <a:effectLst/>
              <a:highlight>
                <a:srgbClr val="FFFFFF"/>
              </a:highlight>
              <a:latin typeface="Söhne"/>
            </a:endParaRPr>
          </a:p>
          <a:p>
            <a:pPr marL="0" indent="0" algn="l">
              <a:buNone/>
            </a:pPr>
            <a:endParaRPr lang="en-US" b="0" i="0" dirty="0">
              <a:solidFill>
                <a:srgbClr val="0D0D0D"/>
              </a:solidFill>
              <a:effectLst/>
              <a:highlight>
                <a:srgbClr val="FFFFFF"/>
              </a:highlight>
              <a:latin typeface="Söhne"/>
            </a:endParaRPr>
          </a:p>
          <a:p>
            <a:pPr marL="0" indent="0" algn="l">
              <a:buNone/>
            </a:pPr>
            <a:endParaRPr lang="en-US" b="0" i="0" dirty="0">
              <a:solidFill>
                <a:srgbClr val="0D0D0D"/>
              </a:solidFill>
              <a:effectLst/>
              <a:highlight>
                <a:srgbClr val="FFFFFF"/>
              </a:highlight>
              <a:latin typeface="Söhne"/>
            </a:endParaRPr>
          </a:p>
        </p:txBody>
      </p:sp>
    </p:spTree>
    <p:extLst>
      <p:ext uri="{BB962C8B-B14F-4D97-AF65-F5344CB8AC3E}">
        <p14:creationId xmlns:p14="http://schemas.microsoft.com/office/powerpoint/2010/main" val="1498512898"/>
      </p:ext>
    </p:extLst>
  </p:cSld>
  <p:clrMapOvr>
    <a:overrideClrMapping bg1="lt1" tx1="dk1" bg2="lt2" tx2="dk2" accent1="accent1" accent2="accent2" accent3="accent3" accent4="accent4" accent5="accent5" accent6="accent6" hlink="hlink" folHlink="folHlink"/>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Override1.xml><?xml version="1.0" encoding="utf-8"?>
<a:themeOverride xmlns:a="http://schemas.openxmlformats.org/drawingml/2006/main">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themeOverride>
</file>

<file path=docProps/app.xml><?xml version="1.0" encoding="utf-8"?>
<Properties xmlns="http://schemas.openxmlformats.org/officeDocument/2006/extended-properties" xmlns:vt="http://schemas.openxmlformats.org/officeDocument/2006/docPropsVTypes">
  <Template>GOKARAJU RANGARAJU</Template>
  <TotalTime>185</TotalTime>
  <Words>1815</Words>
  <Application>Microsoft Office PowerPoint</Application>
  <PresentationFormat>Custom</PresentationFormat>
  <Paragraphs>255</Paragraphs>
  <Slides>17</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17</vt:i4>
      </vt:variant>
    </vt:vector>
  </HeadingPairs>
  <TitlesOfParts>
    <vt:vector size="23" baseType="lpstr">
      <vt:lpstr>Arial</vt:lpstr>
      <vt:lpstr>Calibri</vt:lpstr>
      <vt:lpstr>Calibri Light</vt:lpstr>
      <vt:lpstr>Söhne</vt:lpstr>
      <vt:lpstr>Times New Roman</vt:lpstr>
      <vt:lpstr>Office Theme</vt:lpstr>
      <vt:lpstr>GOKARAJU RANGARAJU  INSTITUTE OF ENGINEERING AND TECHNOLOGY Department of Computer Science and Engineering  Realtime Research Project/Societal Related Project </vt:lpstr>
      <vt:lpstr>Contents</vt:lpstr>
      <vt:lpstr>Abstract</vt:lpstr>
      <vt:lpstr>Literature Survey</vt:lpstr>
      <vt:lpstr>Literature Survey</vt:lpstr>
      <vt:lpstr>Literature Survey</vt:lpstr>
      <vt:lpstr>Literature Survey</vt:lpstr>
      <vt:lpstr>Gaps in Existing System</vt:lpstr>
      <vt:lpstr>Proposed System</vt:lpstr>
      <vt:lpstr>System Architecture</vt:lpstr>
      <vt:lpstr>Design – UML Diagrams</vt:lpstr>
      <vt:lpstr>Design – UML Diagrams</vt:lpstr>
      <vt:lpstr>Design – UML Diagrams</vt:lpstr>
      <vt:lpstr>Design – UML Diagrams</vt:lpstr>
      <vt:lpstr>Requirements</vt:lpstr>
      <vt:lpstr>Implementation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GOKARAJU RANGARAJU  INSTITUTE OF ENGINEERING AND TECHNOLOGY Department of Computer Science and Engineering  Realtime Research Project/Societal Related Project</dc:title>
  <dc:creator>tehya sai</dc:creator>
  <cp:lastModifiedBy>tehya sai</cp:lastModifiedBy>
  <cp:revision>9</cp:revision>
  <dcterms:created xsi:type="dcterms:W3CDTF">2024-04-13T05:44:34Z</dcterms:created>
  <dcterms:modified xsi:type="dcterms:W3CDTF">2024-04-26T07:30:50Z</dcterms:modified>
</cp:coreProperties>
</file>