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83" r:id="rId9"/>
    <p:sldId id="290" r:id="rId10"/>
    <p:sldId id="291" r:id="rId11"/>
    <p:sldId id="261" r:id="rId12"/>
    <p:sldId id="262" r:id="rId13"/>
    <p:sldId id="267" r:id="rId14"/>
    <p:sldId id="263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7" r:id="rId24"/>
    <p:sldId id="284" r:id="rId25"/>
    <p:sldId id="285" r:id="rId26"/>
    <p:sldId id="286" r:id="rId27"/>
    <p:sldId id="281" r:id="rId28"/>
    <p:sldId id="282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5C5F-FE49-414E-81BB-7A28B168CD8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64DBC-FE87-4D7C-A33E-6F016733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512A-2305-4041-8BBA-ACCC8F4C625B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EA9-1133-4C1A-A667-A71AECA8E3D1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A0E-D487-41D3-9564-2DB301FB77AA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36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3B85-86B5-4B5D-9B4F-764AFDE83FD2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54B1-8B6B-4C20-B652-677FEDE12661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479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0B4-ED24-4259-BBA9-96531CDFDF86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3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F3DC-AD60-48FB-989B-782035EC52D9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41D-A4D2-4810-A84A-45B3BD25250E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6707-2A44-403D-805C-295A6E585642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FDD-0EBD-46FB-BABF-7AD31C4D9E6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10E-B426-4402-B3F2-E20DD4799F7C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7EC7-A886-4981-A475-432AED37575A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12FE-2A6F-4725-8937-1E88AA3A3216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8A7-FD42-4F3D-BA67-840B1EE46FC2}" type="datetime1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3BF4-6430-442A-A720-1D8EC2393C37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C98-3D8B-4384-90F9-C383919DC12D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10C8-C327-4C0F-AF65-541E5F09CC69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Sai Praneetha Jaladanki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D0B886-7DC5-48E6-9A3D-289AECD3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515" y="581297"/>
            <a:ext cx="8915399" cy="2262781"/>
          </a:xfrm>
        </p:spPr>
        <p:txBody>
          <a:bodyPr/>
          <a:lstStyle/>
          <a:p>
            <a:r>
              <a:rPr lang="en-US" dirty="0" smtClean="0"/>
              <a:t>Topic : Retail Sales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6515" y="3975781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dirty="0"/>
              <a:t>Group 9</a:t>
            </a:r>
          </a:p>
          <a:p>
            <a:r>
              <a:rPr lang="en-US" sz="2400" dirty="0" err="1"/>
              <a:t>Darshan</a:t>
            </a:r>
            <a:r>
              <a:rPr lang="en-US" sz="2400" dirty="0"/>
              <a:t> Reddy Chilakala Krishna Reddy</a:t>
            </a:r>
          </a:p>
          <a:p>
            <a:r>
              <a:rPr lang="en-US" sz="2400" dirty="0"/>
              <a:t>Surya Chandra Phani Santhosh </a:t>
            </a:r>
            <a:r>
              <a:rPr lang="en-US" sz="2400" dirty="0" err="1"/>
              <a:t>Dulam</a:t>
            </a:r>
            <a:endParaRPr lang="en-US" sz="2400" dirty="0"/>
          </a:p>
          <a:p>
            <a:r>
              <a:rPr lang="en-US" sz="2400" dirty="0"/>
              <a:t>Sai Praneetha Jaladanki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017" y="1598023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Incomplete Data: Null values from the data have been removed</a:t>
            </a:r>
          </a:p>
          <a:p>
            <a:r>
              <a:rPr lang="en-US" sz="2800" dirty="0" smtClean="0"/>
              <a:t>Noisy Data: Noisy data has been identified and the data is removed</a:t>
            </a:r>
          </a:p>
          <a:p>
            <a:r>
              <a:rPr lang="en-US" sz="2800" dirty="0" smtClean="0"/>
              <a:t>Inconsistent Data: Data format has been changed  </a:t>
            </a:r>
          </a:p>
          <a:p>
            <a:r>
              <a:rPr lang="en-US" sz="2800" dirty="0" smtClean="0"/>
              <a:t>A new dimension ‘Total Price’ has been added as the product of </a:t>
            </a:r>
            <a:r>
              <a:rPr lang="en-US" sz="2800" dirty="0" err="1" smtClean="0"/>
              <a:t>unitprice</a:t>
            </a:r>
            <a:r>
              <a:rPr lang="en-US" sz="2800" dirty="0" smtClean="0"/>
              <a:t> and quantity to analyze the </a:t>
            </a:r>
            <a:r>
              <a:rPr lang="en-US" sz="2800" smtClean="0"/>
              <a:t>data further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Data Preprocessing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7669"/>
            <a:ext cx="8679030" cy="48751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</a:t>
            </a: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10" y="1498282"/>
            <a:ext cx="8248650" cy="44100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228725"/>
            <a:ext cx="9020175" cy="4400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Processed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5671" y="1631849"/>
            <a:ext cx="994894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6E52"/>
              </a:buCl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Who are the most loyal customers?</a:t>
            </a:r>
          </a:p>
          <a:p>
            <a:pPr>
              <a:spcBef>
                <a:spcPts val="600"/>
              </a:spcBef>
              <a:buClr>
                <a:srgbClr val="006E52"/>
              </a:buClr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Percentage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change in total sales over a period of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time</a:t>
            </a:r>
          </a:p>
          <a:p>
            <a:pPr>
              <a:spcBef>
                <a:spcPts val="600"/>
              </a:spcBef>
              <a:buClr>
                <a:srgbClr val="006E52"/>
              </a:buCl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item was widely sold in which country?</a:t>
            </a:r>
          </a:p>
          <a:p>
            <a:pPr>
              <a:spcBef>
                <a:spcPts val="600"/>
              </a:spcBef>
              <a:buClr>
                <a:srgbClr val="006E52"/>
              </a:buClr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4) Highest sales in a particular month.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Clr>
                <a:srgbClr val="006E52"/>
              </a:buClr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Items customers have purchased together frequently</a:t>
            </a:r>
          </a:p>
          <a:p>
            <a:pPr>
              <a:spcBef>
                <a:spcPts val="600"/>
              </a:spcBef>
              <a:buClr>
                <a:srgbClr val="006E52"/>
              </a:buClr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 Prediction of sales for the next two months.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The customer with most purchases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Relevant Data : </a:t>
            </a:r>
            <a:r>
              <a:rPr lang="en-US" dirty="0" err="1" smtClean="0"/>
              <a:t>UnitPrice</a:t>
            </a:r>
            <a:r>
              <a:rPr lang="en-US" dirty="0"/>
              <a:t>, Quantity and </a:t>
            </a:r>
            <a:r>
              <a:rPr lang="en-US" dirty="0" err="1"/>
              <a:t>CustomerID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Total amount = </a:t>
            </a:r>
            <a:r>
              <a:rPr lang="en-US" dirty="0" err="1" smtClean="0"/>
              <a:t>UnitPrice</a:t>
            </a:r>
            <a:r>
              <a:rPr lang="en-US" dirty="0" smtClean="0"/>
              <a:t> * Quantity</a:t>
            </a:r>
          </a:p>
          <a:p>
            <a:r>
              <a:rPr lang="en-US" dirty="0" smtClean="0"/>
              <a:t>To analyze the most profitable customer to the sales, we have taken into the consideration the customer who spent the most money</a:t>
            </a:r>
          </a:p>
          <a:p>
            <a:r>
              <a:rPr lang="en-US" dirty="0"/>
              <a:t>The </a:t>
            </a:r>
            <a:r>
              <a:rPr lang="en-US" dirty="0" smtClean="0"/>
              <a:t>output has been visualized through Tableau.</a:t>
            </a:r>
          </a:p>
          <a:p>
            <a:r>
              <a:rPr lang="en-US" dirty="0" smtClean="0"/>
              <a:t>Each block </a:t>
            </a:r>
            <a:r>
              <a:rPr lang="en-US" dirty="0"/>
              <a:t>represents an individual customer.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customers with the ID </a:t>
            </a:r>
            <a:r>
              <a:rPr lang="en-US" dirty="0" smtClean="0"/>
              <a:t>17841 has the largest block and hence is the customer with the most number of purchases.</a:t>
            </a:r>
          </a:p>
          <a:p>
            <a:r>
              <a:rPr lang="en-US" dirty="0" smtClean="0"/>
              <a:t>This analysis </a:t>
            </a:r>
            <a:r>
              <a:rPr lang="en-US" dirty="0"/>
              <a:t>helps in finding out the least and the most profitable customers </a:t>
            </a:r>
            <a:r>
              <a:rPr lang="en-US" dirty="0" smtClean="0"/>
              <a:t>for the sales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The customer with most purchases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4999"/>
            <a:ext cx="7347909" cy="4536281"/>
          </a:xfr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347909" cy="453628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Percentage </a:t>
            </a:r>
            <a:r>
              <a:rPr lang="en-US" sz="3200" dirty="0"/>
              <a:t>change in the total </a:t>
            </a:r>
            <a:r>
              <a:rPr lang="en-US" sz="3200" dirty="0" smtClean="0"/>
              <a:t>sale over a period of 11 months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434045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Relevant Data : Invoice Date, </a:t>
            </a:r>
            <a:r>
              <a:rPr lang="en-US" dirty="0" err="1" smtClean="0"/>
              <a:t>UnitPrice</a:t>
            </a:r>
            <a:r>
              <a:rPr lang="en-US" dirty="0" smtClean="0"/>
              <a:t>, Quantity</a:t>
            </a:r>
          </a:p>
          <a:p>
            <a:r>
              <a:rPr lang="en-US" dirty="0" smtClean="0"/>
              <a:t>Total amount = </a:t>
            </a:r>
            <a:r>
              <a:rPr lang="en-US" dirty="0" err="1" smtClean="0"/>
              <a:t>UnitPrice</a:t>
            </a:r>
            <a:r>
              <a:rPr lang="en-US" dirty="0" smtClean="0"/>
              <a:t> * Quantity</a:t>
            </a:r>
          </a:p>
          <a:p>
            <a:r>
              <a:rPr lang="en-US" dirty="0" smtClean="0"/>
              <a:t>To study the percentage in sales, we have taken the total amount spent every month</a:t>
            </a:r>
          </a:p>
          <a:p>
            <a:r>
              <a:rPr lang="en-US" dirty="0"/>
              <a:t>The </a:t>
            </a:r>
            <a:r>
              <a:rPr lang="en-US" dirty="0" smtClean="0"/>
              <a:t>output has been visualized through Tableau</a:t>
            </a:r>
          </a:p>
          <a:p>
            <a:r>
              <a:rPr lang="en-US" dirty="0"/>
              <a:t>It can be interpreted that there was some decline in sales for the first three months </a:t>
            </a:r>
            <a:r>
              <a:rPr lang="en-US" dirty="0" smtClean="0"/>
              <a:t>from </a:t>
            </a:r>
            <a:r>
              <a:rPr lang="en-US" dirty="0"/>
              <a:t>Dec 2010 to </a:t>
            </a:r>
            <a:r>
              <a:rPr lang="en-US" dirty="0" smtClean="0"/>
              <a:t>Feb 2011.</a:t>
            </a:r>
          </a:p>
          <a:p>
            <a:r>
              <a:rPr lang="en-US" dirty="0" smtClean="0"/>
              <a:t>The sales increased by 541 percent from Dec 2010 to Oct 2011.</a:t>
            </a:r>
          </a:p>
          <a:p>
            <a:r>
              <a:rPr lang="en-US" dirty="0" smtClean="0"/>
              <a:t> After a brief downfall, there is increase in the sales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Percentage change in the total sale over a period of 11 months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45445"/>
            <a:ext cx="7904363" cy="415722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Highest stock sold in which country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434045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Relevant Data : Country, Stock code</a:t>
            </a:r>
          </a:p>
          <a:p>
            <a:r>
              <a:rPr lang="en-US" dirty="0" smtClean="0"/>
              <a:t>The output has been visualized through Tableau</a:t>
            </a:r>
          </a:p>
          <a:p>
            <a:r>
              <a:rPr lang="en-US" dirty="0"/>
              <a:t>It can be interpreted that </a:t>
            </a:r>
            <a:r>
              <a:rPr lang="en-US" dirty="0" smtClean="0"/>
              <a:t>the highest sales and stock is in the United Kingdom</a:t>
            </a:r>
          </a:p>
          <a:p>
            <a:r>
              <a:rPr lang="en-US" dirty="0" smtClean="0"/>
              <a:t>The least number of sales can be taken as Sweden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2" y="190500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Online retail industry has been on the grow at an exponential rate for the past decade</a:t>
            </a:r>
          </a:p>
          <a:p>
            <a:r>
              <a:rPr lang="en-US" sz="2600" dirty="0" smtClean="0"/>
              <a:t>Online retail gives the buyer a similar experience of an offline retail except that the buyer can have many more advantages </a:t>
            </a:r>
          </a:p>
          <a:p>
            <a:r>
              <a:rPr lang="en-US" sz="2600" dirty="0" smtClean="0"/>
              <a:t>It also provides the buyer to make a decision based on the other customers’ review on the same product they wish to buy</a:t>
            </a:r>
          </a:p>
          <a:p>
            <a:r>
              <a:rPr lang="en-US" sz="2600" dirty="0"/>
              <a:t>The main purpose of </a:t>
            </a:r>
            <a:r>
              <a:rPr lang="en-US" sz="2600" dirty="0" smtClean="0"/>
              <a:t>the retail domain </a:t>
            </a:r>
            <a:r>
              <a:rPr lang="en-US" sz="2600" dirty="0"/>
              <a:t>analysis is to better understand the customers, purchase pattern of the customers and sales trends that helps in getting to know about the </a:t>
            </a:r>
            <a:r>
              <a:rPr lang="en-US" sz="2600" dirty="0" smtClean="0"/>
              <a:t>customers</a:t>
            </a:r>
            <a:endParaRPr lang="en-US" sz="2600" dirty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Online Retail Sales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Highest stock sold in which country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07474"/>
            <a:ext cx="8741359" cy="4532224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Darshan Reddy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434045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Relevant Data : Stock code, Invoice Date</a:t>
            </a:r>
          </a:p>
          <a:p>
            <a:r>
              <a:rPr lang="en-US" dirty="0" smtClean="0"/>
              <a:t>The output has been visualized through Tableau</a:t>
            </a:r>
          </a:p>
          <a:p>
            <a:r>
              <a:rPr lang="en-US" dirty="0"/>
              <a:t>It can be interpreted that </a:t>
            </a:r>
            <a:r>
              <a:rPr lang="en-US" dirty="0" smtClean="0"/>
              <a:t>the highest sales amongst the time period is observed in the month of September 2011</a:t>
            </a:r>
          </a:p>
          <a:p>
            <a:r>
              <a:rPr lang="en-US" dirty="0" smtClean="0"/>
              <a:t>The least stock can be visualized in the month of February for the year 2011.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 smtClean="0"/>
              <a:t>Santhosh </a:t>
            </a:r>
            <a:r>
              <a:rPr lang="en-US" dirty="0" err="1" smtClean="0"/>
              <a:t>Dulam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89212" y="152907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Highest number of units sold in which month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0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- 4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Highest number of units sold in which month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1"/>
          <a:stretch/>
        </p:blipFill>
        <p:spPr>
          <a:xfrm>
            <a:off x="3312268" y="2146663"/>
            <a:ext cx="3736500" cy="37782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28" y="2146663"/>
            <a:ext cx="2160546" cy="383761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Santhosh </a:t>
            </a:r>
            <a:r>
              <a:rPr lang="en-US" dirty="0" err="1" smtClean="0"/>
              <a:t>Dulam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Outcome - 5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Items purchased together frequently</a:t>
            </a:r>
            <a:endParaRPr lang="en-US" sz="3200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Relevant Data : Description </a:t>
            </a:r>
          </a:p>
          <a:p>
            <a:r>
              <a:rPr lang="en-US" dirty="0" smtClean="0"/>
              <a:t>To analyze which of the items have been frequently brought by the customers, we have used Apriori Algorithm</a:t>
            </a:r>
          </a:p>
          <a:p>
            <a:r>
              <a:rPr lang="en-US" dirty="0" smtClean="0"/>
              <a:t>The outcome has been obtained by using Weka</a:t>
            </a:r>
          </a:p>
          <a:p>
            <a:r>
              <a:rPr lang="en-US" dirty="0" smtClean="0"/>
              <a:t>The product is divided into </a:t>
            </a:r>
            <a:r>
              <a:rPr lang="en-US" dirty="0"/>
              <a:t>number of columns based on customer ID and considered the product only which had the highest count </a:t>
            </a:r>
            <a:endParaRPr lang="en-US" dirty="0" smtClean="0"/>
          </a:p>
          <a:p>
            <a:r>
              <a:rPr lang="en-US" dirty="0" smtClean="0"/>
              <a:t>We have taken into consideration the 5 products because there are 4000 unique products available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Santhosh Dulam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Outcome - 5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Items purchased together frequently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9" y="1905000"/>
            <a:ext cx="8744606" cy="477012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Santhosh Dulam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Outcome - 5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Items purchased together frequently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105555" cy="47655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Santhosh Dulam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Outcome - 5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Items purchased together frequently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62638" y="2545445"/>
            <a:ext cx="9781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WHITE HANGING HEART T-LIGHT HOLDER and REGENCY CAKESTAND 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</a:t>
            </a:r>
            <a:r>
              <a:rPr lang="en-US" sz="2800" dirty="0"/>
              <a:t>TIERJUMBO BAG RED RETROSPOT and WHITE HANGING HEART T-LIGHT </a:t>
            </a:r>
            <a:r>
              <a:rPr lang="en-US" sz="2800" dirty="0" smtClean="0"/>
              <a:t>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REGENCY </a:t>
            </a:r>
            <a:r>
              <a:rPr lang="en-US" sz="2800" dirty="0"/>
              <a:t>CAKESTAND 3 TIER and JUMBO BAG RED RETROSPOT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3518" y="2040556"/>
            <a:ext cx="2555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Observations: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Santhosh Dulam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our outcomes is to predict the sales for the next two months with the given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2" y="13788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Santhosh Dulam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418" y="1669869"/>
            <a:ext cx="9750950" cy="377762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http://archive.ics.uci.edu/ml/datasets/Online+Retail</a:t>
            </a:r>
          </a:p>
          <a:p>
            <a:r>
              <a:rPr lang="en-US" sz="2800" dirty="0">
                <a:solidFill>
                  <a:schemeClr val="tx1"/>
                </a:solidFill>
              </a:rPr>
              <a:t>http://link.springer.com/article/10.1057/dbm.2012.17</a:t>
            </a:r>
          </a:p>
          <a:p>
            <a:r>
              <a:rPr lang="en-US" sz="2800" dirty="0">
                <a:solidFill>
                  <a:schemeClr val="tx1"/>
                </a:solidFill>
              </a:rPr>
              <a:t>http://</a:t>
            </a:r>
            <a:r>
              <a:rPr lang="en-US" sz="2800" dirty="0">
                <a:solidFill>
                  <a:schemeClr val="tx1"/>
                </a:solidFill>
              </a:rPr>
              <a:t>www.cs.waikato.ac.nz/ml/weka/downloading.html</a:t>
            </a:r>
          </a:p>
          <a:p>
            <a:r>
              <a:rPr lang="en-US" sz="2800" dirty="0">
                <a:solidFill>
                  <a:schemeClr val="tx1"/>
                </a:solidFill>
              </a:rPr>
              <a:t>https://www.rstudio.com/products/rstudio2/</a:t>
            </a:r>
          </a:p>
          <a:p>
            <a:r>
              <a:rPr lang="en-US" sz="2800" dirty="0">
                <a:solidFill>
                  <a:schemeClr val="tx1"/>
                </a:solidFill>
              </a:rPr>
              <a:t>https://www.tableau.com/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Santhosh Dulam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2381" y="2557412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650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81" y="2238715"/>
            <a:ext cx="9645495" cy="4386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109" y="1463040"/>
            <a:ext cx="10371908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5107" y="1277618"/>
            <a:ext cx="9444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features transactions </a:t>
            </a:r>
            <a:r>
              <a:rPr lang="en-US" dirty="0"/>
              <a:t>occurring between 01/12/2010 and 09/12/2011 for a UK-based and registered non-store online </a:t>
            </a:r>
            <a:r>
              <a:rPr lang="en-US" dirty="0" smtClean="0"/>
              <a:t>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raw data has 8 </a:t>
            </a:r>
            <a:r>
              <a:rPr lang="en-US" dirty="0"/>
              <a:t>Attributes and 5,81,587 </a:t>
            </a:r>
            <a:r>
              <a:rPr lang="en-US" dirty="0" smtClean="0"/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80313" y="258353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213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526177"/>
            <a:ext cx="10220325" cy="435292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565365"/>
            <a:ext cx="10193033" cy="471880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and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83318"/>
              </p:ext>
            </p:extLst>
          </p:nvPr>
        </p:nvGraphicFramePr>
        <p:xfrm>
          <a:off x="1742303" y="1632859"/>
          <a:ext cx="976230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103">
                  <a:extLst>
                    <a:ext uri="{9D8B030D-6E8A-4147-A177-3AD203B41FA5}">
                      <a16:colId xmlns:a16="http://schemas.microsoft.com/office/drawing/2014/main" val="1943095908"/>
                    </a:ext>
                  </a:extLst>
                </a:gridCol>
                <a:gridCol w="3254103">
                  <a:extLst>
                    <a:ext uri="{9D8B030D-6E8A-4147-A177-3AD203B41FA5}">
                      <a16:colId xmlns:a16="http://schemas.microsoft.com/office/drawing/2014/main" val="1672387045"/>
                    </a:ext>
                  </a:extLst>
                </a:gridCol>
                <a:gridCol w="3254103">
                  <a:extLst>
                    <a:ext uri="{9D8B030D-6E8A-4147-A177-3AD203B41FA5}">
                      <a16:colId xmlns:a16="http://schemas.microsoft.com/office/drawing/2014/main" val="3732586308"/>
                    </a:ext>
                  </a:extLst>
                </a:gridCol>
              </a:tblGrid>
              <a:tr h="3156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Dimension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71095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Invoice Number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36481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Stockcode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Code of the product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050012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Describes the item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245277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Count of</a:t>
                      </a:r>
                      <a:r>
                        <a:rPr lang="en-US" baseline="0" dirty="0" smtClean="0"/>
                        <a:t> the items purchased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086874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unitPrice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Cos</a:t>
                      </a:r>
                      <a:r>
                        <a:rPr lang="en-US" baseline="0" dirty="0" smtClean="0"/>
                        <a:t>t of each unit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020088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InvoiceDate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 of the invoice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723"/>
                  </a:ext>
                </a:extLst>
              </a:tr>
              <a:tr h="50989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Customer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Unique ID assigned to the customer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809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Location of the item purchased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557533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689" y="603902"/>
            <a:ext cx="12027126" cy="1280890"/>
          </a:xfrm>
        </p:spPr>
        <p:txBody>
          <a:bodyPr/>
          <a:lstStyle/>
          <a:p>
            <a:pPr algn="ctr"/>
            <a:r>
              <a:rPr lang="en-US" dirty="0" smtClean="0"/>
              <a:t>Central Tendency and Histogram </a:t>
            </a:r>
            <a:br>
              <a:rPr lang="en-US" dirty="0" smtClean="0"/>
            </a:br>
            <a:r>
              <a:rPr lang="en-US" dirty="0" smtClean="0"/>
              <a:t>of the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6935" y="6158796"/>
            <a:ext cx="470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Unit Price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9" y="2003652"/>
            <a:ext cx="7096125" cy="389572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689" y="603902"/>
            <a:ext cx="12027126" cy="1280890"/>
          </a:xfrm>
        </p:spPr>
        <p:txBody>
          <a:bodyPr/>
          <a:lstStyle/>
          <a:p>
            <a:pPr algn="ctr"/>
            <a:r>
              <a:rPr lang="en-US" dirty="0" smtClean="0"/>
              <a:t>Central Tendency and Histogram </a:t>
            </a:r>
            <a:br>
              <a:rPr lang="en-US" dirty="0" smtClean="0"/>
            </a:br>
            <a:r>
              <a:rPr lang="en-US" dirty="0" smtClean="0"/>
              <a:t>of the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6935" y="6158796"/>
            <a:ext cx="470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Quantity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36" y="1910918"/>
            <a:ext cx="7058025" cy="37719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646" y="1807029"/>
            <a:ext cx="8915400" cy="3777622"/>
          </a:xfrm>
        </p:spPr>
        <p:txBody>
          <a:bodyPr/>
          <a:lstStyle/>
          <a:p>
            <a:r>
              <a:rPr lang="en-US" sz="2800" dirty="0" smtClean="0"/>
              <a:t>Software Used: R Studio</a:t>
            </a:r>
          </a:p>
          <a:p>
            <a:r>
              <a:rPr lang="en-US" sz="2800" dirty="0" smtClean="0"/>
              <a:t>Size of the data before preprocessing:</a:t>
            </a:r>
          </a:p>
          <a:p>
            <a:pPr lvl="1"/>
            <a:r>
              <a:rPr lang="en-US" sz="2400" dirty="0"/>
              <a:t>8 Attributes and 5,81,587 </a:t>
            </a:r>
            <a:r>
              <a:rPr lang="en-US" sz="2400" dirty="0" smtClean="0"/>
              <a:t>Rows</a:t>
            </a:r>
          </a:p>
          <a:p>
            <a:r>
              <a:rPr lang="en-US" sz="2800" dirty="0" smtClean="0"/>
              <a:t>Size of the data after preprocessing:</a:t>
            </a:r>
          </a:p>
          <a:p>
            <a:pPr lvl="1"/>
            <a:r>
              <a:rPr lang="en-US" sz="2400" dirty="0" smtClean="0"/>
              <a:t>9 </a:t>
            </a:r>
            <a:r>
              <a:rPr lang="en-US" sz="2400" dirty="0"/>
              <a:t>Attributes and </a:t>
            </a:r>
            <a:r>
              <a:rPr lang="en-US" sz="2400" dirty="0" smtClean="0"/>
              <a:t>4,06,829 Rows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B886-7DC5-48E6-9A3D-289AECD36DC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Praneetha Jaladanki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990</Words>
  <Application>Microsoft Office PowerPoint</Application>
  <PresentationFormat>Widescreen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Topic : Retail Sales Online</vt:lpstr>
      <vt:lpstr>PowerPoint Presentation</vt:lpstr>
      <vt:lpstr>Raw Data</vt:lpstr>
      <vt:lpstr>Raw Data</vt:lpstr>
      <vt:lpstr>Raw Data</vt:lpstr>
      <vt:lpstr>Dimensions and Data Types</vt:lpstr>
      <vt:lpstr>Central Tendency and Histogram  of the dimensions</vt:lpstr>
      <vt:lpstr>Central Tendency and Histogram  of the dimensions</vt:lpstr>
      <vt:lpstr>Data Preprocessing </vt:lpstr>
      <vt:lpstr>Data Preprocessing </vt:lpstr>
      <vt:lpstr> Data Preprocessing Steps</vt:lpstr>
      <vt:lpstr>Processed data </vt:lpstr>
      <vt:lpstr>PowerPoint Presentation</vt:lpstr>
      <vt:lpstr>Outcomes</vt:lpstr>
      <vt:lpstr>Outcome - 1</vt:lpstr>
      <vt:lpstr>Outcome - 1</vt:lpstr>
      <vt:lpstr>Outcome - 2</vt:lpstr>
      <vt:lpstr>Outcome - 2</vt:lpstr>
      <vt:lpstr>Outcome - 3</vt:lpstr>
      <vt:lpstr>Outcome - 3</vt:lpstr>
      <vt:lpstr>Outcome - 4</vt:lpstr>
      <vt:lpstr>Outcome - 4</vt:lpstr>
      <vt:lpstr>PowerPoint Presentation</vt:lpstr>
      <vt:lpstr>PowerPoint Presentation</vt:lpstr>
      <vt:lpstr>PowerPoint Presentation</vt:lpstr>
      <vt:lpstr>PowerPoint Presentation</vt:lpstr>
      <vt:lpstr>What’s Left </vt:lpstr>
      <vt:lpstr>References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Retail Sales</dc:title>
  <dc:creator>Jaladanki,Sai Praneetha</dc:creator>
  <cp:lastModifiedBy>Jaladanki,Sai Praneetha</cp:lastModifiedBy>
  <cp:revision>83</cp:revision>
  <dcterms:created xsi:type="dcterms:W3CDTF">2018-03-07T02:49:34Z</dcterms:created>
  <dcterms:modified xsi:type="dcterms:W3CDTF">2018-03-07T12:41:07Z</dcterms:modified>
</cp:coreProperties>
</file>