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3" r:id="rId6"/>
    <p:sldId id="534" r:id="rId7"/>
    <p:sldId id="531" r:id="rId8"/>
    <p:sldId id="549" r:id="rId9"/>
    <p:sldId id="548" r:id="rId10"/>
    <p:sldId id="550" r:id="rId11"/>
    <p:sldId id="551" r:id="rId12"/>
    <p:sldId id="543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422"/>
  </p:normalViewPr>
  <p:slideViewPr>
    <p:cSldViewPr snapToGrid="0">
      <p:cViewPr>
        <p:scale>
          <a:sx n="77" d="100"/>
          <a:sy n="7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56" y="2580923"/>
            <a:ext cx="9921240" cy="1481328"/>
          </a:xfrm>
        </p:spPr>
        <p:txBody>
          <a:bodyPr/>
          <a:lstStyle/>
          <a:p>
            <a:r>
              <a:rPr lang="en-US" sz="7200" dirty="0">
                <a:latin typeface="Algerian" panose="04020705040A02060702" pitchFamily="82" charset="0"/>
              </a:rPr>
              <a:t>ART Nest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7921" y="202185"/>
            <a:ext cx="9137904" cy="758952"/>
          </a:xfrm>
        </p:spPr>
        <p:txBody>
          <a:bodyPr/>
          <a:lstStyle/>
          <a:p>
            <a:pPr algn="l"/>
            <a:r>
              <a:rPr lang="en-US" sz="2800" b="1" dirty="0">
                <a:latin typeface="Georgia" panose="02040502050405020303" pitchFamily="18" charset="0"/>
              </a:rPr>
              <a:t>Shri Vishnu Engineering College For Women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56585A-FF9C-6E42-F7A4-66B10541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27" y="204507"/>
            <a:ext cx="505370" cy="5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845366-60E7-33A7-D5A4-A4E1CC60D26C}"/>
              </a:ext>
            </a:extLst>
          </p:cNvPr>
          <p:cNvSpPr txBox="1"/>
          <p:nvPr/>
        </p:nvSpPr>
        <p:spPr>
          <a:xfrm>
            <a:off x="3039836" y="720248"/>
            <a:ext cx="6112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Department of CSE</a:t>
            </a:r>
            <a:endParaRPr lang="en-IN" sz="2400" b="1" dirty="0">
              <a:effectLst/>
              <a:latin typeface="Georgia" panose="02040502050405020303" pitchFamily="18" charset="0"/>
            </a:endParaRPr>
          </a:p>
          <a:p>
            <a:br>
              <a:rPr lang="en-IN" sz="2400" b="1" dirty="0">
                <a:latin typeface="Georgia" panose="02040502050405020303" pitchFamily="18" charset="0"/>
              </a:rPr>
            </a:b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04C4D-E6B3-E770-02EA-F9F952F409A0}"/>
              </a:ext>
            </a:extLst>
          </p:cNvPr>
          <p:cNvSpPr txBox="1"/>
          <p:nvPr/>
        </p:nvSpPr>
        <p:spPr>
          <a:xfrm>
            <a:off x="3746538" y="3692919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 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D63F32-2FB7-4A1A-D909-B0178DE3A9C8}"/>
              </a:ext>
            </a:extLst>
          </p:cNvPr>
          <p:cNvCxnSpPr>
            <a:cxnSpLocks/>
          </p:cNvCxnSpPr>
          <p:nvPr/>
        </p:nvCxnSpPr>
        <p:spPr>
          <a:xfrm>
            <a:off x="2307771" y="3929743"/>
            <a:ext cx="7130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6DBA21-8C84-E255-AC7B-9EB236F0DDB5}"/>
              </a:ext>
            </a:extLst>
          </p:cNvPr>
          <p:cNvSpPr txBox="1"/>
          <p:nvPr/>
        </p:nvSpPr>
        <p:spPr>
          <a:xfrm>
            <a:off x="5159176" y="3354007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0" u="none" strike="noStrike" dirty="0">
                <a:solidFill>
                  <a:srgbClr val="FFFFFF"/>
                </a:solidFill>
                <a:effectLst/>
                <a:latin typeface="Quattrocento Sans" panose="020B0502050000020003" pitchFamily="34" charset="0"/>
              </a:rPr>
              <a:t>~ </a:t>
            </a:r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Art Gallery  Management System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C5BFCF-58E4-F356-4B7D-7AD818301D26}"/>
              </a:ext>
            </a:extLst>
          </p:cNvPr>
          <p:cNvCxnSpPr>
            <a:cxnSpLocks/>
          </p:cNvCxnSpPr>
          <p:nvPr/>
        </p:nvCxnSpPr>
        <p:spPr>
          <a:xfrm>
            <a:off x="2307770" y="2051206"/>
            <a:ext cx="7130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5809FA-8BC1-BC24-C015-80D0A7E7EEBB}"/>
              </a:ext>
            </a:extLst>
          </p:cNvPr>
          <p:cNvSpPr txBox="1"/>
          <p:nvPr/>
        </p:nvSpPr>
        <p:spPr>
          <a:xfrm>
            <a:off x="9858866" y="4875743"/>
            <a:ext cx="21480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Team Members:</a:t>
            </a:r>
            <a:endParaRPr lang="en-IN" b="1" dirty="0">
              <a:effectLst/>
              <a:latin typeface="Lora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22B01A0570</a:t>
            </a:r>
            <a:endParaRPr lang="en-IN" dirty="0">
              <a:effectLst/>
              <a:latin typeface="Lora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22B01A0572</a:t>
            </a:r>
            <a:endParaRPr lang="en-IN" dirty="0">
              <a:effectLst/>
              <a:latin typeface="Lora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22B01A05A3</a:t>
            </a:r>
            <a:endParaRPr lang="en-IN" dirty="0">
              <a:effectLst/>
              <a:latin typeface="Lora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22B01A05B1</a:t>
            </a:r>
            <a:endParaRPr lang="en-IN" dirty="0">
              <a:effectLst/>
              <a:latin typeface="Lora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23B05A0509</a:t>
            </a:r>
            <a:endParaRPr lang="en-IN" dirty="0">
              <a:effectLst/>
              <a:latin typeface="Lora" pitchFamily="2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38DBB8-5A9D-13E7-36F8-6E7EB57DA191}"/>
              </a:ext>
            </a:extLst>
          </p:cNvPr>
          <p:cNvSpPr txBox="1"/>
          <p:nvPr/>
        </p:nvSpPr>
        <p:spPr>
          <a:xfrm>
            <a:off x="310244" y="5380672"/>
            <a:ext cx="77832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Guided By: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Dr P. Kiran Sree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ora" pitchFamily="2" charset="0"/>
              </a:rPr>
              <a:t>HOD - CSE Department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726077"/>
            <a:ext cx="8218714" cy="2414451"/>
          </a:xfrm>
        </p:spPr>
        <p:txBody>
          <a:bodyPr/>
          <a:lstStyle/>
          <a:p>
            <a:r>
              <a:rPr lang="en-US" sz="8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US" sz="8000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F93F-85C3-8A45-290B-87918764016A}"/>
              </a:ext>
            </a:extLst>
          </p:cNvPr>
          <p:cNvSpPr/>
          <p:nvPr/>
        </p:nvSpPr>
        <p:spPr>
          <a:xfrm>
            <a:off x="6662057" y="2960914"/>
            <a:ext cx="2209800" cy="359229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FC8D0F-5168-BE8B-42C9-6EA62C9472D0}"/>
              </a:ext>
            </a:extLst>
          </p:cNvPr>
          <p:cNvCxnSpPr/>
          <p:nvPr/>
        </p:nvCxnSpPr>
        <p:spPr>
          <a:xfrm>
            <a:off x="2552700" y="3320143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259" y="2103120"/>
            <a:ext cx="7735824" cy="106984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3723351"/>
            <a:ext cx="8284029" cy="1948105"/>
          </a:xfrm>
        </p:spPr>
        <p:txBody>
          <a:bodyPr/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Georgia" panose="02040502050405020303" pitchFamily="18" charset="0"/>
              </a:rPr>
              <a:t>Art nest is a digital platform designed to facilitate the showcasing, selling, and management of artworks.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Georgia" panose="02040502050405020303" pitchFamily="18" charset="0"/>
              </a:rPr>
              <a:t>It’s a virtual gallery for artists, curators, and art enthusiasts to interact and engage with art easily.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A02C5-2830-AE74-43CC-5E96BFF94353}"/>
              </a:ext>
            </a:extLst>
          </p:cNvPr>
          <p:cNvCxnSpPr>
            <a:cxnSpLocks/>
          </p:cNvCxnSpPr>
          <p:nvPr/>
        </p:nvCxnSpPr>
        <p:spPr>
          <a:xfrm>
            <a:off x="4212771" y="3429000"/>
            <a:ext cx="4147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632" y="0"/>
            <a:ext cx="9144000" cy="1069848"/>
          </a:xfrm>
        </p:spPr>
        <p:txBody>
          <a:bodyPr/>
          <a:lstStyle/>
          <a:p>
            <a:pPr algn="just"/>
            <a:r>
              <a:rPr lang="en-US" sz="4000" dirty="0">
                <a:latin typeface="Algerian" panose="04020705040A02060702" pitchFamily="82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3636335" y="4582633"/>
            <a:ext cx="349067" cy="1376273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6E7792-F7DF-A0CD-298E-2338BF40AA5A}"/>
              </a:ext>
            </a:extLst>
          </p:cNvPr>
          <p:cNvCxnSpPr/>
          <p:nvPr/>
        </p:nvCxnSpPr>
        <p:spPr>
          <a:xfrm>
            <a:off x="609600" y="1175657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697693-BF67-D11E-C01B-D17287FC6A57}"/>
              </a:ext>
            </a:extLst>
          </p:cNvPr>
          <p:cNvSpPr txBox="1"/>
          <p:nvPr/>
        </p:nvSpPr>
        <p:spPr>
          <a:xfrm>
            <a:off x="326571" y="15632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Existing Solution: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BA774-6EE9-CEAC-29F7-64AF328FFE8C}"/>
              </a:ext>
            </a:extLst>
          </p:cNvPr>
          <p:cNvSpPr txBox="1"/>
          <p:nvPr/>
        </p:nvSpPr>
        <p:spPr>
          <a:xfrm>
            <a:off x="326571" y="2057926"/>
            <a:ext cx="1158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Art Net, Artsy,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Artfinder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0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Limitations: 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Limited customization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Insufficient interaction with the artist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No Artist ratings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5D799-8215-A9E2-D05F-36A3C49BA230}"/>
              </a:ext>
            </a:extLst>
          </p:cNvPr>
          <p:cNvSpPr txBox="1"/>
          <p:nvPr/>
        </p:nvSpPr>
        <p:spPr>
          <a:xfrm>
            <a:off x="326571" y="41097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Proposed Solution: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F5042-8298-5940-BEDA-A204676A0347}"/>
              </a:ext>
            </a:extLst>
          </p:cNvPr>
          <p:cNvSpPr/>
          <p:nvPr/>
        </p:nvSpPr>
        <p:spPr>
          <a:xfrm>
            <a:off x="5268686" y="3383281"/>
            <a:ext cx="1698171" cy="45719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973F3-C7C1-9677-BBFF-6C1E6F0B77E0}"/>
              </a:ext>
            </a:extLst>
          </p:cNvPr>
          <p:cNvSpPr txBox="1"/>
          <p:nvPr/>
        </p:nvSpPr>
        <p:spPr>
          <a:xfrm>
            <a:off x="326571" y="4651884"/>
            <a:ext cx="86655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Art Reviews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Artist Connect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Verified Artists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Address unique needs of art galleries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Customizable, user-friendly, and integrated platform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1023257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Algerian" panose="04020705040A02060702" pitchFamily="82" charset="0"/>
              </a:rPr>
              <a:t>TECH STACK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4D7BE-CC11-3727-7A0E-EE29E6BF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19" y="2552591"/>
            <a:ext cx="7194152" cy="328215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effectLst/>
                <a:latin typeface="Georgia" panose="02040502050405020303" pitchFamily="18" charset="0"/>
              </a:rPr>
              <a:t> </a:t>
            </a:r>
            <a:r>
              <a:rPr lang="en-IN" sz="2000" b="0" i="0" u="none" strike="noStrike" dirty="0">
                <a:effectLst/>
                <a:latin typeface="Georgia" panose="02040502050405020303" pitchFamily="18" charset="0"/>
              </a:rPr>
              <a:t>Frontend - HTML, CSS, JavaScript, Bootstrap</a:t>
            </a: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Georgia" panose="02040502050405020303" pitchFamily="18" charset="0"/>
              </a:rPr>
              <a:t>Backend - PHP</a:t>
            </a: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Georgia" panose="02040502050405020303" pitchFamily="18" charset="0"/>
              </a:rPr>
              <a:t>Data Base - MySQL</a:t>
            </a: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br>
              <a:rPr lang="en-IN" b="0" dirty="0">
                <a:effectLst/>
              </a:rPr>
            </a:b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A7ACA-AFBF-0038-EAB9-D7CBA3F604E6}"/>
              </a:ext>
            </a:extLst>
          </p:cNvPr>
          <p:cNvCxnSpPr>
            <a:cxnSpLocks/>
          </p:cNvCxnSpPr>
          <p:nvPr/>
        </p:nvCxnSpPr>
        <p:spPr>
          <a:xfrm>
            <a:off x="957943" y="209310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1023257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Algerian" panose="04020705040A02060702" pitchFamily="82" charset="0"/>
              </a:rPr>
              <a:t>overview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4D7BE-CC11-3727-7A0E-EE29E6BF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306784"/>
            <a:ext cx="7194152" cy="328215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dirty="0">
                <a:effectLst/>
                <a:latin typeface="Georgia" panose="02040502050405020303" pitchFamily="18" charset="0"/>
              </a:rPr>
              <a:t>User Roles and Permissions</a:t>
            </a:r>
          </a:p>
          <a:p>
            <a:pPr>
              <a:spcBef>
                <a:spcPts val="0"/>
              </a:spcBef>
            </a:pPr>
            <a:r>
              <a:rPr lang="en-IN" sz="2000" b="0" dirty="0">
                <a:effectLst/>
                <a:latin typeface="Georgia" panose="02040502050405020303" pitchFamily="18" charset="0"/>
              </a:rPr>
              <a:t>Artist Registration and Approval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dirty="0">
                <a:effectLst/>
                <a:latin typeface="Georgia" panose="02040502050405020303" pitchFamily="18" charset="0"/>
              </a:rPr>
              <a:t>Art Upload and Management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Georgia" panose="02040502050405020303" pitchFamily="18" charset="0"/>
              </a:rPr>
              <a:t>User Browsing and Ordering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dirty="0">
                <a:effectLst/>
                <a:latin typeface="Georgia" panose="02040502050405020303" pitchFamily="18" charset="0"/>
              </a:rPr>
              <a:t>Order Management and Ratings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effectLst/>
                <a:latin typeface="Georgia" panose="02040502050405020303" pitchFamily="18" charset="0"/>
              </a:rPr>
              <a:t>Live Chat Between Users and Artists</a:t>
            </a:r>
            <a:endParaRPr lang="en-IN" sz="2000" dirty="0"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dirty="0">
                <a:effectLst/>
                <a:latin typeface="Georgia" panose="02040502050405020303" pitchFamily="18" charset="0"/>
              </a:rPr>
              <a:t>Admin Dashboard and Analytics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dirty="0">
                <a:effectLst/>
                <a:latin typeface="Georgia" panose="02040502050405020303" pitchFamily="18" charset="0"/>
              </a:rPr>
              <a:t>Data Management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br>
              <a:rPr lang="en-IN" b="0" dirty="0">
                <a:effectLst/>
              </a:rPr>
            </a:b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A7ACA-AFBF-0038-EAB9-D7CBA3F604E6}"/>
              </a:ext>
            </a:extLst>
          </p:cNvPr>
          <p:cNvCxnSpPr>
            <a:cxnSpLocks/>
          </p:cNvCxnSpPr>
          <p:nvPr/>
        </p:nvCxnSpPr>
        <p:spPr>
          <a:xfrm>
            <a:off x="957943" y="209310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6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1023257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Algerian" panose="04020705040A02060702" pitchFamily="82" charset="0"/>
              </a:rPr>
              <a:t>Bibliography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4D7BE-CC11-3727-7A0E-EE29E6BF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19" y="2552591"/>
            <a:ext cx="7194152" cy="328215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Georgia" panose="02040502050405020303" pitchFamily="18" charset="0"/>
              </a:rPr>
              <a:t>w3schools</a:t>
            </a: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Georgia" panose="02040502050405020303" pitchFamily="18" charset="0"/>
              </a:rPr>
              <a:t>Stack Overflow</a:t>
            </a:r>
          </a:p>
          <a:p>
            <a:pPr>
              <a:spcBef>
                <a:spcPts val="0"/>
              </a:spcBef>
            </a:pPr>
            <a:r>
              <a:rPr lang="en-IN" sz="2000" dirty="0">
                <a:latin typeface="Georgia" panose="02040502050405020303" pitchFamily="18" charset="0"/>
              </a:rPr>
              <a:t>php.net</a:t>
            </a: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dirty="0">
                <a:effectLst/>
                <a:latin typeface="Georgia" panose="02040502050405020303" pitchFamily="18" charset="0"/>
              </a:rPr>
              <a:t>You Tube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Georgia" panose="02040502050405020303" pitchFamily="18" charset="0"/>
              </a:rPr>
              <a:t>ChatGPT</a:t>
            </a: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br>
              <a:rPr lang="en-IN" b="0" dirty="0">
                <a:effectLst/>
              </a:rPr>
            </a:b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A7ACA-AFBF-0038-EAB9-D7CBA3F604E6}"/>
              </a:ext>
            </a:extLst>
          </p:cNvPr>
          <p:cNvCxnSpPr>
            <a:cxnSpLocks/>
          </p:cNvCxnSpPr>
          <p:nvPr/>
        </p:nvCxnSpPr>
        <p:spPr>
          <a:xfrm>
            <a:off x="957943" y="209310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1023257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Algerian" panose="04020705040A02060702" pitchFamily="82" charset="0"/>
              </a:rPr>
              <a:t>demo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4D7BE-CC11-3727-7A0E-EE29E6BF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19" y="2552591"/>
            <a:ext cx="7194152" cy="328215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br>
              <a:rPr lang="en-IN" b="0" dirty="0">
                <a:effectLst/>
              </a:rPr>
            </a:b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A7ACA-AFBF-0038-EAB9-D7CBA3F604E6}"/>
              </a:ext>
            </a:extLst>
          </p:cNvPr>
          <p:cNvCxnSpPr>
            <a:cxnSpLocks/>
          </p:cNvCxnSpPr>
          <p:nvPr/>
        </p:nvCxnSpPr>
        <p:spPr>
          <a:xfrm>
            <a:off x="957943" y="209310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9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1023257"/>
            <a:ext cx="8878824" cy="1069848"/>
          </a:xfrm>
        </p:spPr>
        <p:txBody>
          <a:bodyPr>
            <a:normAutofit/>
          </a:bodyPr>
          <a:lstStyle/>
          <a:p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4D7BE-CC11-3727-7A0E-EE29E6BF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19" y="2552591"/>
            <a:ext cx="7194152" cy="328215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br>
              <a:rPr lang="en-IN" b="0" dirty="0">
                <a:effectLst/>
              </a:rPr>
            </a:b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A7ACA-AFBF-0038-EAB9-D7CBA3F604E6}"/>
              </a:ext>
            </a:extLst>
          </p:cNvPr>
          <p:cNvCxnSpPr>
            <a:cxnSpLocks/>
          </p:cNvCxnSpPr>
          <p:nvPr/>
        </p:nvCxnSpPr>
        <p:spPr>
          <a:xfrm>
            <a:off x="957943" y="209310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06FC6E4-6783-F201-4E72-39666AC1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1" y="216974"/>
            <a:ext cx="5780787" cy="2791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CE9F5-917D-2377-5A6E-BBC8532B9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" y="3429000"/>
            <a:ext cx="5962308" cy="2706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D3ED1-32F7-BBB3-0C49-44C3B8E0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408" y="190140"/>
            <a:ext cx="5507315" cy="2706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419C0-5CAE-5058-8C2E-4CCCCF0DE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874" y="3428268"/>
            <a:ext cx="5638066" cy="27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044" y="2219162"/>
            <a:ext cx="7735824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Algerian" panose="04020705040A02060702" pitchFamily="82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257" y="3429000"/>
            <a:ext cx="8730343" cy="2536369"/>
          </a:xfrm>
        </p:spPr>
        <p:txBody>
          <a:bodyPr/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Georgia" panose="02040502050405020303" pitchFamily="18" charset="0"/>
              </a:rPr>
              <a:t>Art Nest revolutionize art curation and sales by leveraging digital technologies.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Georgia" panose="02040502050405020303" pitchFamily="18" charset="0"/>
              </a:rPr>
              <a:t>They enhance accessibility, engage a global audience, and support artists with features like virtual exhibitions and secure e-commerce.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Georgia" panose="02040502050405020303" pitchFamily="18" charset="0"/>
              </a:rPr>
              <a:t>It reduce the need for physical galleries, offering a modern, cost-effective solution that bridges traditional art with innovation.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BEF53-2A2E-7ECD-4AC1-6BFA8BDD2026}"/>
              </a:ext>
            </a:extLst>
          </p:cNvPr>
          <p:cNvCxnSpPr>
            <a:cxnSpLocks/>
          </p:cNvCxnSpPr>
          <p:nvPr/>
        </p:nvCxnSpPr>
        <p:spPr>
          <a:xfrm>
            <a:off x="4430485" y="3429000"/>
            <a:ext cx="360317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252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Calibri</vt:lpstr>
      <vt:lpstr>Courier New</vt:lpstr>
      <vt:lpstr>Georgia</vt:lpstr>
      <vt:lpstr>Lora</vt:lpstr>
      <vt:lpstr>Quattrocento Sans</vt:lpstr>
      <vt:lpstr>Segoe UI Light</vt:lpstr>
      <vt:lpstr>Tw Cen MT</vt:lpstr>
      <vt:lpstr>Office Theme</vt:lpstr>
      <vt:lpstr>ART Nest </vt:lpstr>
      <vt:lpstr>INTRODUCTION</vt:lpstr>
      <vt:lpstr>Literature survey</vt:lpstr>
      <vt:lpstr>TECH STACK</vt:lpstr>
      <vt:lpstr>overview</vt:lpstr>
      <vt:lpstr>Bibliography</vt:lpstr>
      <vt:lpstr>demo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Nest</dc:title>
  <dc:creator/>
  <cp:lastModifiedBy/>
  <cp:revision>2</cp:revision>
  <dcterms:created xsi:type="dcterms:W3CDTF">2022-10-27T00:37:19Z</dcterms:created>
  <dcterms:modified xsi:type="dcterms:W3CDTF">2024-07-30T04:35:37Z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