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33" d="100"/>
          <a:sy n="33" d="100"/>
        </p:scale>
        <p:origin x="533"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DDCE-2C91-D8F1-1E78-BF0C1C4E0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D9B136-8C83-BAF8-B2C1-13939C6A0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F5BA74-19CD-517F-B84F-45C84594DB38}"/>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5" name="Footer Placeholder 4">
            <a:extLst>
              <a:ext uri="{FF2B5EF4-FFF2-40B4-BE49-F238E27FC236}">
                <a16:creationId xmlns:a16="http://schemas.microsoft.com/office/drawing/2014/main" id="{B6390FE8-6142-01A9-3F4F-EA1D859DD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CF43A-5E5E-DE44-84B3-550FFFD0928F}"/>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1551953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CD43-4BED-1D3C-05F2-06D07FD929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12447D-17E6-8311-3D29-D29D6F249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0BBB2-FB51-DF11-6CA7-5F492FCD2AC2}"/>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5" name="Footer Placeholder 4">
            <a:extLst>
              <a:ext uri="{FF2B5EF4-FFF2-40B4-BE49-F238E27FC236}">
                <a16:creationId xmlns:a16="http://schemas.microsoft.com/office/drawing/2014/main" id="{C4C50A09-F4BA-71F0-C8C4-D8A43DC10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99969-901E-6C36-4481-D98BAB0E72FF}"/>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417847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F6822-6B04-0F0A-E97B-712700B677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708C97-4FA1-2E3E-B12D-750ED04F0B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470B1-405F-ED41-D77D-783F3B18A698}"/>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5" name="Footer Placeholder 4">
            <a:extLst>
              <a:ext uri="{FF2B5EF4-FFF2-40B4-BE49-F238E27FC236}">
                <a16:creationId xmlns:a16="http://schemas.microsoft.com/office/drawing/2014/main" id="{BC087230-F870-A918-7104-69CC82B07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EDD15-150B-380D-75F4-C61D844EA7ED}"/>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349302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F23D-0609-5359-776D-5195060CAF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75795E-4FE2-C3A0-6FE0-E4976C7C23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D8791-4F00-D28F-5657-A7BED0673EBF}"/>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5" name="Footer Placeholder 4">
            <a:extLst>
              <a:ext uri="{FF2B5EF4-FFF2-40B4-BE49-F238E27FC236}">
                <a16:creationId xmlns:a16="http://schemas.microsoft.com/office/drawing/2014/main" id="{A57AE95D-B1A3-0CDB-D9AA-52878B389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DE059-9B5A-536D-EFBD-4DFB0D2CF388}"/>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366860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539D-AF59-AD27-FCDF-27B7605010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A6D093-B1A0-DB1A-D046-857ABF6E3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4C7F3-839F-1DF3-11D6-31B1140C87C9}"/>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5" name="Footer Placeholder 4">
            <a:extLst>
              <a:ext uri="{FF2B5EF4-FFF2-40B4-BE49-F238E27FC236}">
                <a16:creationId xmlns:a16="http://schemas.microsoft.com/office/drawing/2014/main" id="{5AD5D5F2-481A-CE05-84D5-0AD4C8560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397EF-3774-E298-FA22-4815120163D5}"/>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271980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2655-FF07-4DAC-5342-EDCF5D926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6558F-6AA7-8FFA-FD4A-412DCB631C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E15A5C-535B-FBF2-2357-F27F5D2E8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E8F2DC-B525-D0D0-0F8D-88FAA8C3ADCE}"/>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6" name="Footer Placeholder 5">
            <a:extLst>
              <a:ext uri="{FF2B5EF4-FFF2-40B4-BE49-F238E27FC236}">
                <a16:creationId xmlns:a16="http://schemas.microsoft.com/office/drawing/2014/main" id="{05D59BCD-3C9D-32DB-1F8B-271BCC1176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8B90A4-6610-41B6-6C6F-C7BBA99D65E7}"/>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167494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4797-7E07-1FD9-694B-A0CFB48D66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98032B-1B14-61C2-0991-EFF2CA0AC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1BBCCD-C6BC-0B19-4D0A-28A2F6282A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E1FDE-6597-6808-E5F2-C367DFF86B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F59566-C328-AA64-946A-FF0E38B71A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A6B5F2-3964-8F2B-495F-54ACB4472652}"/>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8" name="Footer Placeholder 7">
            <a:extLst>
              <a:ext uri="{FF2B5EF4-FFF2-40B4-BE49-F238E27FC236}">
                <a16:creationId xmlns:a16="http://schemas.microsoft.com/office/drawing/2014/main" id="{6E6AF45B-0211-0725-ED6E-D59CD6C80B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1C6E1D-7C84-AA4D-4E80-1E29765874FC}"/>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274889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FB8D-63D2-FBA2-6185-066B299965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D269A1-0ADF-FE53-9C52-699A38FA8A4E}"/>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4" name="Footer Placeholder 3">
            <a:extLst>
              <a:ext uri="{FF2B5EF4-FFF2-40B4-BE49-F238E27FC236}">
                <a16:creationId xmlns:a16="http://schemas.microsoft.com/office/drawing/2014/main" id="{D869108F-6315-819D-AEA6-4C4A60DF3E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6E8B92-2161-3F6A-8E8B-03A5563B3005}"/>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211709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3FAC2-1AFE-A23D-8A96-CEE30BFB6003}"/>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3" name="Footer Placeholder 2">
            <a:extLst>
              <a:ext uri="{FF2B5EF4-FFF2-40B4-BE49-F238E27FC236}">
                <a16:creationId xmlns:a16="http://schemas.microsoft.com/office/drawing/2014/main" id="{841FB57A-501C-8428-63B0-F9468762D6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B00ADF-14D2-04FF-4F24-E52CADCA916A}"/>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242410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B18D-682E-2D24-7CAD-76E1645D4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5A0A4D-9337-55A4-45CD-F4488E988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B201F6-DFDE-5E6A-0066-BE83B613B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54EA9-06BA-01AB-8BB3-CECD250A571F}"/>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6" name="Footer Placeholder 5">
            <a:extLst>
              <a:ext uri="{FF2B5EF4-FFF2-40B4-BE49-F238E27FC236}">
                <a16:creationId xmlns:a16="http://schemas.microsoft.com/office/drawing/2014/main" id="{613EEADE-6610-F9EA-C09E-B9D63C605E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1AA8E1-887C-63A4-0221-13F73A39ED8A}"/>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67797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AB25-A903-943A-7449-EA68F37C0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E722E1-D5CB-0256-F376-58BF5B25B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713B8E-7735-B44B-4397-02428F28D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F8F7B-FD01-D6C1-42CB-423FC0C32DF4}"/>
              </a:ext>
            </a:extLst>
          </p:cNvPr>
          <p:cNvSpPr>
            <a:spLocks noGrp="1"/>
          </p:cNvSpPr>
          <p:nvPr>
            <p:ph type="dt" sz="half" idx="10"/>
          </p:nvPr>
        </p:nvSpPr>
        <p:spPr/>
        <p:txBody>
          <a:bodyPr/>
          <a:lstStyle/>
          <a:p>
            <a:fld id="{4ED3891D-3CE6-4F78-BC33-8EA0DC1A0E81}" type="datetimeFigureOut">
              <a:rPr lang="en-IN" smtClean="0"/>
              <a:t>23-01-2024</a:t>
            </a:fld>
            <a:endParaRPr lang="en-IN"/>
          </a:p>
        </p:txBody>
      </p:sp>
      <p:sp>
        <p:nvSpPr>
          <p:cNvPr id="6" name="Footer Placeholder 5">
            <a:extLst>
              <a:ext uri="{FF2B5EF4-FFF2-40B4-BE49-F238E27FC236}">
                <a16:creationId xmlns:a16="http://schemas.microsoft.com/office/drawing/2014/main" id="{9BE36E3F-FF0C-6563-F45A-E6A5BC1DE9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F5E411-0168-E3F6-0503-3F0BED52D40D}"/>
              </a:ext>
            </a:extLst>
          </p:cNvPr>
          <p:cNvSpPr>
            <a:spLocks noGrp="1"/>
          </p:cNvSpPr>
          <p:nvPr>
            <p:ph type="sldNum" sz="quarter" idx="12"/>
          </p:nvPr>
        </p:nvSpPr>
        <p:spPr/>
        <p:txBody>
          <a:bodyPr/>
          <a:lstStyle/>
          <a:p>
            <a:fld id="{DC31D14E-4B78-4B41-9315-38C536D6412B}" type="slidenum">
              <a:rPr lang="en-IN" smtClean="0"/>
              <a:t>‹#›</a:t>
            </a:fld>
            <a:endParaRPr lang="en-IN"/>
          </a:p>
        </p:txBody>
      </p:sp>
    </p:spTree>
    <p:extLst>
      <p:ext uri="{BB962C8B-B14F-4D97-AF65-F5344CB8AC3E}">
        <p14:creationId xmlns:p14="http://schemas.microsoft.com/office/powerpoint/2010/main" val="164601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FC85DA-0F15-F4BA-4867-36C60E8E12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D1C4E1-4880-6B5D-FD44-BF4ACFEE8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C559E-88E4-254C-F39C-9C352AF30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3891D-3CE6-4F78-BC33-8EA0DC1A0E81}" type="datetimeFigureOut">
              <a:rPr lang="en-IN" smtClean="0"/>
              <a:t>23-01-2024</a:t>
            </a:fld>
            <a:endParaRPr lang="en-IN"/>
          </a:p>
        </p:txBody>
      </p:sp>
      <p:sp>
        <p:nvSpPr>
          <p:cNvPr id="5" name="Footer Placeholder 4">
            <a:extLst>
              <a:ext uri="{FF2B5EF4-FFF2-40B4-BE49-F238E27FC236}">
                <a16:creationId xmlns:a16="http://schemas.microsoft.com/office/drawing/2014/main" id="{AC55114C-7F69-A176-DA9A-3082C41597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9F3982-2872-D6F1-EE6B-47A866028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1D14E-4B78-4B41-9315-38C536D6412B}" type="slidenum">
              <a:rPr lang="en-IN" smtClean="0"/>
              <a:t>‹#›</a:t>
            </a:fld>
            <a:endParaRPr lang="en-IN"/>
          </a:p>
        </p:txBody>
      </p:sp>
    </p:spTree>
    <p:extLst>
      <p:ext uri="{BB962C8B-B14F-4D97-AF65-F5344CB8AC3E}">
        <p14:creationId xmlns:p14="http://schemas.microsoft.com/office/powerpoint/2010/main" val="7782792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introduction-to-nosql/" TargetMode="External"/><Relationship Id="rId2" Type="http://schemas.openxmlformats.org/officeDocument/2006/relationships/hyperlink" Target="https://www.geeksforgeeks.org/mysql-common-mysql-queri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055D-EEC0-8114-5BD2-80CFD5F8D8D0}"/>
              </a:ext>
            </a:extLst>
          </p:cNvPr>
          <p:cNvSpPr>
            <a:spLocks noGrp="1"/>
          </p:cNvSpPr>
          <p:nvPr>
            <p:ph type="ctrTitle"/>
          </p:nvPr>
        </p:nvSpPr>
        <p:spPr>
          <a:xfrm>
            <a:off x="1412032" y="167951"/>
            <a:ext cx="9144000" cy="1912775"/>
          </a:xfrm>
        </p:spPr>
        <p:txBody>
          <a:bodyPr>
            <a:normAutofit/>
          </a:bodyPr>
          <a:lstStyle/>
          <a:p>
            <a:r>
              <a:rPr lang="en-IN" sz="3600" dirty="0">
                <a:solidFill>
                  <a:schemeClr val="accent3">
                    <a:lumMod val="50000"/>
                  </a:schemeClr>
                </a:solidFill>
              </a:rPr>
              <a:t>BANK MANAGMENT SYSTEM USING SQL AND PL/SQL</a:t>
            </a:r>
          </a:p>
        </p:txBody>
      </p:sp>
      <p:sp>
        <p:nvSpPr>
          <p:cNvPr id="3" name="Subtitle 2">
            <a:extLst>
              <a:ext uri="{FF2B5EF4-FFF2-40B4-BE49-F238E27FC236}">
                <a16:creationId xmlns:a16="http://schemas.microsoft.com/office/drawing/2014/main" id="{44C8749A-597F-B708-5D64-BE3F2EFB4EF3}"/>
              </a:ext>
            </a:extLst>
          </p:cNvPr>
          <p:cNvSpPr>
            <a:spLocks noGrp="1"/>
          </p:cNvSpPr>
          <p:nvPr>
            <p:ph type="subTitle" idx="1"/>
          </p:nvPr>
        </p:nvSpPr>
        <p:spPr>
          <a:xfrm>
            <a:off x="6419461" y="3429000"/>
            <a:ext cx="5971591" cy="1329613"/>
          </a:xfrm>
        </p:spPr>
        <p:txBody>
          <a:bodyPr>
            <a:normAutofit fontScale="92500" lnSpcReduction="20000"/>
          </a:bodyPr>
          <a:lstStyle/>
          <a:p>
            <a:r>
              <a:rPr lang="en-IN" dirty="0"/>
              <a:t>M.PRANEETHA,</a:t>
            </a:r>
          </a:p>
          <a:p>
            <a:r>
              <a:rPr lang="en-IN" dirty="0"/>
              <a:t>GMR INSTITUTE OF TECHNOLOGY</a:t>
            </a:r>
          </a:p>
          <a:p>
            <a:r>
              <a:rPr lang="en-IN" dirty="0"/>
              <a:t>RAJAM,VIZAYNAGRAM</a:t>
            </a:r>
            <a:br>
              <a:rPr lang="en-IN" dirty="0"/>
            </a:br>
            <a:endParaRPr lang="en-IN" dirty="0"/>
          </a:p>
        </p:txBody>
      </p:sp>
    </p:spTree>
    <p:extLst>
      <p:ext uri="{BB962C8B-B14F-4D97-AF65-F5344CB8AC3E}">
        <p14:creationId xmlns:p14="http://schemas.microsoft.com/office/powerpoint/2010/main" val="342720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5526-3EA6-057E-17F4-D3E1306E2782}"/>
              </a:ext>
            </a:extLst>
          </p:cNvPr>
          <p:cNvSpPr>
            <a:spLocks noGrp="1"/>
          </p:cNvSpPr>
          <p:nvPr>
            <p:ph type="title"/>
          </p:nvPr>
        </p:nvSpPr>
        <p:spPr>
          <a:xfrm>
            <a:off x="838200" y="365126"/>
            <a:ext cx="10515600" cy="537700"/>
          </a:xfrm>
        </p:spPr>
        <p:txBody>
          <a:bodyPr>
            <a:normAutofit fontScale="90000"/>
          </a:bodyPr>
          <a:lstStyle/>
          <a:p>
            <a:r>
              <a:rPr lang="en-IN" dirty="0">
                <a:latin typeface="Times New Roman" panose="02020603050405020304" pitchFamily="18" charset="0"/>
                <a:cs typeface="Times New Roman" panose="02020603050405020304" pitchFamily="18" charset="0"/>
              </a:rPr>
              <a:t>Techniques for bank:</a:t>
            </a:r>
          </a:p>
        </p:txBody>
      </p:sp>
      <p:sp>
        <p:nvSpPr>
          <p:cNvPr id="3" name="Content Placeholder 2">
            <a:extLst>
              <a:ext uri="{FF2B5EF4-FFF2-40B4-BE49-F238E27FC236}">
                <a16:creationId xmlns:a16="http://schemas.microsoft.com/office/drawing/2014/main" id="{F6093548-EC9A-5185-845F-6650A59143C3}"/>
              </a:ext>
            </a:extLst>
          </p:cNvPr>
          <p:cNvSpPr>
            <a:spLocks noGrp="1"/>
          </p:cNvSpPr>
          <p:nvPr>
            <p:ph idx="1"/>
          </p:nvPr>
        </p:nvSpPr>
        <p:spPr>
          <a:xfrm>
            <a:off x="838200" y="1076447"/>
            <a:ext cx="10515600" cy="3391382"/>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Creating Account: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The bank database have two tables one called account and other called customer. Each hold          information about either the account or the customer</a:t>
            </a:r>
          </a:p>
          <a:p>
            <a:pPr marL="0" indent="0">
              <a:buNone/>
            </a:pPr>
            <a:r>
              <a:rPr lang="en-IN" sz="2000" dirty="0">
                <a:latin typeface="Times New Roman" panose="02020603050405020304" pitchFamily="18" charset="0"/>
                <a:cs typeface="Times New Roman" panose="02020603050405020304" pitchFamily="18" charset="0"/>
              </a:rPr>
              <a:t>It contain mainly 4 entities</a:t>
            </a:r>
          </a:p>
          <a:p>
            <a:pPr marL="0" indent="0">
              <a:buNone/>
            </a:pPr>
            <a:r>
              <a:rPr lang="en-IN" sz="2000" dirty="0">
                <a:latin typeface="Times New Roman" panose="02020603050405020304" pitchFamily="18" charset="0"/>
                <a:cs typeface="Times New Roman" panose="02020603050405020304" pitchFamily="18" charset="0"/>
              </a:rPr>
              <a:t>1.CustId:create a unique customer id to the new customer</a:t>
            </a:r>
          </a:p>
          <a:p>
            <a:pPr marL="0" indent="0">
              <a:buNone/>
            </a:pPr>
            <a:r>
              <a:rPr lang="en-IN" sz="2000" dirty="0">
                <a:latin typeface="Times New Roman" panose="02020603050405020304" pitchFamily="18" charset="0"/>
                <a:cs typeface="Times New Roman" panose="02020603050405020304" pitchFamily="18" charset="0"/>
              </a:rPr>
              <a:t>2.Name : stores the customer name</a:t>
            </a:r>
          </a:p>
          <a:p>
            <a:pPr marL="0" indent="0">
              <a:buNone/>
            </a:pPr>
            <a:r>
              <a:rPr lang="en-IN" sz="2000" dirty="0">
                <a:latin typeface="Times New Roman" panose="02020603050405020304" pitchFamily="18" charset="0"/>
                <a:cs typeface="Times New Roman" panose="02020603050405020304" pitchFamily="18" charset="0"/>
              </a:rPr>
              <a:t>3.address:stores the customer address</a:t>
            </a:r>
          </a:p>
          <a:p>
            <a:pPr marL="0" indent="0">
              <a:buNone/>
            </a:pPr>
            <a:r>
              <a:rPr lang="en-IN" sz="2000" dirty="0">
                <a:latin typeface="Times New Roman" panose="02020603050405020304" pitchFamily="18" charset="0"/>
                <a:cs typeface="Times New Roman" panose="02020603050405020304" pitchFamily="18" charset="0"/>
              </a:rPr>
              <a:t>4.acc_id:Links the customer to a account in the account table</a:t>
            </a:r>
          </a:p>
          <a:p>
            <a:pPr marL="0" indent="0">
              <a:buNone/>
            </a:pPr>
            <a:r>
              <a:rPr lang="en-IN"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77E660D2-24A7-240A-6DC2-C5084CF6F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4120586"/>
            <a:ext cx="6940711" cy="2604305"/>
          </a:xfrm>
          <a:prstGeom prst="rect">
            <a:avLst/>
          </a:prstGeom>
        </p:spPr>
      </p:pic>
    </p:spTree>
    <p:extLst>
      <p:ext uri="{BB962C8B-B14F-4D97-AF65-F5344CB8AC3E}">
        <p14:creationId xmlns:p14="http://schemas.microsoft.com/office/powerpoint/2010/main" val="306692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1B5B-60C0-06C8-22DA-E6C70F62ECF5}"/>
              </a:ext>
            </a:extLst>
          </p:cNvPr>
          <p:cNvSpPr>
            <a:spLocks noGrp="1"/>
          </p:cNvSpPr>
          <p:nvPr>
            <p:ph type="title"/>
          </p:nvPr>
        </p:nvSpPr>
        <p:spPr>
          <a:xfrm>
            <a:off x="838200" y="365124"/>
            <a:ext cx="10515600" cy="653447"/>
          </a:xfrm>
        </p:spPr>
        <p:txBody>
          <a:bodyPr>
            <a:normAutofit/>
          </a:bodyPr>
          <a:lstStyle/>
          <a:p>
            <a:r>
              <a:rPr lang="en-IN" sz="2800" dirty="0">
                <a:latin typeface="Times New Roman" panose="02020603050405020304" pitchFamily="18" charset="0"/>
                <a:cs typeface="Times New Roman" panose="02020603050405020304" pitchFamily="18" charset="0"/>
              </a:rPr>
              <a:t>With draw:</a:t>
            </a:r>
          </a:p>
        </p:txBody>
      </p:sp>
      <p:sp>
        <p:nvSpPr>
          <p:cNvPr id="3" name="Content Placeholder 2">
            <a:extLst>
              <a:ext uri="{FF2B5EF4-FFF2-40B4-BE49-F238E27FC236}">
                <a16:creationId xmlns:a16="http://schemas.microsoft.com/office/drawing/2014/main" id="{AF009C3E-EED9-43D7-7CAA-D05782114EE0}"/>
              </a:ext>
            </a:extLst>
          </p:cNvPr>
          <p:cNvSpPr>
            <a:spLocks noGrp="1"/>
          </p:cNvSpPr>
          <p:nvPr>
            <p:ph idx="1"/>
          </p:nvPr>
        </p:nvSpPr>
        <p:spPr>
          <a:xfrm>
            <a:off x="838200" y="1018570"/>
            <a:ext cx="10249382" cy="5578999"/>
          </a:xfrm>
        </p:spPr>
        <p:txBody>
          <a:bodyPr>
            <a:normAutofit/>
          </a:bodyPr>
          <a:lstStyle/>
          <a:p>
            <a:r>
              <a:rPr lang="en-IN" sz="2000" dirty="0">
                <a:latin typeface="Times New Roman" panose="02020603050405020304" pitchFamily="18" charset="0"/>
                <a:cs typeface="Times New Roman" panose="02020603050405020304" pitchFamily="18" charset="0"/>
              </a:rPr>
              <a:t>With draw is the operation in which it </a:t>
            </a:r>
            <a:r>
              <a:rPr lang="en-IN" sz="2000" dirty="0" err="1">
                <a:latin typeface="Times New Roman" panose="02020603050405020304" pitchFamily="18" charset="0"/>
                <a:cs typeface="Times New Roman" panose="02020603050405020304" pitchFamily="18" charset="0"/>
              </a:rPr>
              <a:t>retrive</a:t>
            </a:r>
            <a:r>
              <a:rPr lang="en-IN" sz="2000" dirty="0">
                <a:latin typeface="Times New Roman" panose="02020603050405020304" pitchFamily="18" charset="0"/>
                <a:cs typeface="Times New Roman" panose="02020603050405020304" pitchFamily="18" charset="0"/>
              </a:rPr>
              <a:t> the money from bank.in which it deducted from your account and the cashier will give you the cash.it is third party signed such as attorney, manager and agent.</a:t>
            </a:r>
            <a:r>
              <a:rPr lang="en-US" sz="2000" b="0" i="0" dirty="0">
                <a:effectLst/>
                <a:latin typeface="Times New Roman" panose="02020603050405020304" pitchFamily="18" charset="0"/>
                <a:cs typeface="Times New Roman" panose="02020603050405020304" pitchFamily="18" charset="0"/>
              </a:rPr>
              <a:t> the concerted action of depositors who try to withdraw their money</a:t>
            </a:r>
            <a:r>
              <a:rPr lang="en-US" sz="2000" b="0" i="0" dirty="0">
                <a:solidFill>
                  <a:schemeClr val="bg2">
                    <a:lumMod val="10000"/>
                  </a:schemeClr>
                </a:solidFill>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Bank withdrawal</a:t>
            </a:r>
            <a:endParaRPr lang="en-US" sz="2000" dirty="0">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Deposit:</a:t>
            </a: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    A deposit generally refers to money held in a bank account. A deposit can also be the funds used    as security or collateral for the delivery of goods or services. A demand deposit account is essentially a checking account in which you can withdraw funds at any time.</a:t>
            </a: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F959D8-12AC-07DE-3BB1-1D8DE7D6A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891" y="3634451"/>
            <a:ext cx="4768770" cy="3223549"/>
          </a:xfrm>
          <a:prstGeom prst="rect">
            <a:avLst/>
          </a:prstGeom>
        </p:spPr>
      </p:pic>
    </p:spTree>
    <p:extLst>
      <p:ext uri="{BB962C8B-B14F-4D97-AF65-F5344CB8AC3E}">
        <p14:creationId xmlns:p14="http://schemas.microsoft.com/office/powerpoint/2010/main" val="72223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C92F-A8AA-3F1C-1E76-426EF3E04B30}"/>
              </a:ext>
            </a:extLst>
          </p:cNvPr>
          <p:cNvSpPr>
            <a:spLocks noGrp="1"/>
          </p:cNvSpPr>
          <p:nvPr>
            <p:ph type="title"/>
          </p:nvPr>
        </p:nvSpPr>
        <p:spPr>
          <a:xfrm>
            <a:off x="838200" y="365126"/>
            <a:ext cx="10515600" cy="502976"/>
          </a:xfrm>
        </p:spPr>
        <p:txBody>
          <a:bodyPr>
            <a:normAutofit/>
          </a:bodyPr>
          <a:lstStyle/>
          <a:p>
            <a:r>
              <a:rPr lang="en-IN" sz="2800" dirty="0">
                <a:latin typeface="Times New Roman" panose="02020603050405020304" pitchFamily="18" charset="0"/>
                <a:cs typeface="Times New Roman" panose="02020603050405020304" pitchFamily="18" charset="0"/>
              </a:rPr>
              <a:t>Bank Terms:</a:t>
            </a:r>
          </a:p>
        </p:txBody>
      </p:sp>
      <p:sp>
        <p:nvSpPr>
          <p:cNvPr id="3" name="Content Placeholder 2">
            <a:extLst>
              <a:ext uri="{FF2B5EF4-FFF2-40B4-BE49-F238E27FC236}">
                <a16:creationId xmlns:a16="http://schemas.microsoft.com/office/drawing/2014/main" id="{0C6DAC74-9194-E1E1-1872-09762D3FD44A}"/>
              </a:ext>
            </a:extLst>
          </p:cNvPr>
          <p:cNvSpPr>
            <a:spLocks noGrp="1"/>
          </p:cNvSpPr>
          <p:nvPr>
            <p:ph idx="1"/>
          </p:nvPr>
        </p:nvSpPr>
        <p:spPr>
          <a:xfrm>
            <a:off x="838200" y="1122744"/>
            <a:ext cx="10515600" cy="4375231"/>
          </a:xfrm>
        </p:spPr>
        <p:txBody>
          <a:bodyPr>
            <a:normAutofit fontScale="77500" lnSpcReduction="20000"/>
          </a:bodyPr>
          <a:lstStyle/>
          <a:p>
            <a:pPr algn="l"/>
            <a:r>
              <a:rPr lang="en-US" b="0" i="0" dirty="0">
                <a:solidFill>
                  <a:srgbClr val="000000"/>
                </a:solidFill>
                <a:effectLst/>
                <a:latin typeface="ff1"/>
              </a:rPr>
              <a:t>All requests received from customers are logged for backend fulfillment and are </a:t>
            </a:r>
          </a:p>
          <a:p>
            <a:pPr algn="l"/>
            <a:r>
              <a:rPr lang="en-US" b="0" i="0" dirty="0">
                <a:solidFill>
                  <a:srgbClr val="000000"/>
                </a:solidFill>
                <a:effectLst/>
                <a:latin typeface="ff1"/>
              </a:rPr>
              <a:t>effective from the time they are recorded at the branch. </a:t>
            </a:r>
          </a:p>
          <a:p>
            <a:pPr algn="l"/>
            <a:r>
              <a:rPr lang="en-US" b="0" i="0" dirty="0">
                <a:solidFill>
                  <a:srgbClr val="000000"/>
                </a:solidFill>
                <a:effectLst/>
                <a:latin typeface="ff1"/>
              </a:rPr>
              <a:t>2.</a:t>
            </a:r>
            <a:r>
              <a:rPr lang="en-US" b="0" i="0" dirty="0">
                <a:solidFill>
                  <a:srgbClr val="000000"/>
                </a:solidFill>
                <a:effectLst/>
                <a:latin typeface="ff7"/>
              </a:rPr>
              <a:t> </a:t>
            </a:r>
            <a:r>
              <a:rPr lang="en-US" b="0" i="0" dirty="0">
                <a:solidFill>
                  <a:srgbClr val="000000"/>
                </a:solidFill>
                <a:effectLst/>
                <a:latin typeface="ff1"/>
              </a:rPr>
              <a:t>Rules and regulations applicable to normal banking transactions in India will be </a:t>
            </a:r>
          </a:p>
          <a:p>
            <a:pPr algn="l"/>
            <a:r>
              <a:rPr lang="en-US" b="0" i="0" dirty="0">
                <a:solidFill>
                  <a:srgbClr val="000000"/>
                </a:solidFill>
                <a:effectLst/>
                <a:latin typeface="ff1"/>
              </a:rPr>
              <a:t>applicable mutatis mutandis for the transactions executed through this site. </a:t>
            </a:r>
          </a:p>
          <a:p>
            <a:pPr algn="l"/>
            <a:r>
              <a:rPr lang="en-US" b="0" i="0" dirty="0">
                <a:solidFill>
                  <a:srgbClr val="000000"/>
                </a:solidFill>
                <a:effectLst/>
                <a:latin typeface="ff1"/>
              </a:rPr>
              <a:t>3.</a:t>
            </a:r>
            <a:r>
              <a:rPr lang="en-US" b="0" i="0" dirty="0">
                <a:solidFill>
                  <a:srgbClr val="000000"/>
                </a:solidFill>
                <a:effectLst/>
                <a:latin typeface="ff7"/>
              </a:rPr>
              <a:t> </a:t>
            </a:r>
            <a:r>
              <a:rPr lang="en-US" b="0" i="0" dirty="0">
                <a:solidFill>
                  <a:srgbClr val="000000"/>
                </a:solidFill>
                <a:effectLst/>
                <a:latin typeface="ff1"/>
              </a:rPr>
              <a:t>The BAMS Bank service cannot be claimed as a right. The bank may also convert this </a:t>
            </a:r>
          </a:p>
          <a:p>
            <a:pPr algn="l"/>
            <a:r>
              <a:rPr lang="en-US" b="0" i="0" dirty="0">
                <a:solidFill>
                  <a:srgbClr val="000000"/>
                </a:solidFill>
                <a:effectLst/>
                <a:latin typeface="ff1"/>
              </a:rPr>
              <a:t>into a discretionary service anytime. </a:t>
            </a:r>
          </a:p>
          <a:p>
            <a:pPr algn="l"/>
            <a:r>
              <a:rPr lang="en-US" b="0" i="0" dirty="0">
                <a:solidFill>
                  <a:srgbClr val="000000"/>
                </a:solidFill>
                <a:effectLst/>
                <a:latin typeface="ff1"/>
              </a:rPr>
              <a:t>4.</a:t>
            </a:r>
            <a:r>
              <a:rPr lang="en-US" b="0" i="0" dirty="0">
                <a:solidFill>
                  <a:srgbClr val="000000"/>
                </a:solidFill>
                <a:effectLst/>
                <a:latin typeface="ff7"/>
              </a:rPr>
              <a:t> </a:t>
            </a:r>
            <a:r>
              <a:rPr lang="en-US" b="0" i="0" dirty="0">
                <a:solidFill>
                  <a:srgbClr val="000000"/>
                </a:solidFill>
                <a:effectLst/>
                <a:latin typeface="ff1"/>
              </a:rPr>
              <a:t>Dispute between the customer and the Bank in this service is subject to the </a:t>
            </a:r>
          </a:p>
          <a:p>
            <a:pPr algn="l"/>
            <a:r>
              <a:rPr lang="en-US" b="0" i="0" dirty="0">
                <a:solidFill>
                  <a:srgbClr val="000000"/>
                </a:solidFill>
                <a:effectLst/>
                <a:latin typeface="ff1"/>
              </a:rPr>
              <a:t>jurisdiction of the courts in the Republic of India and governed by the laws prevailing </a:t>
            </a:r>
          </a:p>
          <a:p>
            <a:pPr algn="l"/>
            <a:r>
              <a:rPr lang="en-US" b="0" i="0" dirty="0">
                <a:solidFill>
                  <a:srgbClr val="000000"/>
                </a:solidFill>
                <a:effectLst/>
                <a:latin typeface="ff1"/>
              </a:rPr>
              <a:t>in India. </a:t>
            </a:r>
          </a:p>
          <a:p>
            <a:pPr algn="l"/>
            <a:r>
              <a:rPr lang="en-US" b="0" i="0" dirty="0">
                <a:solidFill>
                  <a:srgbClr val="000000"/>
                </a:solidFill>
                <a:effectLst/>
                <a:latin typeface="ff1"/>
              </a:rPr>
              <a:t>5.</a:t>
            </a:r>
            <a:r>
              <a:rPr lang="en-US" b="0" i="0" dirty="0">
                <a:solidFill>
                  <a:srgbClr val="000000"/>
                </a:solidFill>
                <a:effectLst/>
                <a:latin typeface="ff7"/>
              </a:rPr>
              <a:t> </a:t>
            </a:r>
            <a:r>
              <a:rPr lang="en-US" b="0" i="0" dirty="0">
                <a:solidFill>
                  <a:srgbClr val="000000"/>
                </a:solidFill>
                <a:effectLst/>
                <a:latin typeface="ff1"/>
              </a:rPr>
              <a:t>The Bank reserves the right to modify the services offered or the Terms of service of </a:t>
            </a:r>
          </a:p>
          <a:p>
            <a:pPr algn="l"/>
            <a:r>
              <a:rPr lang="en-US" b="0" i="0" dirty="0">
                <a:solidFill>
                  <a:srgbClr val="000000"/>
                </a:solidFill>
                <a:effectLst/>
                <a:latin typeface="ff1"/>
              </a:rPr>
              <a:t>BAMS Bank. The changes will be notified to the customers through a notification on </a:t>
            </a:r>
          </a:p>
          <a:p>
            <a:pPr algn="l"/>
            <a:r>
              <a:rPr lang="en-US" b="0" i="0" dirty="0">
                <a:solidFill>
                  <a:srgbClr val="000000"/>
                </a:solidFill>
                <a:effectLst/>
                <a:latin typeface="ff1"/>
              </a:rPr>
              <a:t>the Site. </a:t>
            </a:r>
          </a:p>
          <a:p>
            <a:endParaRPr lang="en-IN" dirty="0"/>
          </a:p>
        </p:txBody>
      </p:sp>
    </p:spTree>
    <p:extLst>
      <p:ext uri="{BB962C8B-B14F-4D97-AF65-F5344CB8AC3E}">
        <p14:creationId xmlns:p14="http://schemas.microsoft.com/office/powerpoint/2010/main" val="3711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8ED1-F719-46A9-EF13-7C62947134C6}"/>
              </a:ext>
            </a:extLst>
          </p:cNvPr>
          <p:cNvSpPr>
            <a:spLocks noGrp="1"/>
          </p:cNvSpPr>
          <p:nvPr>
            <p:ph type="title"/>
          </p:nvPr>
        </p:nvSpPr>
        <p:spPr>
          <a:xfrm>
            <a:off x="838200" y="365125"/>
            <a:ext cx="10515600" cy="722895"/>
          </a:xfrm>
        </p:spPr>
        <p:txBody>
          <a:bodyPr>
            <a:normAutofit/>
          </a:bodyPr>
          <a:lstStyle/>
          <a:p>
            <a:r>
              <a:rPr lang="en-IN" sz="2800" dirty="0">
                <a:latin typeface="Times New Roman" panose="02020603050405020304" pitchFamily="18" charset="0"/>
                <a:cs typeface="Times New Roman" panose="02020603050405020304" pitchFamily="18" charset="0"/>
              </a:rPr>
              <a:t>Introduction to </a:t>
            </a:r>
            <a:r>
              <a:rPr lang="en-IN" sz="2800" dirty="0" err="1">
                <a:latin typeface="Times New Roman" panose="02020603050405020304" pitchFamily="18" charset="0"/>
                <a:cs typeface="Times New Roman" panose="02020603050405020304" pitchFamily="18" charset="0"/>
              </a:rPr>
              <a:t>sql</a:t>
            </a:r>
            <a:r>
              <a:rPr lang="en-IN" sz="28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551DBE41-0034-F9E5-70AA-8D05DBF838DA}"/>
              </a:ext>
            </a:extLst>
          </p:cNvPr>
          <p:cNvSpPr>
            <a:spLocks noGrp="1"/>
          </p:cNvSpPr>
          <p:nvPr>
            <p:ph idx="1"/>
          </p:nvPr>
        </p:nvSpPr>
        <p:spPr>
          <a:xfrm>
            <a:off x="838200" y="1307939"/>
            <a:ext cx="10515600" cy="4641448"/>
          </a:xfrm>
        </p:spPr>
        <p:txBody>
          <a:bodyPr>
            <a:normAutofit fontScale="92500" lnSpcReduction="20000"/>
          </a:bodyPr>
          <a:lstStyle/>
          <a:p>
            <a:pPr algn="just" rtl="0" fontAlgn="base"/>
            <a:r>
              <a:rPr lang="en-US" b="0" i="0" dirty="0">
                <a:solidFill>
                  <a:srgbClr val="273239"/>
                </a:solidFill>
                <a:effectLst/>
                <a:latin typeface="Times New Roman" panose="02020603050405020304" pitchFamily="18" charset="0"/>
                <a:cs typeface="Times New Roman" panose="02020603050405020304" pitchFamily="18" charset="0"/>
              </a:rPr>
              <a:t>Structured Query Language is a standard Database language that is used to create, maintain, and retrieve the relational database. In this article, we will discuss this in detail about SQL. Following are some interesting facts about SQL. Let’s focus on that.</a:t>
            </a:r>
          </a:p>
          <a:p>
            <a:pPr algn="just" rtl="0" fontAlgn="base"/>
            <a:r>
              <a:rPr lang="en-US" b="0" i="0" dirty="0">
                <a:solidFill>
                  <a:srgbClr val="273239"/>
                </a:solidFill>
                <a:effectLst/>
                <a:latin typeface="Times New Roman" panose="02020603050405020304" pitchFamily="18" charset="0"/>
                <a:cs typeface="Times New Roman" panose="02020603050405020304" pitchFamily="18" charset="0"/>
              </a:rPr>
              <a:t>SQL is case insensitive. But it is a recommended practice to use keywords (like SELECT, UPDATE, CREATE, etc.) in capital letters and use user-defined things (like table name, column name, etc.) in small letters.</a:t>
            </a:r>
          </a:p>
          <a:p>
            <a:pPr algn="just" rtl="0" fontAlgn="base"/>
            <a:r>
              <a:rPr lang="en-US" b="0" i="0" dirty="0">
                <a:solidFill>
                  <a:srgbClr val="273239"/>
                </a:solidFill>
                <a:effectLst/>
                <a:latin typeface="Times New Roman" panose="02020603050405020304" pitchFamily="18" charset="0"/>
                <a:cs typeface="Times New Roman" panose="02020603050405020304" pitchFamily="18" charset="0"/>
              </a:rPr>
              <a:t>We can write comments in SQL using “–” (double hyphen) at the beginning of any line. SQL is the programming language for relational databases (explained below) like </a:t>
            </a:r>
            <a:r>
              <a:rPr lang="en-US" b="0" i="0" u="sng" dirty="0">
                <a:solidFill>
                  <a:srgbClr val="273239"/>
                </a:solidFill>
                <a:effectLst/>
                <a:latin typeface="Times New Roman" panose="02020603050405020304" pitchFamily="18" charset="0"/>
                <a:cs typeface="Times New Roman" panose="02020603050405020304" pitchFamily="18" charset="0"/>
                <a:hlinkClick r:id="rId2"/>
              </a:rPr>
              <a:t>MySQL</a:t>
            </a:r>
            <a:r>
              <a:rPr lang="en-US" b="0" i="0" dirty="0">
                <a:solidFill>
                  <a:srgbClr val="273239"/>
                </a:solidFill>
                <a:effectLst/>
                <a:latin typeface="Times New Roman" panose="02020603050405020304" pitchFamily="18" charset="0"/>
                <a:cs typeface="Times New Roman" panose="02020603050405020304" pitchFamily="18" charset="0"/>
              </a:rPr>
              <a:t>, Oracle, Sybase, SQL Server, </a:t>
            </a:r>
            <a:r>
              <a:rPr lang="en-US" b="0" i="0" dirty="0" err="1">
                <a:solidFill>
                  <a:srgbClr val="273239"/>
                </a:solidFill>
                <a:effectLst/>
                <a:latin typeface="Times New Roman" panose="02020603050405020304" pitchFamily="18" charset="0"/>
                <a:cs typeface="Times New Roman" panose="02020603050405020304" pitchFamily="18" charset="0"/>
              </a:rPr>
              <a:t>Postgre</a:t>
            </a:r>
            <a:r>
              <a:rPr lang="en-US" b="0" i="0" dirty="0">
                <a:solidFill>
                  <a:srgbClr val="273239"/>
                </a:solidFill>
                <a:effectLst/>
                <a:latin typeface="Times New Roman" panose="02020603050405020304" pitchFamily="18" charset="0"/>
                <a:cs typeface="Times New Roman" panose="02020603050405020304" pitchFamily="18" charset="0"/>
              </a:rPr>
              <a:t>, etc. Other non-relational databases (also called </a:t>
            </a:r>
            <a:r>
              <a:rPr lang="en-US" b="0" i="0" u="sng" dirty="0">
                <a:solidFill>
                  <a:srgbClr val="273239"/>
                </a:solidFill>
                <a:effectLst/>
                <a:latin typeface="Times New Roman" panose="02020603050405020304" pitchFamily="18" charset="0"/>
                <a:cs typeface="Times New Roman" panose="02020603050405020304" pitchFamily="18" charset="0"/>
                <a:hlinkClick r:id="rId3"/>
              </a:rPr>
              <a:t>NoSQL</a:t>
            </a:r>
            <a:r>
              <a:rPr lang="en-US" b="0" i="0" dirty="0">
                <a:solidFill>
                  <a:srgbClr val="273239"/>
                </a:solidFill>
                <a:effectLst/>
                <a:latin typeface="Times New Roman" panose="02020603050405020304" pitchFamily="18" charset="0"/>
                <a:cs typeface="Times New Roman" panose="02020603050405020304" pitchFamily="18" charset="0"/>
              </a:rPr>
              <a:t>) databases like MongoDB, DynamoDB, etc. do not use SQL.</a:t>
            </a:r>
          </a:p>
          <a:p>
            <a:pPr algn="just" rtl="0" fontAlgn="base"/>
            <a:r>
              <a:rPr lang="en-US" b="0" i="0" dirty="0">
                <a:solidFill>
                  <a:srgbClr val="273239"/>
                </a:solidFill>
                <a:effectLst/>
                <a:latin typeface="Times New Roman" panose="02020603050405020304" pitchFamily="18" charset="0"/>
                <a:cs typeface="Times New Roman" panose="02020603050405020304" pitchFamily="18" charset="0"/>
              </a:rPr>
              <a:t>Although there is an ISO standard for SQL, most of the implementations slightly vary in syntax. So we may encounter queries that work in SQL Server but do not work in MySQL.</a:t>
            </a:r>
          </a:p>
          <a:p>
            <a:endParaRPr lang="en-IN" dirty="0"/>
          </a:p>
        </p:txBody>
      </p:sp>
    </p:spTree>
    <p:extLst>
      <p:ext uri="{BB962C8B-B14F-4D97-AF65-F5344CB8AC3E}">
        <p14:creationId xmlns:p14="http://schemas.microsoft.com/office/powerpoint/2010/main" val="363646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7759-3E62-A4E0-BF9B-7F5A397FFB7A}"/>
              </a:ext>
            </a:extLst>
          </p:cNvPr>
          <p:cNvSpPr>
            <a:spLocks noGrp="1"/>
          </p:cNvSpPr>
          <p:nvPr>
            <p:ph type="title"/>
          </p:nvPr>
        </p:nvSpPr>
        <p:spPr>
          <a:xfrm>
            <a:off x="838200" y="365126"/>
            <a:ext cx="10515600" cy="537700"/>
          </a:xfrm>
        </p:spPr>
        <p:txBody>
          <a:bodyPr>
            <a:normAutofit/>
          </a:bodyPr>
          <a:lstStyle/>
          <a:p>
            <a:r>
              <a:rPr lang="en-IN" sz="2800" b="1" dirty="0">
                <a:latin typeface="Times New Roman" panose="02020603050405020304" pitchFamily="18" charset="0"/>
                <a:cs typeface="Times New Roman" panose="02020603050405020304" pitchFamily="18" charset="0"/>
              </a:rPr>
              <a:t>PL/SQL:</a:t>
            </a:r>
          </a:p>
        </p:txBody>
      </p:sp>
      <p:sp>
        <p:nvSpPr>
          <p:cNvPr id="3" name="Content Placeholder 2">
            <a:extLst>
              <a:ext uri="{FF2B5EF4-FFF2-40B4-BE49-F238E27FC236}">
                <a16:creationId xmlns:a16="http://schemas.microsoft.com/office/drawing/2014/main" id="{9DB3722B-320F-7E92-CD7C-2C9B2CFF2765}"/>
              </a:ext>
            </a:extLst>
          </p:cNvPr>
          <p:cNvSpPr>
            <a:spLocks noGrp="1"/>
          </p:cNvSpPr>
          <p:nvPr>
            <p:ph idx="1"/>
          </p:nvPr>
        </p:nvSpPr>
        <p:spPr>
          <a:xfrm>
            <a:off x="838200" y="1006997"/>
            <a:ext cx="10515600" cy="3727049"/>
          </a:xfrm>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PL/SQL is a block structured language. The programs of PL/SQL are logical blocks that can contain any number of nested sub-blocks. Pl/SQL stands for "Procedural Language extension of SQL" that is used in Oracle. PL/SQL is integrated with Oracle database (since version 7). The functionalities of PL/SQL usually extended after each release of Oracle database. Although PL/SQL is closely integrated with SQL language, yet it adds some programming constraints that are not available in SQL</a:t>
            </a:r>
            <a:r>
              <a:rPr lang="en-US" sz="2400" b="0" i="0" dirty="0">
                <a:solidFill>
                  <a:srgbClr val="333333"/>
                </a:solidFill>
                <a:effectLst/>
                <a:latin typeface="inter-regular"/>
              </a:rPr>
              <a:t>.</a:t>
            </a:r>
          </a:p>
          <a:p>
            <a:r>
              <a:rPr lang="en-US" sz="2400" b="0" i="0" dirty="0">
                <a:solidFill>
                  <a:schemeClr val="tx2">
                    <a:lumMod val="50000"/>
                  </a:schemeClr>
                </a:solidFill>
                <a:effectLst/>
                <a:latin typeface="Times New Roman" panose="02020603050405020304" pitchFamily="18" charset="0"/>
                <a:cs typeface="Times New Roman" panose="02020603050405020304" pitchFamily="18" charset="0"/>
              </a:rPr>
              <a:t>The PL/SQL is known for its combination of data manipulating power of SQL with data processing power of procedural languages. It inherits the robustness, security, and portability of the Oracle Database.</a:t>
            </a:r>
            <a:endParaRPr lang="en-IN" sz="24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21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DC47-6C23-3169-D618-D24414C968F3}"/>
              </a:ext>
            </a:extLst>
          </p:cNvPr>
          <p:cNvSpPr>
            <a:spLocks noGrp="1"/>
          </p:cNvSpPr>
          <p:nvPr>
            <p:ph type="title"/>
          </p:nvPr>
        </p:nvSpPr>
        <p:spPr>
          <a:xfrm>
            <a:off x="838200" y="365126"/>
            <a:ext cx="10515600" cy="572424"/>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693B069A-1BA5-D773-88B5-B887E82E7A6F}"/>
              </a:ext>
            </a:extLst>
          </p:cNvPr>
          <p:cNvSpPr>
            <a:spLocks noGrp="1"/>
          </p:cNvSpPr>
          <p:nvPr>
            <p:ph idx="1"/>
          </p:nvPr>
        </p:nvSpPr>
        <p:spPr>
          <a:xfrm>
            <a:off x="838200" y="937550"/>
            <a:ext cx="10515600" cy="5741042"/>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DECLARE</a:t>
            </a:r>
          </a:p>
          <a:p>
            <a:r>
              <a:rPr lang="en-IN" sz="1800" dirty="0">
                <a:latin typeface="Times New Roman" panose="02020603050405020304" pitchFamily="18" charset="0"/>
                <a:cs typeface="Times New Roman" panose="02020603050405020304" pitchFamily="18" charset="0"/>
              </a:rPr>
              <a:t>   pi number=3.1415</a:t>
            </a:r>
          </a:p>
          <a:p>
            <a:r>
              <a:rPr lang="en-IN" sz="1800" dirty="0">
                <a:latin typeface="Times New Roman" panose="02020603050405020304" pitchFamily="18" charset="0"/>
                <a:cs typeface="Times New Roman" panose="02020603050405020304" pitchFamily="18" charset="0"/>
              </a:rPr>
              <a:t>   radius number(5,2);</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dia</a:t>
            </a:r>
            <a:r>
              <a:rPr lang="en-IN" sz="1800" dirty="0">
                <a:latin typeface="Times New Roman" panose="02020603050405020304" pitchFamily="18" charset="0"/>
                <a:cs typeface="Times New Roman" panose="02020603050405020304" pitchFamily="18" charset="0"/>
              </a:rPr>
              <a:t> number(5,2);</a:t>
            </a:r>
          </a:p>
          <a:p>
            <a:r>
              <a:rPr lang="en-IN" sz="1800" dirty="0">
                <a:latin typeface="Times New Roman" panose="02020603050405020304" pitchFamily="18" charset="0"/>
                <a:cs typeface="Times New Roman" panose="02020603050405020304" pitchFamily="18" charset="0"/>
              </a:rPr>
              <a:t>   circumference number(7,2)</a:t>
            </a:r>
          </a:p>
          <a:p>
            <a:pPr marL="0" indent="0">
              <a:buNone/>
            </a:pPr>
            <a:r>
              <a:rPr lang="en-IN" sz="1800" dirty="0">
                <a:latin typeface="Times New Roman" panose="02020603050405020304" pitchFamily="18" charset="0"/>
                <a:cs typeface="Times New Roman" panose="02020603050405020304" pitchFamily="18" charset="0"/>
              </a:rPr>
              <a:t>       area number(10,2)</a:t>
            </a:r>
          </a:p>
          <a:p>
            <a:pPr marL="0" indent="0">
              <a:buNone/>
            </a:pPr>
            <a:r>
              <a:rPr lang="en-IN" sz="1800" dirty="0">
                <a:latin typeface="Times New Roman" panose="02020603050405020304" pitchFamily="18" charset="0"/>
                <a:cs typeface="Times New Roman" panose="02020603050405020304" pitchFamily="18" charset="0"/>
              </a:rPr>
              <a:t>BEGIN</a:t>
            </a:r>
          </a:p>
          <a:p>
            <a:pPr marL="0" indent="0">
              <a:buNone/>
            </a:pPr>
            <a:r>
              <a:rPr lang="en-IN" sz="1800" dirty="0">
                <a:latin typeface="Times New Roman" panose="02020603050405020304" pitchFamily="18" charset="0"/>
                <a:cs typeface="Times New Roman" panose="02020603050405020304" pitchFamily="18" charset="0"/>
              </a:rPr>
              <a:t>Radius:=9.5;</a:t>
            </a:r>
          </a:p>
          <a:p>
            <a:pPr marL="0" indent="0">
              <a:buNone/>
            </a:pPr>
            <a:r>
              <a:rPr lang="en-IN" sz="1800" dirty="0" err="1">
                <a:latin typeface="Times New Roman" panose="02020603050405020304" pitchFamily="18" charset="0"/>
                <a:cs typeface="Times New Roman" panose="02020603050405020304" pitchFamily="18" charset="0"/>
              </a:rPr>
              <a:t>dia</a:t>
            </a:r>
            <a:r>
              <a:rPr lang="en-IN" sz="1800" dirty="0">
                <a:latin typeface="Times New Roman" panose="02020603050405020304" pitchFamily="18" charset="0"/>
                <a:cs typeface="Times New Roman" panose="02020603050405020304" pitchFamily="18" charset="0"/>
              </a:rPr>
              <a:t> :=radius*2;</a:t>
            </a:r>
          </a:p>
          <a:p>
            <a:pPr marL="0" indent="0">
              <a:buNone/>
            </a:pPr>
            <a:r>
              <a:rPr lang="en-IN" sz="1800" dirty="0">
                <a:latin typeface="Times New Roman" panose="02020603050405020304" pitchFamily="18" charset="0"/>
                <a:cs typeface="Times New Roman" panose="02020603050405020304" pitchFamily="18" charset="0"/>
              </a:rPr>
              <a:t>Circumference=2.0*pi*radius;</a:t>
            </a:r>
          </a:p>
          <a:p>
            <a:pPr marL="0" indent="0">
              <a:buNone/>
            </a:pPr>
            <a:r>
              <a:rPr lang="en-IN" sz="1800" dirty="0">
                <a:latin typeface="Times New Roman" panose="02020603050405020304" pitchFamily="18" charset="0"/>
                <a:cs typeface="Times New Roman" panose="02020603050405020304" pitchFamily="18" charset="0"/>
              </a:rPr>
              <a:t>Area: pi*radius*radius</a:t>
            </a:r>
          </a:p>
          <a:p>
            <a:pPr marL="0" indent="0">
              <a:buNone/>
            </a:pPr>
            <a:r>
              <a:rPr lang="en-IN" sz="1800" dirty="0" err="1">
                <a:latin typeface="Times New Roman" panose="02020603050405020304" pitchFamily="18" charset="0"/>
                <a:cs typeface="Times New Roman" panose="02020603050405020304" pitchFamily="18" charset="0"/>
              </a:rPr>
              <a:t>Dbms_output.put_line</a:t>
            </a:r>
            <a:r>
              <a:rPr lang="en-IN" sz="1800" dirty="0">
                <a:latin typeface="Times New Roman" panose="02020603050405020304" pitchFamily="18" charset="0"/>
                <a:cs typeface="Times New Roman" panose="02020603050405020304" pitchFamily="18" charset="0"/>
              </a:rPr>
              <a:t>(‘Radius’||radius);</a:t>
            </a:r>
          </a:p>
          <a:p>
            <a:pPr marL="0" indent="0">
              <a:buNone/>
            </a:pPr>
            <a:r>
              <a:rPr lang="en-IN" sz="1800" dirty="0" err="1">
                <a:latin typeface="Times New Roman" panose="02020603050405020304" pitchFamily="18" charset="0"/>
                <a:cs typeface="Times New Roman" panose="02020603050405020304" pitchFamily="18" charset="0"/>
              </a:rPr>
              <a:t>Dbms_output.put_line</a:t>
            </a:r>
            <a:r>
              <a:rPr lang="en-IN" sz="1800" dirty="0">
                <a:latin typeface="Times New Roman" panose="02020603050405020304" pitchFamily="18" charset="0"/>
                <a:cs typeface="Times New Roman" panose="02020603050405020304" pitchFamily="18" charset="0"/>
              </a:rPr>
              <a:t>(‘Diameter’||diameter);</a:t>
            </a:r>
          </a:p>
          <a:p>
            <a:pPr marL="0" indent="0">
              <a:buNone/>
            </a:pPr>
            <a:r>
              <a:rPr lang="en-IN" sz="1800" dirty="0" err="1">
                <a:latin typeface="Times New Roman" panose="02020603050405020304" pitchFamily="18" charset="0"/>
                <a:cs typeface="Times New Roman" panose="02020603050405020304" pitchFamily="18" charset="0"/>
              </a:rPr>
              <a:t>Dbms_output.put_line</a:t>
            </a:r>
            <a:r>
              <a:rPr lang="en-IN" sz="1800" dirty="0">
                <a:latin typeface="Times New Roman" panose="02020603050405020304" pitchFamily="18" charset="0"/>
                <a:cs typeface="Times New Roman" panose="02020603050405020304" pitchFamily="18" charset="0"/>
              </a:rPr>
              <a:t>(‘circumference’||</a:t>
            </a:r>
            <a:r>
              <a:rPr lang="en-IN" sz="1800" dirty="0" err="1">
                <a:latin typeface="Times New Roman" panose="02020603050405020304" pitchFamily="18" charset="0"/>
                <a:cs typeface="Times New Roman" panose="02020603050405020304" pitchFamily="18" charset="0"/>
              </a:rPr>
              <a:t>circumfernce</a:t>
            </a:r>
            <a:r>
              <a:rPr lang="en-IN" sz="1800" dirty="0">
                <a:latin typeface="Times New Roman" panose="02020603050405020304" pitchFamily="18" charset="0"/>
                <a:cs typeface="Times New Roman" panose="02020603050405020304" pitchFamily="18" charset="0"/>
              </a:rPr>
              <a:t>);</a:t>
            </a:r>
          </a:p>
          <a:p>
            <a:pPr marL="0" indent="0">
              <a:buNone/>
            </a:pPr>
            <a:r>
              <a:rPr lang="en-IN" sz="1800" dirty="0" err="1">
                <a:latin typeface="Times New Roman" panose="02020603050405020304" pitchFamily="18" charset="0"/>
                <a:cs typeface="Times New Roman" panose="02020603050405020304" pitchFamily="18" charset="0"/>
              </a:rPr>
              <a:t>Dbms_output.put_line</a:t>
            </a:r>
            <a:r>
              <a:rPr lang="en-IN" sz="1800" dirty="0">
                <a:latin typeface="Times New Roman" panose="02020603050405020304" pitchFamily="18" charset="0"/>
                <a:cs typeface="Times New Roman" panose="02020603050405020304" pitchFamily="18" charset="0"/>
              </a:rPr>
              <a:t>(‘Area’||area);</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98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E01F-A19B-C85C-E8AA-1FD050759D65}"/>
              </a:ext>
            </a:extLst>
          </p:cNvPr>
          <p:cNvSpPr>
            <a:spLocks noGrp="1"/>
          </p:cNvSpPr>
          <p:nvPr>
            <p:ph type="title"/>
          </p:nvPr>
        </p:nvSpPr>
        <p:spPr>
          <a:xfrm>
            <a:off x="838200" y="365126"/>
            <a:ext cx="10515600" cy="786342"/>
          </a:xfrm>
        </p:spPr>
        <p:txBody>
          <a:bodyPr>
            <a:normAutofit/>
          </a:bodyPr>
          <a:lstStyle/>
          <a:p>
            <a:r>
              <a:rPr lang="en-IN" b="1" dirty="0"/>
              <a:t>Creation of  </a:t>
            </a:r>
            <a:r>
              <a:rPr lang="en-IN" b="1" dirty="0" err="1"/>
              <a:t>sql</a:t>
            </a:r>
            <a:r>
              <a:rPr lang="en-IN" b="1" dirty="0"/>
              <a:t> code</a:t>
            </a:r>
          </a:p>
        </p:txBody>
      </p:sp>
      <p:pic>
        <p:nvPicPr>
          <p:cNvPr id="5" name="Content Placeholder 4">
            <a:extLst>
              <a:ext uri="{FF2B5EF4-FFF2-40B4-BE49-F238E27FC236}">
                <a16:creationId xmlns:a16="http://schemas.microsoft.com/office/drawing/2014/main" id="{938996A0-B8A4-335D-A871-7D6CDD695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5091" y="1320800"/>
            <a:ext cx="6873280" cy="5172074"/>
          </a:xfrm>
        </p:spPr>
      </p:pic>
    </p:spTree>
    <p:extLst>
      <p:ext uri="{BB962C8B-B14F-4D97-AF65-F5344CB8AC3E}">
        <p14:creationId xmlns:p14="http://schemas.microsoft.com/office/powerpoint/2010/main" val="105744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DAF1-F941-839E-47B1-565D2902A4EC}"/>
              </a:ext>
            </a:extLst>
          </p:cNvPr>
          <p:cNvSpPr>
            <a:spLocks noGrp="1"/>
          </p:cNvSpPr>
          <p:nvPr>
            <p:ph type="title"/>
          </p:nvPr>
        </p:nvSpPr>
        <p:spPr>
          <a:xfrm>
            <a:off x="838200" y="365126"/>
            <a:ext cx="10515600" cy="1040342"/>
          </a:xfrm>
        </p:spPr>
        <p:txBody>
          <a:bodyPr>
            <a:normAutofit fontScale="90000"/>
          </a:bodyPr>
          <a:lstStyle/>
          <a:p>
            <a:r>
              <a:rPr lang="en-IN" dirty="0"/>
              <a:t>Creating tables</a:t>
            </a:r>
            <a:br>
              <a:rPr lang="en-IN" dirty="0"/>
            </a:br>
            <a:endParaRPr lang="en-IN" dirty="0"/>
          </a:p>
        </p:txBody>
      </p:sp>
      <p:sp>
        <p:nvSpPr>
          <p:cNvPr id="3" name="Content Placeholder 2">
            <a:extLst>
              <a:ext uri="{FF2B5EF4-FFF2-40B4-BE49-F238E27FC236}">
                <a16:creationId xmlns:a16="http://schemas.microsoft.com/office/drawing/2014/main" id="{26775D49-5122-5B6E-0D36-DB5F1FDAABE7}"/>
              </a:ext>
            </a:extLst>
          </p:cNvPr>
          <p:cNvSpPr>
            <a:spLocks noGrp="1"/>
          </p:cNvSpPr>
          <p:nvPr>
            <p:ph idx="1"/>
          </p:nvPr>
        </p:nvSpPr>
        <p:spPr>
          <a:xfrm>
            <a:off x="838200" y="948267"/>
            <a:ext cx="10515600" cy="5228696"/>
          </a:xfrm>
        </p:spPr>
        <p:txBody>
          <a:bodyPr>
            <a:normAutofit lnSpcReduction="10000"/>
          </a:bodyPr>
          <a:lstStyle/>
          <a:p>
            <a:r>
              <a:rPr lang="en-IN" sz="3600" dirty="0">
                <a:latin typeface="Times New Roman" panose="02020603050405020304" pitchFamily="18" charset="0"/>
                <a:ea typeface="Tahoma" panose="020B0604030504040204" pitchFamily="34" charset="0"/>
                <a:cs typeface="Times New Roman" panose="02020603050405020304" pitchFamily="18" charset="0"/>
              </a:rPr>
              <a:t>Create table bank(</a:t>
            </a:r>
            <a:r>
              <a:rPr lang="en-IN" sz="3600" dirty="0" err="1">
                <a:latin typeface="Times New Roman" panose="02020603050405020304" pitchFamily="18" charset="0"/>
                <a:ea typeface="Tahoma" panose="020B0604030504040204" pitchFamily="34" charset="0"/>
                <a:cs typeface="Times New Roman" panose="02020603050405020304" pitchFamily="18" charset="0"/>
              </a:rPr>
              <a:t>b_id</a:t>
            </a:r>
            <a:r>
              <a:rPr lang="en-IN" sz="3600" dirty="0">
                <a:latin typeface="Times New Roman" panose="02020603050405020304" pitchFamily="18" charset="0"/>
                <a:ea typeface="Tahoma" panose="020B0604030504040204" pitchFamily="34" charset="0"/>
                <a:cs typeface="Times New Roman" panose="02020603050405020304" pitchFamily="18" charset="0"/>
              </a:rPr>
              <a:t> integer primary key, </a:t>
            </a:r>
            <a:r>
              <a:rPr lang="en-IN" sz="3600" dirty="0" err="1">
                <a:latin typeface="Times New Roman" panose="02020603050405020304" pitchFamily="18" charset="0"/>
                <a:ea typeface="Tahoma" panose="020B0604030504040204" pitchFamily="34" charset="0"/>
                <a:cs typeface="Times New Roman" panose="02020603050405020304" pitchFamily="18" charset="0"/>
              </a:rPr>
              <a:t>b_name</a:t>
            </a:r>
            <a:r>
              <a:rPr lang="en-IN" sz="3600" dirty="0">
                <a:latin typeface="Times New Roman" panose="02020603050405020304" pitchFamily="18" charset="0"/>
                <a:ea typeface="Tahoma" panose="020B0604030504040204" pitchFamily="34" charset="0"/>
                <a:cs typeface="Times New Roman" panose="02020603050405020304" pitchFamily="18" charset="0"/>
              </a:rPr>
              <a:t> varchar(60),</a:t>
            </a:r>
            <a:r>
              <a:rPr lang="en-IN" sz="3600" dirty="0" err="1">
                <a:latin typeface="Times New Roman" panose="02020603050405020304" pitchFamily="18" charset="0"/>
                <a:ea typeface="Tahoma" panose="020B0604030504040204" pitchFamily="34" charset="0"/>
                <a:cs typeface="Times New Roman" panose="02020603050405020304" pitchFamily="18" charset="0"/>
              </a:rPr>
              <a:t>b_address</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vachar</a:t>
            </a:r>
            <a:r>
              <a:rPr lang="en-IN" sz="3600" dirty="0">
                <a:latin typeface="Times New Roman" panose="02020603050405020304" pitchFamily="18" charset="0"/>
                <a:ea typeface="Tahoma" panose="020B0604030504040204" pitchFamily="34" charset="0"/>
                <a:cs typeface="Times New Roman" panose="02020603050405020304" pitchFamily="18" charset="0"/>
              </a:rPr>
              <a:t>(80),</a:t>
            </a:r>
            <a:r>
              <a:rPr lang="en-IN" sz="3600" dirty="0" err="1">
                <a:latin typeface="Times New Roman" panose="02020603050405020304" pitchFamily="18" charset="0"/>
                <a:ea typeface="Tahoma" panose="020B0604030504040204" pitchFamily="34" charset="0"/>
                <a:cs typeface="Times New Roman" panose="02020603050405020304" pitchFamily="18" charset="0"/>
              </a:rPr>
              <a:t>b_phno</a:t>
            </a:r>
            <a:r>
              <a:rPr lang="en-IN" sz="3600" dirty="0">
                <a:latin typeface="Times New Roman" panose="02020603050405020304" pitchFamily="18" charset="0"/>
                <a:ea typeface="Tahoma" panose="020B0604030504040204" pitchFamily="34" charset="0"/>
                <a:cs typeface="Times New Roman" panose="02020603050405020304" pitchFamily="18" charset="0"/>
              </a:rPr>
              <a:t> integer);</a:t>
            </a:r>
          </a:p>
          <a:p>
            <a:r>
              <a:rPr lang="en-IN" sz="3600" dirty="0">
                <a:latin typeface="Times New Roman" panose="02020603050405020304" pitchFamily="18" charset="0"/>
                <a:ea typeface="Tahoma" panose="020B0604030504040204" pitchFamily="34" charset="0"/>
                <a:cs typeface="Times New Roman" panose="02020603050405020304" pitchFamily="18" charset="0"/>
              </a:rPr>
              <a:t>Create table account(</a:t>
            </a:r>
            <a:r>
              <a:rPr lang="en-IN" sz="3600" dirty="0" err="1">
                <a:latin typeface="Times New Roman" panose="02020603050405020304" pitchFamily="18" charset="0"/>
                <a:ea typeface="Tahoma" panose="020B0604030504040204" pitchFamily="34" charset="0"/>
                <a:cs typeface="Times New Roman" panose="02020603050405020304" pitchFamily="18" charset="0"/>
              </a:rPr>
              <a:t>acc_no</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integer,cust_id</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integer,b_id</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integer,opening_bal</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integer,aod</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DATE,atype</a:t>
            </a:r>
            <a:r>
              <a:rPr lang="en-IN" sz="3600" dirty="0">
                <a:latin typeface="Times New Roman" panose="02020603050405020304" pitchFamily="18" charset="0"/>
                <a:ea typeface="Tahoma" panose="020B0604030504040204" pitchFamily="34" charset="0"/>
                <a:cs typeface="Times New Roman" panose="02020603050405020304" pitchFamily="18" charset="0"/>
              </a:rPr>
              <a:t> varchar(80));</a:t>
            </a:r>
          </a:p>
          <a:p>
            <a:r>
              <a:rPr lang="en-IN" sz="3600" dirty="0">
                <a:latin typeface="Times New Roman" panose="02020603050405020304" pitchFamily="18" charset="0"/>
                <a:ea typeface="Tahoma" panose="020B0604030504040204" pitchFamily="34" charset="0"/>
                <a:cs typeface="Times New Roman" panose="02020603050405020304" pitchFamily="18" charset="0"/>
              </a:rPr>
              <a:t>Create table </a:t>
            </a:r>
            <a:r>
              <a:rPr lang="en-IN" sz="3600" dirty="0" err="1">
                <a:latin typeface="Times New Roman" panose="02020603050405020304" pitchFamily="18" charset="0"/>
                <a:ea typeface="Tahoma" panose="020B0604030504040204" pitchFamily="34" charset="0"/>
                <a:cs typeface="Times New Roman" panose="02020603050405020304" pitchFamily="18" charset="0"/>
              </a:rPr>
              <a:t>transdetails</a:t>
            </a:r>
            <a:r>
              <a:rPr lang="en-IN" sz="3600" dirty="0">
                <a:latin typeface="Times New Roman" panose="02020603050405020304" pitchFamily="18" charset="0"/>
                <a:ea typeface="Tahoma" panose="020B0604030504040204" pitchFamily="34" charset="0"/>
                <a:cs typeface="Times New Roman" panose="02020603050405020304" pitchFamily="18" charset="0"/>
              </a:rPr>
              <a:t>(</a:t>
            </a:r>
            <a:r>
              <a:rPr lang="en-IN" sz="3600" dirty="0" err="1">
                <a:latin typeface="Times New Roman" panose="02020603050405020304" pitchFamily="18" charset="0"/>
                <a:ea typeface="Tahoma" panose="020B0604030504040204" pitchFamily="34" charset="0"/>
                <a:cs typeface="Times New Roman" panose="02020603050405020304" pitchFamily="18" charset="0"/>
              </a:rPr>
              <a:t>t_id</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integer,acc_no</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integer,dot</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DATE,transaction_type</a:t>
            </a:r>
            <a:r>
              <a:rPr lang="en-IN" sz="3600" dirty="0">
                <a:latin typeface="Times New Roman" panose="02020603050405020304" pitchFamily="18" charset="0"/>
                <a:ea typeface="Tahoma" panose="020B0604030504040204" pitchFamily="34" charset="0"/>
                <a:cs typeface="Times New Roman" panose="02020603050405020304" pitchFamily="18" charset="0"/>
              </a:rPr>
              <a:t> varchar(80),</a:t>
            </a:r>
            <a:r>
              <a:rPr lang="en-IN" sz="3600" dirty="0" err="1">
                <a:latin typeface="Times New Roman" panose="02020603050405020304" pitchFamily="18" charset="0"/>
                <a:ea typeface="Tahoma" panose="020B0604030504040204" pitchFamily="34" charset="0"/>
                <a:cs typeface="Times New Roman" panose="02020603050405020304" pitchFamily="18" charset="0"/>
              </a:rPr>
              <a:t>trans_amount</a:t>
            </a:r>
            <a:r>
              <a:rPr lang="en-IN" sz="3600" dirty="0">
                <a:latin typeface="Times New Roman" panose="02020603050405020304" pitchFamily="18" charset="0"/>
                <a:ea typeface="Tahoma" panose="020B0604030504040204" pitchFamily="34" charset="0"/>
                <a:cs typeface="Times New Roman" panose="02020603050405020304" pitchFamily="18" charset="0"/>
              </a:rPr>
              <a:t> varchar(80));</a:t>
            </a:r>
          </a:p>
          <a:p>
            <a:r>
              <a:rPr lang="en-IN" sz="3600" dirty="0">
                <a:latin typeface="Times New Roman" panose="02020603050405020304" pitchFamily="18" charset="0"/>
                <a:ea typeface="Tahoma" panose="020B0604030504040204" pitchFamily="34" charset="0"/>
                <a:cs typeface="Times New Roman" panose="02020603050405020304" pitchFamily="18" charset="0"/>
              </a:rPr>
              <a:t>Create table loan(</a:t>
            </a:r>
            <a:r>
              <a:rPr lang="en-IN" sz="3600" dirty="0" err="1">
                <a:latin typeface="Times New Roman" panose="02020603050405020304" pitchFamily="18" charset="0"/>
                <a:ea typeface="Tahoma" panose="020B0604030504040204" pitchFamily="34" charset="0"/>
                <a:cs typeface="Times New Roman" panose="02020603050405020304" pitchFamily="18" charset="0"/>
              </a:rPr>
              <a:t>cust_id</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integer,b_id</a:t>
            </a:r>
            <a:r>
              <a:rPr lang="en-IN" sz="3600" dirty="0">
                <a:latin typeface="Times New Roman" panose="02020603050405020304" pitchFamily="18" charset="0"/>
                <a:ea typeface="Tahoma" panose="020B0604030504040204" pitchFamily="34" charset="0"/>
                <a:cs typeface="Times New Roman" panose="02020603050405020304" pitchFamily="18" charset="0"/>
              </a:rPr>
              <a:t> </a:t>
            </a:r>
            <a:r>
              <a:rPr lang="en-IN" sz="3600" dirty="0" err="1">
                <a:latin typeface="Times New Roman" panose="02020603050405020304" pitchFamily="18" charset="0"/>
                <a:ea typeface="Tahoma" panose="020B0604030504040204" pitchFamily="34" charset="0"/>
                <a:cs typeface="Times New Roman" panose="02020603050405020304" pitchFamily="18" charset="0"/>
              </a:rPr>
              <a:t>integer,loan_amount</a:t>
            </a:r>
            <a:r>
              <a:rPr lang="en-IN" sz="3600" dirty="0">
                <a:latin typeface="Times New Roman" panose="02020603050405020304" pitchFamily="18" charset="0"/>
                <a:ea typeface="Tahoma" panose="020B0604030504040204" pitchFamily="34" charset="0"/>
                <a:cs typeface="Times New Roman" panose="02020603050405020304" pitchFamily="18" charset="0"/>
              </a:rPr>
              <a:t> integer));</a:t>
            </a:r>
          </a:p>
          <a:p>
            <a:endParaRPr lang="en-IN" sz="3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8210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D9EF-2F7D-7941-E78E-AA1BB5EA239A}"/>
              </a:ext>
            </a:extLst>
          </p:cNvPr>
          <p:cNvSpPr>
            <a:spLocks noGrp="1"/>
          </p:cNvSpPr>
          <p:nvPr>
            <p:ph type="title"/>
          </p:nvPr>
        </p:nvSpPr>
        <p:spPr>
          <a:xfrm>
            <a:off x="838200" y="365126"/>
            <a:ext cx="10515600" cy="871008"/>
          </a:xfrm>
        </p:spPr>
        <p:txBody>
          <a:bodyPr>
            <a:normAutofit/>
          </a:bodyPr>
          <a:lstStyle/>
          <a:p>
            <a:r>
              <a:rPr lang="en-IN" sz="2800" dirty="0"/>
              <a:t>create table customer(</a:t>
            </a:r>
            <a:r>
              <a:rPr lang="en-IN" sz="2800" dirty="0" err="1"/>
              <a:t>custid</a:t>
            </a:r>
            <a:r>
              <a:rPr lang="en-IN" sz="2800" dirty="0"/>
              <a:t> </a:t>
            </a:r>
            <a:r>
              <a:rPr lang="en-IN" sz="2800" dirty="0" err="1"/>
              <a:t>integer,fname</a:t>
            </a:r>
            <a:r>
              <a:rPr lang="en-IN" sz="2800" dirty="0"/>
              <a:t> varchar(70),</a:t>
            </a:r>
            <a:r>
              <a:rPr lang="en-IN" sz="2800" dirty="0" err="1"/>
              <a:t>lname</a:t>
            </a:r>
            <a:r>
              <a:rPr lang="en-IN" sz="2800" dirty="0"/>
              <a:t> varchar(30),city varchar(70),</a:t>
            </a:r>
            <a:r>
              <a:rPr lang="en-IN" sz="2800" dirty="0" err="1"/>
              <a:t>mobileno</a:t>
            </a:r>
            <a:r>
              <a:rPr lang="en-IN" sz="2800" dirty="0"/>
              <a:t> </a:t>
            </a:r>
            <a:r>
              <a:rPr lang="en-IN" sz="2800" dirty="0" err="1"/>
              <a:t>integer,occupation</a:t>
            </a:r>
            <a:r>
              <a:rPr lang="en-IN" sz="2800" dirty="0"/>
              <a:t> varchar(80));</a:t>
            </a:r>
          </a:p>
        </p:txBody>
      </p:sp>
      <p:pic>
        <p:nvPicPr>
          <p:cNvPr id="5" name="Content Placeholder 4">
            <a:extLst>
              <a:ext uri="{FF2B5EF4-FFF2-40B4-BE49-F238E27FC236}">
                <a16:creationId xmlns:a16="http://schemas.microsoft.com/office/drawing/2014/main" id="{699400F6-A027-E90D-603E-6D45696D8D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622" y="1478279"/>
            <a:ext cx="8782755" cy="4698683"/>
          </a:xfrm>
        </p:spPr>
      </p:pic>
    </p:spTree>
    <p:extLst>
      <p:ext uri="{BB962C8B-B14F-4D97-AF65-F5344CB8AC3E}">
        <p14:creationId xmlns:p14="http://schemas.microsoft.com/office/powerpoint/2010/main" val="214089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400F-746D-9168-B581-9D1C2605FBF7}"/>
              </a:ext>
            </a:extLst>
          </p:cNvPr>
          <p:cNvSpPr>
            <a:spLocks noGrp="1"/>
          </p:cNvSpPr>
          <p:nvPr>
            <p:ph type="title"/>
          </p:nvPr>
        </p:nvSpPr>
        <p:spPr>
          <a:xfrm>
            <a:off x="838200" y="365125"/>
            <a:ext cx="10515600" cy="884555"/>
          </a:xfrm>
        </p:spPr>
        <p:txBody>
          <a:bodyPr>
            <a:normAutofit fontScale="90000"/>
          </a:bodyPr>
          <a:lstStyle/>
          <a:p>
            <a:r>
              <a:rPr lang="en-IN" dirty="0"/>
              <a:t>Create table branch(</a:t>
            </a:r>
            <a:r>
              <a:rPr lang="en-IN" dirty="0" err="1"/>
              <a:t>b_id</a:t>
            </a:r>
            <a:r>
              <a:rPr lang="en-IN" dirty="0"/>
              <a:t> </a:t>
            </a:r>
            <a:r>
              <a:rPr lang="en-IN" dirty="0" err="1"/>
              <a:t>integer,b_name</a:t>
            </a:r>
            <a:r>
              <a:rPr lang="en-IN" dirty="0"/>
              <a:t> varchar(80),</a:t>
            </a:r>
            <a:r>
              <a:rPr lang="en-IN" dirty="0" err="1"/>
              <a:t>b_city</a:t>
            </a:r>
            <a:r>
              <a:rPr lang="en-IN" dirty="0"/>
              <a:t> varchar(90));</a:t>
            </a:r>
          </a:p>
        </p:txBody>
      </p:sp>
      <p:pic>
        <p:nvPicPr>
          <p:cNvPr id="5" name="Content Placeholder 4">
            <a:extLst>
              <a:ext uri="{FF2B5EF4-FFF2-40B4-BE49-F238E27FC236}">
                <a16:creationId xmlns:a16="http://schemas.microsoft.com/office/drawing/2014/main" id="{8791D5D8-6343-1EE1-4435-DDF9E4AD2D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655" y="1584324"/>
            <a:ext cx="8730545" cy="4740275"/>
          </a:xfrm>
        </p:spPr>
      </p:pic>
    </p:spTree>
    <p:extLst>
      <p:ext uri="{BB962C8B-B14F-4D97-AF65-F5344CB8AC3E}">
        <p14:creationId xmlns:p14="http://schemas.microsoft.com/office/powerpoint/2010/main" val="302807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C3FB-5FA0-8C2F-6C7B-AB519504A1E7}"/>
              </a:ext>
            </a:extLst>
          </p:cNvPr>
          <p:cNvSpPr>
            <a:spLocks noGrp="1"/>
          </p:cNvSpPr>
          <p:nvPr>
            <p:ph type="title"/>
          </p:nvPr>
        </p:nvSpPr>
        <p:spPr>
          <a:xfrm>
            <a:off x="4562669" y="365125"/>
            <a:ext cx="1940768" cy="511953"/>
          </a:xfrm>
        </p:spPr>
        <p:txBody>
          <a:bodyPr>
            <a:noAutofit/>
          </a:bodyPr>
          <a:lstStyle/>
          <a:p>
            <a:r>
              <a:rPr lang="en-IN" sz="3200" dirty="0"/>
              <a:t>ABSTRACT</a:t>
            </a:r>
          </a:p>
        </p:txBody>
      </p:sp>
      <p:sp>
        <p:nvSpPr>
          <p:cNvPr id="3" name="Content Placeholder 2">
            <a:extLst>
              <a:ext uri="{FF2B5EF4-FFF2-40B4-BE49-F238E27FC236}">
                <a16:creationId xmlns:a16="http://schemas.microsoft.com/office/drawing/2014/main" id="{361CDD2C-C03C-9719-B450-A3925FD00DC0}"/>
              </a:ext>
            </a:extLst>
          </p:cNvPr>
          <p:cNvSpPr>
            <a:spLocks noGrp="1"/>
          </p:cNvSpPr>
          <p:nvPr>
            <p:ph idx="1"/>
          </p:nvPr>
        </p:nvSpPr>
        <p:spPr>
          <a:xfrm>
            <a:off x="2827176" y="1035698"/>
            <a:ext cx="6923314" cy="4217437"/>
          </a:xfrm>
        </p:spPr>
        <p:txBody>
          <a:bodyPr>
            <a:normAutofit/>
          </a:bodyPr>
          <a:lstStyle/>
          <a:p>
            <a:pPr algn="just">
              <a:lnSpc>
                <a:spcPct val="150000"/>
              </a:lnSpc>
            </a:pPr>
            <a:r>
              <a:rPr lang="en-IN" sz="1800" dirty="0">
                <a:latin typeface="Times New Roman" panose="02020603050405020304" pitchFamily="18" charset="0"/>
                <a:cs typeface="Times New Roman" panose="02020603050405020304" pitchFamily="18" charset="0"/>
              </a:rPr>
              <a:t>Bank management system in which to develop a software for solving financial applications of a customer in banking environment in order to nurture the needs of an end banking user by providing the various ways to perform banking tasks.it also to enable the users workspace to having additional functionalities which are not provide under a conventional software. The bank management system is an application for maintaining a persons account, deposit/withdraw the cash from his account, also to view reports of all account present</a:t>
            </a:r>
          </a:p>
        </p:txBody>
      </p:sp>
    </p:spTree>
    <p:extLst>
      <p:ext uri="{BB962C8B-B14F-4D97-AF65-F5344CB8AC3E}">
        <p14:creationId xmlns:p14="http://schemas.microsoft.com/office/powerpoint/2010/main" val="274633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9D86-0BF5-6F5C-6B03-138CBD15EAFF}"/>
              </a:ext>
            </a:extLst>
          </p:cNvPr>
          <p:cNvSpPr>
            <a:spLocks noGrp="1"/>
          </p:cNvSpPr>
          <p:nvPr>
            <p:ph type="title"/>
          </p:nvPr>
        </p:nvSpPr>
        <p:spPr>
          <a:xfrm>
            <a:off x="838200" y="288925"/>
            <a:ext cx="10515600" cy="1325563"/>
          </a:xfrm>
        </p:spPr>
        <p:txBody>
          <a:bodyPr>
            <a:normAutofit/>
          </a:bodyPr>
          <a:lstStyle/>
          <a:p>
            <a:r>
              <a:rPr lang="en-US" sz="2800" dirty="0">
                <a:latin typeface="Times New Roman" panose="02020603050405020304" pitchFamily="18" charset="0"/>
                <a:cs typeface="Times New Roman" panose="02020603050405020304" pitchFamily="18" charset="0"/>
              </a:rPr>
              <a:t>CREATE TABLE account(</a:t>
            </a:r>
            <a:r>
              <a:rPr lang="en-US" sz="2800" dirty="0" err="1">
                <a:latin typeface="Times New Roman" panose="02020603050405020304" pitchFamily="18" charset="0"/>
                <a:cs typeface="Times New Roman" panose="02020603050405020304" pitchFamily="18" charset="0"/>
              </a:rPr>
              <a:t>ac_no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integer,custid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integer,b_id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integer,open_bal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integer,a_type</a:t>
            </a:r>
            <a:r>
              <a:rPr lang="en-US" sz="2800" dirty="0">
                <a:latin typeface="Times New Roman" panose="02020603050405020304" pitchFamily="18" charset="0"/>
                <a:cs typeface="Times New Roman" panose="02020603050405020304" pitchFamily="18" charset="0"/>
              </a:rPr>
              <a:t> varchar(80),</a:t>
            </a:r>
            <a:r>
              <a:rPr lang="en-US" sz="2800" dirty="0" err="1">
                <a:latin typeface="Times New Roman" panose="02020603050405020304" pitchFamily="18" charset="0"/>
                <a:cs typeface="Times New Roman" panose="02020603050405020304" pitchFamily="18" charset="0"/>
              </a:rPr>
              <a:t>a_status</a:t>
            </a:r>
            <a:r>
              <a:rPr lang="en-US" sz="2800" dirty="0">
                <a:latin typeface="Times New Roman" panose="02020603050405020304" pitchFamily="18" charset="0"/>
                <a:cs typeface="Times New Roman" panose="02020603050405020304" pitchFamily="18" charset="0"/>
              </a:rPr>
              <a:t> varchar(90));</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3CC0D99-0D59-7469-85C0-0863FCF55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1374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23A2-8598-0CB8-3C1E-DAA51D942228}"/>
              </a:ext>
            </a:extLst>
          </p:cNvPr>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create table transaction(</a:t>
            </a:r>
            <a:r>
              <a:rPr lang="en-US" sz="3200" dirty="0" err="1">
                <a:latin typeface="Times New Roman" panose="02020603050405020304" pitchFamily="18" charset="0"/>
                <a:cs typeface="Times New Roman" panose="02020603050405020304" pitchFamily="18" charset="0"/>
              </a:rPr>
              <a:t>t_id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integer,ac_no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integer,medium_of_transaction</a:t>
            </a:r>
            <a:r>
              <a:rPr lang="en-US" sz="3200" dirty="0">
                <a:latin typeface="Times New Roman" panose="02020603050405020304" pitchFamily="18" charset="0"/>
                <a:cs typeface="Times New Roman" panose="02020603050405020304" pitchFamily="18" charset="0"/>
              </a:rPr>
              <a:t> varchar(80),</a:t>
            </a:r>
            <a:r>
              <a:rPr lang="en-US" sz="3200" dirty="0" err="1">
                <a:latin typeface="Times New Roman" panose="02020603050405020304" pitchFamily="18" charset="0"/>
                <a:cs typeface="Times New Roman" panose="02020603050405020304" pitchFamily="18" charset="0"/>
              </a:rPr>
              <a:t>tran_type</a:t>
            </a:r>
            <a:r>
              <a:rPr lang="en-US" sz="3200" dirty="0">
                <a:latin typeface="Times New Roman" panose="02020603050405020304" pitchFamily="18" charset="0"/>
                <a:cs typeface="Times New Roman" panose="02020603050405020304" pitchFamily="18" charset="0"/>
              </a:rPr>
              <a:t> varchar(90),</a:t>
            </a:r>
            <a:r>
              <a:rPr lang="en-US" sz="3200" dirty="0" err="1">
                <a:latin typeface="Times New Roman" panose="02020603050405020304" pitchFamily="18" charset="0"/>
                <a:cs typeface="Times New Roman" panose="02020603050405020304" pitchFamily="18" charset="0"/>
              </a:rPr>
              <a:t>trans_amount</a:t>
            </a:r>
            <a:r>
              <a:rPr lang="en-US" sz="3200" dirty="0">
                <a:latin typeface="Times New Roman" panose="02020603050405020304" pitchFamily="18" charset="0"/>
                <a:cs typeface="Times New Roman" panose="02020603050405020304" pitchFamily="18" charset="0"/>
              </a:rPr>
              <a:t> int);</a:t>
            </a:r>
            <a:endParaRPr lang="en-IN"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BC1575B-BE27-1362-62FC-C4E6AED41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141537"/>
            <a:ext cx="7735712" cy="4351338"/>
          </a:xfrm>
        </p:spPr>
      </p:pic>
    </p:spTree>
    <p:extLst>
      <p:ext uri="{BB962C8B-B14F-4D97-AF65-F5344CB8AC3E}">
        <p14:creationId xmlns:p14="http://schemas.microsoft.com/office/powerpoint/2010/main" val="82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F549-6147-F0A4-D00E-5C171BDDB3BF}"/>
              </a:ext>
            </a:extLst>
          </p:cNvPr>
          <p:cNvSpPr>
            <a:spLocks noGrp="1"/>
          </p:cNvSpPr>
          <p:nvPr>
            <p:ph type="title"/>
          </p:nvPr>
        </p:nvSpPr>
        <p:spPr>
          <a:xfrm>
            <a:off x="838200" y="243205"/>
            <a:ext cx="10515600" cy="1082675"/>
          </a:xfrm>
        </p:spPr>
        <p:txBody>
          <a:bodyPr>
            <a:normAutofit fontScale="90000"/>
          </a:bodyPr>
          <a:lstStyle/>
          <a:p>
            <a:r>
              <a:rPr lang="en-US" dirty="0"/>
              <a:t>create table loan(</a:t>
            </a:r>
            <a:r>
              <a:rPr lang="en-US" dirty="0" err="1"/>
              <a:t>custid</a:t>
            </a:r>
            <a:r>
              <a:rPr lang="en-US" dirty="0"/>
              <a:t> </a:t>
            </a:r>
            <a:r>
              <a:rPr lang="en-US" dirty="0" err="1"/>
              <a:t>integer,b_id</a:t>
            </a:r>
            <a:r>
              <a:rPr lang="en-US" dirty="0"/>
              <a:t> </a:t>
            </a:r>
            <a:r>
              <a:rPr lang="en-US" dirty="0" err="1"/>
              <a:t>integer,loan_amount</a:t>
            </a:r>
            <a:r>
              <a:rPr lang="en-US" dirty="0"/>
              <a:t> integer);</a:t>
            </a:r>
            <a:endParaRPr lang="en-IN" dirty="0"/>
          </a:p>
        </p:txBody>
      </p:sp>
      <p:pic>
        <p:nvPicPr>
          <p:cNvPr id="5" name="Content Placeholder 4">
            <a:extLst>
              <a:ext uri="{FF2B5EF4-FFF2-40B4-BE49-F238E27FC236}">
                <a16:creationId xmlns:a16="http://schemas.microsoft.com/office/drawing/2014/main" id="{AA93B0D2-0BA5-7CA4-882C-61DE18ACE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524" y="1645603"/>
            <a:ext cx="8218311" cy="4622800"/>
          </a:xfrm>
        </p:spPr>
      </p:pic>
    </p:spTree>
    <p:extLst>
      <p:ext uri="{BB962C8B-B14F-4D97-AF65-F5344CB8AC3E}">
        <p14:creationId xmlns:p14="http://schemas.microsoft.com/office/powerpoint/2010/main" val="237123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294F-1552-4E52-45BD-C178941AFD3D}"/>
              </a:ext>
            </a:extLst>
          </p:cNvPr>
          <p:cNvSpPr>
            <a:spLocks noGrp="1"/>
          </p:cNvSpPr>
          <p:nvPr>
            <p:ph type="title"/>
          </p:nvPr>
        </p:nvSpPr>
        <p:spPr/>
        <p:txBody>
          <a:bodyPr/>
          <a:lstStyle/>
          <a:p>
            <a:r>
              <a:rPr lang="en-IN" dirty="0"/>
              <a:t>Some basic operations like views</a:t>
            </a:r>
          </a:p>
        </p:txBody>
      </p:sp>
      <p:pic>
        <p:nvPicPr>
          <p:cNvPr id="6" name="Content Placeholder 5">
            <a:extLst>
              <a:ext uri="{FF2B5EF4-FFF2-40B4-BE49-F238E27FC236}">
                <a16:creationId xmlns:a16="http://schemas.microsoft.com/office/drawing/2014/main" id="{B87A09F4-31CE-1D2B-2712-4AE955DF78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4351338"/>
          </a:xfrm>
        </p:spPr>
      </p:pic>
      <p:pic>
        <p:nvPicPr>
          <p:cNvPr id="8" name="Content Placeholder 7">
            <a:extLst>
              <a:ext uri="{FF2B5EF4-FFF2-40B4-BE49-F238E27FC236}">
                <a16:creationId xmlns:a16="http://schemas.microsoft.com/office/drawing/2014/main" id="{F1EBF022-8C25-877F-FD58-BD425CD36FD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4"/>
            <a:ext cx="5181600" cy="4351337"/>
          </a:xfrm>
        </p:spPr>
      </p:pic>
    </p:spTree>
    <p:extLst>
      <p:ext uri="{BB962C8B-B14F-4D97-AF65-F5344CB8AC3E}">
        <p14:creationId xmlns:p14="http://schemas.microsoft.com/office/powerpoint/2010/main" val="36259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9F3F-4104-6908-CAD2-DD493F9F7CFB}"/>
              </a:ext>
            </a:extLst>
          </p:cNvPr>
          <p:cNvSpPr>
            <a:spLocks noGrp="1"/>
          </p:cNvSpPr>
          <p:nvPr>
            <p:ph type="title"/>
          </p:nvPr>
        </p:nvSpPr>
        <p:spPr/>
        <p:txBody>
          <a:bodyPr/>
          <a:lstStyle/>
          <a:p>
            <a:r>
              <a:rPr lang="en-IN" dirty="0" err="1"/>
              <a:t>Joins,subqueries</a:t>
            </a:r>
            <a:endParaRPr lang="en-IN" dirty="0"/>
          </a:p>
        </p:txBody>
      </p:sp>
      <p:pic>
        <p:nvPicPr>
          <p:cNvPr id="6" name="Content Placeholder 5">
            <a:extLst>
              <a:ext uri="{FF2B5EF4-FFF2-40B4-BE49-F238E27FC236}">
                <a16:creationId xmlns:a16="http://schemas.microsoft.com/office/drawing/2014/main" id="{FBE867C4-E58F-D2E3-4067-530AFF3D6C5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181600" cy="4486275"/>
          </a:xfrm>
        </p:spPr>
      </p:pic>
      <p:pic>
        <p:nvPicPr>
          <p:cNvPr id="8" name="Content Placeholder 7">
            <a:extLst>
              <a:ext uri="{FF2B5EF4-FFF2-40B4-BE49-F238E27FC236}">
                <a16:creationId xmlns:a16="http://schemas.microsoft.com/office/drawing/2014/main" id="{2E835844-35A2-EE6F-6E58-4423D29865E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90688"/>
            <a:ext cx="5181600" cy="4486275"/>
          </a:xfrm>
        </p:spPr>
      </p:pic>
    </p:spTree>
    <p:extLst>
      <p:ext uri="{BB962C8B-B14F-4D97-AF65-F5344CB8AC3E}">
        <p14:creationId xmlns:p14="http://schemas.microsoft.com/office/powerpoint/2010/main" val="1455534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90DF-4724-1003-0FFB-C01F816CDA0F}"/>
              </a:ext>
            </a:extLst>
          </p:cNvPr>
          <p:cNvSpPr>
            <a:spLocks noGrp="1"/>
          </p:cNvSpPr>
          <p:nvPr>
            <p:ph type="title"/>
          </p:nvPr>
        </p:nvSpPr>
        <p:spPr>
          <a:xfrm>
            <a:off x="838200" y="365126"/>
            <a:ext cx="10515600" cy="994752"/>
          </a:xfrm>
        </p:spPr>
        <p:txBody>
          <a:bodyPr>
            <a:normAutofit fontScale="90000"/>
          </a:bodyPr>
          <a:lstStyle/>
          <a:p>
            <a:r>
              <a:rPr lang="en-IN" dirty="0"/>
              <a:t>PL/SQL</a:t>
            </a:r>
            <a:br>
              <a:rPr lang="en-IN" dirty="0"/>
            </a:br>
            <a:endParaRPr lang="en-IN" dirty="0"/>
          </a:p>
        </p:txBody>
      </p:sp>
      <p:pic>
        <p:nvPicPr>
          <p:cNvPr id="5" name="Content Placeholder 4">
            <a:extLst>
              <a:ext uri="{FF2B5EF4-FFF2-40B4-BE49-F238E27FC236}">
                <a16:creationId xmlns:a16="http://schemas.microsoft.com/office/drawing/2014/main" id="{8CD37800-8F52-70F8-0C20-AEA189547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3" y="1664677"/>
            <a:ext cx="8932225" cy="4512286"/>
          </a:xfrm>
        </p:spPr>
      </p:pic>
    </p:spTree>
    <p:extLst>
      <p:ext uri="{BB962C8B-B14F-4D97-AF65-F5344CB8AC3E}">
        <p14:creationId xmlns:p14="http://schemas.microsoft.com/office/powerpoint/2010/main" val="330122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5AFE-C791-2085-806A-6E76CDC78C3A}"/>
              </a:ext>
            </a:extLst>
          </p:cNvPr>
          <p:cNvSpPr>
            <a:spLocks noGrp="1"/>
          </p:cNvSpPr>
          <p:nvPr>
            <p:ph type="title"/>
          </p:nvPr>
        </p:nvSpPr>
        <p:spPr>
          <a:xfrm>
            <a:off x="838200" y="365125"/>
            <a:ext cx="10515600" cy="479827"/>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9ED22C3-C870-3454-0914-DB1EE148858E}"/>
              </a:ext>
            </a:extLst>
          </p:cNvPr>
          <p:cNvSpPr>
            <a:spLocks noGrp="1"/>
          </p:cNvSpPr>
          <p:nvPr>
            <p:ph idx="1"/>
          </p:nvPr>
        </p:nvSpPr>
        <p:spPr>
          <a:xfrm>
            <a:off x="838200" y="995422"/>
            <a:ext cx="10515600" cy="5862577"/>
          </a:xfrm>
        </p:spPr>
        <p:txBody>
          <a:bodyPr>
            <a:normAutofit/>
          </a:bodyPr>
          <a:lstStyle/>
          <a:p>
            <a:r>
              <a:rPr lang="en-IN" sz="1800" dirty="0">
                <a:latin typeface="Times New Roman" panose="02020603050405020304" pitchFamily="18" charset="0"/>
                <a:cs typeface="Times New Roman" panose="02020603050405020304" pitchFamily="18" charset="0"/>
              </a:rPr>
              <a:t>Bank management system it is the specific object of management financial relations connected with banking activates and other relations</a:t>
            </a:r>
          </a:p>
          <a:p>
            <a:r>
              <a:rPr lang="en-IN" sz="1800" dirty="0">
                <a:latin typeface="Times New Roman" panose="02020603050405020304" pitchFamily="18" charset="0"/>
                <a:cs typeface="Times New Roman" panose="02020603050405020304" pitchFamily="18" charset="0"/>
              </a:rPr>
              <a:t>Three main principles of banking system:</a:t>
            </a:r>
          </a:p>
          <a:p>
            <a:r>
              <a:rPr lang="en-US" sz="1800" dirty="0">
                <a:latin typeface="Times New Roman" panose="02020603050405020304" pitchFamily="18" charset="0"/>
                <a:cs typeface="Times New Roman" panose="02020603050405020304" pitchFamily="18" charset="0"/>
              </a:rPr>
              <a:t>Changing Regulation of Banks.</a:t>
            </a:r>
          </a:p>
          <a:p>
            <a:r>
              <a:rPr lang="en-US" sz="1800" dirty="0">
                <a:latin typeface="Times New Roman" panose="02020603050405020304" pitchFamily="18" charset="0"/>
                <a:cs typeface="Times New Roman" panose="02020603050405020304" pitchFamily="18" charset="0"/>
              </a:rPr>
              <a:t>Increasing competition due to</a:t>
            </a:r>
          </a:p>
          <a:p>
            <a:r>
              <a:rPr lang="en-US" sz="1800" dirty="0">
                <a:latin typeface="Times New Roman" panose="02020603050405020304" pitchFamily="18" charset="0"/>
                <a:cs typeface="Times New Roman" panose="02020603050405020304" pitchFamily="18" charset="0"/>
              </a:rPr>
              <a:t> Changing Technological Development. Changing International Relationship.</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333345-5194-2689-58D4-A9FA788A9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428" y="3565002"/>
            <a:ext cx="4907666" cy="3171464"/>
          </a:xfrm>
          <a:prstGeom prst="rect">
            <a:avLst/>
          </a:prstGeom>
        </p:spPr>
      </p:pic>
    </p:spTree>
    <p:extLst>
      <p:ext uri="{BB962C8B-B14F-4D97-AF65-F5344CB8AC3E}">
        <p14:creationId xmlns:p14="http://schemas.microsoft.com/office/powerpoint/2010/main" val="196330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8EA1-5542-1F58-4D62-A7CF2F66CC1A}"/>
              </a:ext>
            </a:extLst>
          </p:cNvPr>
          <p:cNvSpPr>
            <a:spLocks noGrp="1"/>
          </p:cNvSpPr>
          <p:nvPr>
            <p:ph type="title"/>
          </p:nvPr>
        </p:nvSpPr>
        <p:spPr>
          <a:xfrm>
            <a:off x="838200" y="365126"/>
            <a:ext cx="10515600" cy="560850"/>
          </a:xfrm>
        </p:spPr>
        <p:txBody>
          <a:bodyPr>
            <a:normAutofit/>
          </a:bodyPr>
          <a:lstStyle/>
          <a:p>
            <a:r>
              <a:rPr lang="en-IN" sz="2400" b="1" dirty="0">
                <a:latin typeface="Times New Roman" panose="02020603050405020304" pitchFamily="18" charset="0"/>
                <a:cs typeface="Times New Roman" panose="02020603050405020304" pitchFamily="18" charset="0"/>
              </a:rPr>
              <a:t>What to expect:</a:t>
            </a:r>
          </a:p>
        </p:txBody>
      </p:sp>
      <p:sp>
        <p:nvSpPr>
          <p:cNvPr id="3" name="Content Placeholder 2">
            <a:extLst>
              <a:ext uri="{FF2B5EF4-FFF2-40B4-BE49-F238E27FC236}">
                <a16:creationId xmlns:a16="http://schemas.microsoft.com/office/drawing/2014/main" id="{ECE8D657-C176-0BBF-9B7D-23E274D072F4}"/>
              </a:ext>
            </a:extLst>
          </p:cNvPr>
          <p:cNvSpPr>
            <a:spLocks noGrp="1"/>
          </p:cNvSpPr>
          <p:nvPr>
            <p:ph idx="1"/>
          </p:nvPr>
        </p:nvSpPr>
        <p:spPr>
          <a:xfrm>
            <a:off x="838200" y="1122744"/>
            <a:ext cx="10515600" cy="5497975"/>
          </a:xfrm>
        </p:spPr>
        <p:txBody>
          <a:bodyPr>
            <a:normAutofit fontScale="92500" lnSpcReduction="10000"/>
          </a:bodyPr>
          <a:lstStyle/>
          <a:p>
            <a:r>
              <a:rPr lang="en-IN" sz="1900" dirty="0">
                <a:latin typeface="Times New Roman" panose="02020603050405020304" pitchFamily="18" charset="0"/>
                <a:cs typeface="Times New Roman" panose="02020603050405020304" pitchFamily="18" charset="0"/>
              </a:rPr>
              <a:t>Here some of the features available through online banking</a:t>
            </a:r>
            <a:r>
              <a:rPr lang="en-IN" sz="2000" dirty="0">
                <a:latin typeface="Times New Roman" panose="02020603050405020304" pitchFamily="18" charset="0"/>
                <a:cs typeface="Times New Roman" panose="02020603050405020304" pitchFamily="18" charset="0"/>
              </a:rPr>
              <a:t>:</a:t>
            </a:r>
          </a:p>
          <a:p>
            <a:pPr algn="l"/>
            <a:r>
              <a:rPr lang="en-US" sz="1700" b="1" i="0" dirty="0">
                <a:solidFill>
                  <a:srgbClr val="000000"/>
                </a:solidFill>
                <a:effectLst/>
                <a:latin typeface="Times New Roman" panose="02020603050405020304" pitchFamily="18" charset="0"/>
                <a:cs typeface="Times New Roman" panose="02020603050405020304" pitchFamily="18" charset="0"/>
              </a:rPr>
              <a:t>View balances: </a:t>
            </a:r>
            <a:r>
              <a:rPr lang="en-US" sz="1700" b="0" i="0" dirty="0">
                <a:solidFill>
                  <a:srgbClr val="000000"/>
                </a:solidFill>
                <a:effectLst/>
                <a:latin typeface="Times New Roman" panose="02020603050405020304" pitchFamily="18" charset="0"/>
                <a:cs typeface="Times New Roman" panose="02020603050405020304" pitchFamily="18" charset="0"/>
              </a:rPr>
              <a:t>Firstly login your account with your account number and password. </a:t>
            </a:r>
          </a:p>
          <a:p>
            <a:pPr algn="l"/>
            <a:r>
              <a:rPr lang="en-US" sz="1700" b="0" i="0" dirty="0">
                <a:solidFill>
                  <a:srgbClr val="000000"/>
                </a:solidFill>
                <a:effectLst/>
                <a:latin typeface="Times New Roman" panose="02020603050405020304" pitchFamily="18" charset="0"/>
                <a:cs typeface="Times New Roman" panose="02020603050405020304" pitchFamily="18" charset="0"/>
              </a:rPr>
              <a:t>Then checking your balance doesn't require much work. You simply select Account </a:t>
            </a:r>
          </a:p>
          <a:p>
            <a:pPr algn="l"/>
            <a:r>
              <a:rPr lang="en-US" sz="1700" b="0" i="0" dirty="0">
                <a:solidFill>
                  <a:srgbClr val="000000"/>
                </a:solidFill>
                <a:effectLst/>
                <a:latin typeface="Times New Roman" panose="02020603050405020304" pitchFamily="18" charset="0"/>
                <a:cs typeface="Times New Roman" panose="02020603050405020304" pitchFamily="18" charset="0"/>
              </a:rPr>
              <a:t>balances and take a look at your balance and past transactions. If you have more than </a:t>
            </a:r>
          </a:p>
          <a:p>
            <a:pPr algn="l"/>
            <a:r>
              <a:rPr lang="en-US" sz="1700" b="0" i="0" dirty="0">
                <a:solidFill>
                  <a:srgbClr val="000000"/>
                </a:solidFill>
                <a:effectLst/>
                <a:latin typeface="Times New Roman" panose="02020603050405020304" pitchFamily="18" charset="0"/>
                <a:cs typeface="Times New Roman" panose="02020603050405020304" pitchFamily="18" charset="0"/>
              </a:rPr>
              <a:t>one account, you can also do transfers between accounts. </a:t>
            </a:r>
          </a:p>
          <a:p>
            <a:pPr algn="l"/>
            <a:r>
              <a:rPr lang="en-US" sz="1700" b="1" i="0" dirty="0">
                <a:solidFill>
                  <a:srgbClr val="000000"/>
                </a:solidFill>
                <a:effectLst/>
                <a:latin typeface="Times New Roman" panose="02020603050405020304" pitchFamily="18" charset="0"/>
                <a:cs typeface="Times New Roman" panose="02020603050405020304" pitchFamily="18" charset="0"/>
              </a:rPr>
              <a:t>2. Transfer funds</a:t>
            </a:r>
            <a:r>
              <a:rPr lang="en-US" sz="1700" b="0" i="0" dirty="0">
                <a:solidFill>
                  <a:srgbClr val="000000"/>
                </a:solidFill>
                <a:effectLst/>
                <a:latin typeface="Times New Roman" panose="02020603050405020304" pitchFamily="18" charset="0"/>
                <a:cs typeface="Times New Roman" panose="02020603050405020304" pitchFamily="18" charset="0"/>
              </a:rPr>
              <a:t>: When you select Transfer Funds, you'll be asked where to transfer </a:t>
            </a:r>
          </a:p>
          <a:p>
            <a:pPr algn="l"/>
            <a:r>
              <a:rPr lang="en-US" sz="1700" b="0" i="0" dirty="0">
                <a:solidFill>
                  <a:srgbClr val="000000"/>
                </a:solidFill>
                <a:effectLst/>
                <a:latin typeface="Times New Roman" panose="02020603050405020304" pitchFamily="18" charset="0"/>
                <a:cs typeface="Times New Roman" panose="02020603050405020304" pitchFamily="18" charset="0"/>
              </a:rPr>
              <a:t>the money to and from, when, and the amount. </a:t>
            </a:r>
          </a:p>
          <a:p>
            <a:pPr algn="l"/>
            <a:r>
              <a:rPr lang="en-US" sz="1700" b="0" i="0" dirty="0">
                <a:solidFill>
                  <a:srgbClr val="000000"/>
                </a:solidFill>
                <a:effectLst/>
                <a:latin typeface="Times New Roman" panose="02020603050405020304" pitchFamily="18" charset="0"/>
                <a:cs typeface="Times New Roman" panose="02020603050405020304" pitchFamily="18" charset="0"/>
              </a:rPr>
              <a:t>3. </a:t>
            </a:r>
            <a:r>
              <a:rPr lang="en-US" sz="1700" b="1" i="0" dirty="0">
                <a:solidFill>
                  <a:srgbClr val="000000"/>
                </a:solidFill>
                <a:effectLst/>
                <a:latin typeface="Times New Roman" panose="02020603050405020304" pitchFamily="18" charset="0"/>
                <a:cs typeface="Times New Roman" panose="02020603050405020304" pitchFamily="18" charset="0"/>
              </a:rPr>
              <a:t>Set up recurring bill payments or transfers</a:t>
            </a:r>
            <a:r>
              <a:rPr lang="en-US" sz="1700" b="0" i="0" dirty="0">
                <a:solidFill>
                  <a:srgbClr val="000000"/>
                </a:solidFill>
                <a:effectLst/>
                <a:latin typeface="Times New Roman" panose="02020603050405020304" pitchFamily="18" charset="0"/>
                <a:cs typeface="Times New Roman" panose="02020603050405020304" pitchFamily="18" charset="0"/>
              </a:rPr>
              <a:t>: If you make a regular payment every </a:t>
            </a:r>
          </a:p>
          <a:p>
            <a:pPr algn="l"/>
            <a:r>
              <a:rPr lang="en-US" sz="1700" b="0" i="0" dirty="0">
                <a:solidFill>
                  <a:srgbClr val="000000"/>
                </a:solidFill>
                <a:effectLst/>
                <a:latin typeface="Times New Roman" panose="02020603050405020304" pitchFamily="18" charset="0"/>
                <a:cs typeface="Times New Roman" panose="02020603050405020304" pitchFamily="18" charset="0"/>
              </a:rPr>
              <a:t>month, it might be convenient to set up an automatic withdrawal from your account. </a:t>
            </a:r>
          </a:p>
          <a:p>
            <a:pPr algn="l"/>
            <a:r>
              <a:rPr lang="en-US" sz="1700" b="0" i="0" dirty="0">
                <a:solidFill>
                  <a:srgbClr val="000000"/>
                </a:solidFill>
                <a:effectLst/>
                <a:latin typeface="Times New Roman" panose="02020603050405020304" pitchFamily="18" charset="0"/>
                <a:cs typeface="Times New Roman" panose="02020603050405020304" pitchFamily="18" charset="0"/>
              </a:rPr>
              <a:t>4</a:t>
            </a:r>
            <a:r>
              <a:rPr lang="en-US" sz="1700" b="1" i="0" dirty="0">
                <a:solidFill>
                  <a:srgbClr val="000000"/>
                </a:solidFill>
                <a:effectLst/>
                <a:latin typeface="Times New Roman" panose="02020603050405020304" pitchFamily="18" charset="0"/>
                <a:cs typeface="Times New Roman" panose="02020603050405020304" pitchFamily="18" charset="0"/>
              </a:rPr>
              <a:t>. Monitor CIBC investments</a:t>
            </a:r>
            <a:r>
              <a:rPr lang="en-US" sz="1700" b="0" i="0" dirty="0">
                <a:solidFill>
                  <a:srgbClr val="000000"/>
                </a:solidFill>
                <a:effectLst/>
                <a:latin typeface="Times New Roman" panose="02020603050405020304" pitchFamily="18" charset="0"/>
                <a:cs typeface="Times New Roman" panose="02020603050405020304" pitchFamily="18" charset="0"/>
              </a:rPr>
              <a:t>: If you have any CIBC investments, you can keep an eye </a:t>
            </a:r>
          </a:p>
          <a:p>
            <a:pPr algn="l"/>
            <a:r>
              <a:rPr lang="en-US" sz="1700" b="0" i="0" dirty="0">
                <a:solidFill>
                  <a:srgbClr val="000000"/>
                </a:solidFill>
                <a:effectLst/>
                <a:latin typeface="Times New Roman" panose="02020603050405020304" pitchFamily="18" charset="0"/>
                <a:cs typeface="Times New Roman" panose="02020603050405020304" pitchFamily="18" charset="0"/>
              </a:rPr>
              <a:t>on those stocks or mutual funds here. </a:t>
            </a:r>
          </a:p>
          <a:p>
            <a:pPr algn="l"/>
            <a:r>
              <a:rPr lang="en-US" sz="1700" b="0" i="0" dirty="0">
                <a:solidFill>
                  <a:srgbClr val="000000"/>
                </a:solidFill>
                <a:effectLst/>
                <a:latin typeface="Times New Roman" panose="02020603050405020304" pitchFamily="18" charset="0"/>
                <a:cs typeface="Times New Roman" panose="02020603050405020304" pitchFamily="18" charset="0"/>
              </a:rPr>
              <a:t>5. </a:t>
            </a:r>
            <a:r>
              <a:rPr lang="en-US" sz="1700" b="1" i="0" dirty="0">
                <a:solidFill>
                  <a:srgbClr val="000000"/>
                </a:solidFill>
                <a:effectLst/>
                <a:latin typeface="Times New Roman" panose="02020603050405020304" pitchFamily="18" charset="0"/>
                <a:cs typeface="Times New Roman" panose="02020603050405020304" pitchFamily="18" charset="0"/>
              </a:rPr>
              <a:t>Pay bills</a:t>
            </a:r>
            <a:r>
              <a:rPr lang="en-US" sz="1700" b="0" i="0" dirty="0">
                <a:solidFill>
                  <a:srgbClr val="000000"/>
                </a:solidFill>
                <a:effectLst/>
                <a:latin typeface="Times New Roman" panose="02020603050405020304" pitchFamily="18" charset="0"/>
                <a:cs typeface="Times New Roman" panose="02020603050405020304" pitchFamily="18" charset="0"/>
              </a:rPr>
              <a:t>: To pay your bills online, you just need to add to your account the names of </a:t>
            </a:r>
          </a:p>
          <a:p>
            <a:pPr algn="l"/>
            <a:r>
              <a:rPr lang="en-US" sz="1700" b="0" i="0" dirty="0">
                <a:solidFill>
                  <a:srgbClr val="000000"/>
                </a:solidFill>
                <a:effectLst/>
                <a:latin typeface="Times New Roman" panose="02020603050405020304" pitchFamily="18" charset="0"/>
                <a:cs typeface="Times New Roman" panose="02020603050405020304" pitchFamily="18" charset="0"/>
              </a:rPr>
              <a:t>the companies you wish to pay bills to. </a:t>
            </a:r>
          </a:p>
          <a:p>
            <a:pPr algn="l"/>
            <a:r>
              <a:rPr lang="en-US" sz="1700" b="0" i="0" dirty="0">
                <a:solidFill>
                  <a:srgbClr val="000000"/>
                </a:solidFill>
                <a:effectLst/>
                <a:latin typeface="Times New Roman" panose="02020603050405020304" pitchFamily="18" charset="0"/>
                <a:cs typeface="Times New Roman" panose="02020603050405020304" pitchFamily="18" charset="0"/>
              </a:rPr>
              <a:t>6. </a:t>
            </a:r>
            <a:r>
              <a:rPr lang="en-US" sz="1700" b="1" i="0" dirty="0">
                <a:solidFill>
                  <a:srgbClr val="000000"/>
                </a:solidFill>
                <a:effectLst/>
                <a:latin typeface="Times New Roman" panose="02020603050405020304" pitchFamily="18" charset="0"/>
                <a:cs typeface="Times New Roman" panose="02020603050405020304" pitchFamily="18" charset="0"/>
              </a:rPr>
              <a:t>View our VISA</a:t>
            </a:r>
            <a:r>
              <a:rPr lang="en-US" sz="1700" b="0" i="0" dirty="0">
                <a:solidFill>
                  <a:srgbClr val="000000"/>
                </a:solidFill>
                <a:effectLst/>
                <a:latin typeface="Times New Roman" panose="02020603050405020304" pitchFamily="18" charset="0"/>
                <a:cs typeface="Times New Roman" panose="02020603050405020304" pitchFamily="18" charset="0"/>
              </a:rPr>
              <a:t>* accounts: Always a good place to monitor your spending. You can </a:t>
            </a:r>
          </a:p>
          <a:p>
            <a:pPr algn="l"/>
            <a:r>
              <a:rPr lang="en-US" sz="1700" b="0" i="0" dirty="0">
                <a:solidFill>
                  <a:srgbClr val="000000"/>
                </a:solidFill>
                <a:effectLst/>
                <a:latin typeface="Times New Roman" panose="02020603050405020304" pitchFamily="18" charset="0"/>
                <a:cs typeface="Times New Roman" panose="02020603050405020304" pitchFamily="18" charset="0"/>
              </a:rPr>
              <a:t>make your credit card payments online, right from your account. </a:t>
            </a:r>
          </a:p>
          <a:p>
            <a:pPr algn="l"/>
            <a:r>
              <a:rPr lang="en-US" sz="1700" b="0" i="0" dirty="0">
                <a:solidFill>
                  <a:srgbClr val="000000"/>
                </a:solidFill>
                <a:effectLst/>
                <a:latin typeface="Times New Roman" panose="02020603050405020304" pitchFamily="18" charset="0"/>
                <a:cs typeface="Times New Roman" panose="02020603050405020304" pitchFamily="18" charset="0"/>
              </a:rPr>
              <a:t>7</a:t>
            </a:r>
            <a:r>
              <a:rPr lang="en-US" sz="1700" b="1" i="0" dirty="0">
                <a:solidFill>
                  <a:srgbClr val="000000"/>
                </a:solidFill>
                <a:effectLst/>
                <a:latin typeface="Times New Roman" panose="02020603050405020304" pitchFamily="18" charset="0"/>
                <a:cs typeface="Times New Roman" panose="02020603050405020304" pitchFamily="18" charset="0"/>
              </a:rPr>
              <a:t>. Order Cheques</a:t>
            </a:r>
            <a:r>
              <a:rPr lang="en-US" sz="1700" b="0" i="0" dirty="0">
                <a:solidFill>
                  <a:srgbClr val="000000"/>
                </a:solidFill>
                <a:effectLst/>
                <a:latin typeface="Times New Roman" panose="02020603050405020304" pitchFamily="18" charset="0"/>
                <a:cs typeface="Times New Roman" panose="02020603050405020304" pitchFamily="18" charset="0"/>
              </a:rPr>
              <a:t>: We don't need them much anymore due to online banking and debit </a:t>
            </a:r>
          </a:p>
          <a:p>
            <a:pPr algn="l"/>
            <a:r>
              <a:rPr lang="en-US" sz="1700" b="0" i="0" dirty="0">
                <a:solidFill>
                  <a:srgbClr val="000000"/>
                </a:solidFill>
                <a:effectLst/>
                <a:latin typeface="Times New Roman" panose="02020603050405020304" pitchFamily="18" charset="0"/>
                <a:cs typeface="Times New Roman" panose="02020603050405020304" pitchFamily="18" charset="0"/>
              </a:rPr>
              <a:t>purchases, but if you still use cheques, you can order them directly from the BAMS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EDAC-6DE1-D530-D2E0-C170340884AF}"/>
              </a:ext>
            </a:extLst>
          </p:cNvPr>
          <p:cNvSpPr>
            <a:spLocks noGrp="1"/>
          </p:cNvSpPr>
          <p:nvPr>
            <p:ph type="title"/>
          </p:nvPr>
        </p:nvSpPr>
        <p:spPr>
          <a:xfrm>
            <a:off x="838200" y="365126"/>
            <a:ext cx="10515600" cy="526126"/>
          </a:xfrm>
        </p:spPr>
        <p:txBody>
          <a:bodyPr>
            <a:normAutofit/>
          </a:bodyPr>
          <a:lstStyle/>
          <a:p>
            <a:r>
              <a:rPr lang="en-IN" sz="2400" dirty="0">
                <a:latin typeface="Times New Roman" panose="02020603050405020304" pitchFamily="18" charset="0"/>
                <a:cs typeface="Times New Roman" panose="02020603050405020304" pitchFamily="18" charset="0"/>
              </a:rPr>
              <a:t>ER DIAGRAM:</a:t>
            </a:r>
          </a:p>
        </p:txBody>
      </p:sp>
      <p:pic>
        <p:nvPicPr>
          <p:cNvPr id="5" name="Content Placeholder 4">
            <a:extLst>
              <a:ext uri="{FF2B5EF4-FFF2-40B4-BE49-F238E27FC236}">
                <a16:creationId xmlns:a16="http://schemas.microsoft.com/office/drawing/2014/main" id="{F63F3009-8E05-B95D-922C-079BB81809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3517" y="891252"/>
            <a:ext cx="5839640" cy="4877481"/>
          </a:xfrm>
        </p:spPr>
      </p:pic>
    </p:spTree>
    <p:extLst>
      <p:ext uri="{BB962C8B-B14F-4D97-AF65-F5344CB8AC3E}">
        <p14:creationId xmlns:p14="http://schemas.microsoft.com/office/powerpoint/2010/main" val="195520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075A-7E7E-8F99-41A7-447DA0EFDA68}"/>
              </a:ext>
            </a:extLst>
          </p:cNvPr>
          <p:cNvSpPr>
            <a:spLocks noGrp="1"/>
          </p:cNvSpPr>
          <p:nvPr>
            <p:ph type="title"/>
          </p:nvPr>
        </p:nvSpPr>
        <p:spPr>
          <a:xfrm>
            <a:off x="838200" y="365125"/>
            <a:ext cx="10515600" cy="479827"/>
          </a:xfrm>
        </p:spPr>
        <p:txBody>
          <a:bodyPr>
            <a:normAutofit fontScale="90000"/>
          </a:bodyPr>
          <a:lstStyle/>
          <a:p>
            <a:r>
              <a:rPr lang="en-IN" dirty="0"/>
              <a:t>Er Diagram</a:t>
            </a:r>
          </a:p>
        </p:txBody>
      </p:sp>
      <p:sp>
        <p:nvSpPr>
          <p:cNvPr id="3" name="Content Placeholder 2">
            <a:extLst>
              <a:ext uri="{FF2B5EF4-FFF2-40B4-BE49-F238E27FC236}">
                <a16:creationId xmlns:a16="http://schemas.microsoft.com/office/drawing/2014/main" id="{54FC7209-8363-267E-6375-748AF88F8B8E}"/>
              </a:ext>
            </a:extLst>
          </p:cNvPr>
          <p:cNvSpPr>
            <a:spLocks noGrp="1"/>
          </p:cNvSpPr>
          <p:nvPr>
            <p:ph idx="1"/>
          </p:nvPr>
        </p:nvSpPr>
        <p:spPr>
          <a:xfrm>
            <a:off x="838200" y="1111170"/>
            <a:ext cx="10515600" cy="5065793"/>
          </a:xfrm>
        </p:spPr>
        <p:txBody>
          <a:bodyPr/>
          <a:lstStyle/>
          <a:p>
            <a:r>
              <a:rPr lang="en-IN" dirty="0"/>
              <a:t>The Er diagram is nothing but design a diagram with components and attributes</a:t>
            </a:r>
          </a:p>
          <a:p>
            <a:r>
              <a:rPr lang="en-IN" dirty="0"/>
              <a:t>In which the er diagram of bank system tells that it contain branch in rectangular block it has 4 attributes like </a:t>
            </a:r>
            <a:r>
              <a:rPr lang="en-IN" dirty="0" err="1"/>
              <a:t>branch_id</a:t>
            </a:r>
            <a:r>
              <a:rPr lang="en-IN" dirty="0"/>
              <a:t>, Name, Address</a:t>
            </a:r>
          </a:p>
          <a:p>
            <a:r>
              <a:rPr lang="en-IN" dirty="0"/>
              <a:t>The relation ship between two attributes is represent by diamond box with has representation</a:t>
            </a:r>
          </a:p>
          <a:p>
            <a:r>
              <a:rPr lang="en-IN" dirty="0"/>
              <a:t>The line shows that it can be generated next attribute with among the relation</a:t>
            </a:r>
          </a:p>
          <a:p>
            <a:r>
              <a:rPr lang="en-IN" dirty="0"/>
              <a:t>The main attribute is customer entity in which the customer is the main role to perform bank operations</a:t>
            </a:r>
          </a:p>
        </p:txBody>
      </p:sp>
    </p:spTree>
    <p:extLst>
      <p:ext uri="{BB962C8B-B14F-4D97-AF65-F5344CB8AC3E}">
        <p14:creationId xmlns:p14="http://schemas.microsoft.com/office/powerpoint/2010/main" val="282610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A637-61E4-9225-134F-E827EBDED3D6}"/>
              </a:ext>
            </a:extLst>
          </p:cNvPr>
          <p:cNvSpPr>
            <a:spLocks noGrp="1"/>
          </p:cNvSpPr>
          <p:nvPr>
            <p:ph type="title"/>
          </p:nvPr>
        </p:nvSpPr>
        <p:spPr>
          <a:xfrm>
            <a:off x="838200" y="365125"/>
            <a:ext cx="10515600" cy="421953"/>
          </a:xfrm>
        </p:spPr>
        <p:txBody>
          <a:bodyPr>
            <a:normAutofit fontScale="90000"/>
          </a:bodyPr>
          <a:lstStyle/>
          <a:p>
            <a:r>
              <a:rPr lang="en-IN" dirty="0"/>
              <a:t>Class diagram:</a:t>
            </a:r>
          </a:p>
        </p:txBody>
      </p:sp>
      <p:pic>
        <p:nvPicPr>
          <p:cNvPr id="9" name="Content Placeholder 8">
            <a:extLst>
              <a:ext uri="{FF2B5EF4-FFF2-40B4-BE49-F238E27FC236}">
                <a16:creationId xmlns:a16="http://schemas.microsoft.com/office/drawing/2014/main" id="{E8088D66-37BD-5A56-4560-E8DAC089E8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72273" y="903288"/>
            <a:ext cx="8446142" cy="527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09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268C-C488-8EE0-F9EC-F34927F450F5}"/>
              </a:ext>
            </a:extLst>
          </p:cNvPr>
          <p:cNvSpPr>
            <a:spLocks noGrp="1"/>
          </p:cNvSpPr>
          <p:nvPr>
            <p:ph type="title"/>
          </p:nvPr>
        </p:nvSpPr>
        <p:spPr>
          <a:xfrm>
            <a:off x="629856" y="636608"/>
            <a:ext cx="10515600" cy="474562"/>
          </a:xfrm>
        </p:spPr>
        <p:txBody>
          <a:bodyPr>
            <a:normAutofit/>
          </a:bodyPr>
          <a:lstStyle/>
          <a:p>
            <a:r>
              <a:rPr lang="en-IN" sz="2400" b="1" dirty="0">
                <a:latin typeface="Times New Roman" panose="02020603050405020304" pitchFamily="18" charset="0"/>
                <a:cs typeface="Times New Roman" panose="02020603050405020304" pitchFamily="18" charset="0"/>
              </a:rPr>
              <a:t>Class diagram:</a:t>
            </a:r>
          </a:p>
        </p:txBody>
      </p:sp>
      <p:sp>
        <p:nvSpPr>
          <p:cNvPr id="3" name="Content Placeholder 2">
            <a:extLst>
              <a:ext uri="{FF2B5EF4-FFF2-40B4-BE49-F238E27FC236}">
                <a16:creationId xmlns:a16="http://schemas.microsoft.com/office/drawing/2014/main" id="{85DB984D-F2B9-0301-C3CA-3395AF582FE7}"/>
              </a:ext>
            </a:extLst>
          </p:cNvPr>
          <p:cNvSpPr>
            <a:spLocks noGrp="1"/>
          </p:cNvSpPr>
          <p:nvPr>
            <p:ph idx="1"/>
          </p:nvPr>
        </p:nvSpPr>
        <p:spPr>
          <a:xfrm>
            <a:off x="657828" y="1111170"/>
            <a:ext cx="8090704" cy="4120587"/>
          </a:xfrm>
        </p:spPr>
        <p:txBody>
          <a:bodyPr>
            <a:normAutofit/>
          </a:bodyPr>
          <a:lstStyle/>
          <a:p>
            <a:pPr algn="just" fontAlgn="t">
              <a:lnSpc>
                <a:spcPct val="11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Class diagrams are a type of UML (Unified Modeling Language) diagram used in software engineering to visually represent the structure and relationships of classes in a system. UML is a standardized modeling language that helps in designing and documenting software systems.</a:t>
            </a:r>
          </a:p>
          <a:p>
            <a:pPr marL="0" indent="0">
              <a:buNone/>
            </a:pPr>
            <a:r>
              <a:rPr lang="en-US" sz="2400" b="1" dirty="0">
                <a:latin typeface="Times New Roman" panose="02020603050405020304" pitchFamily="18" charset="0"/>
                <a:cs typeface="Times New Roman" panose="02020603050405020304" pitchFamily="18" charset="0"/>
              </a:rPr>
              <a:t>Use Case Diagram</a:t>
            </a:r>
            <a:r>
              <a:rPr lang="en-US" sz="1800" dirty="0">
                <a:latin typeface="Times New Roman" panose="02020603050405020304" pitchFamily="18" charset="0"/>
                <a:cs typeface="Times New Roman" panose="02020603050405020304" pitchFamily="18" charset="0"/>
              </a:rPr>
              <a:t>:</a:t>
            </a:r>
          </a:p>
          <a:p>
            <a:pPr marL="0" indent="0" algn="just">
              <a:lnSpc>
                <a:spcPct val="120000"/>
              </a:lnSpc>
              <a:buNone/>
            </a:pPr>
            <a:r>
              <a:rPr lang="en-US" sz="1800" b="0" i="0" dirty="0">
                <a:effectLst/>
                <a:latin typeface="Times New Roman" panose="02020603050405020304" pitchFamily="18" charset="0"/>
                <a:cs typeface="Times New Roman" panose="02020603050405020304" pitchFamily="18" charset="0"/>
              </a:rPr>
              <a:t>Use Case Diagram is a vital tool in system design, it provides a visual representation of how users interact with a system. It serves as a blueprint for understanding the functional requirements of a system from a user’s perspective, aiding in the communication between stakeholders and guiding the development process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87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653F-C473-DA66-7992-75015F55DFBD}"/>
              </a:ext>
            </a:extLst>
          </p:cNvPr>
          <p:cNvSpPr>
            <a:spLocks noGrp="1"/>
          </p:cNvSpPr>
          <p:nvPr>
            <p:ph type="title"/>
          </p:nvPr>
        </p:nvSpPr>
        <p:spPr>
          <a:xfrm>
            <a:off x="838200" y="365126"/>
            <a:ext cx="10515600" cy="595574"/>
          </a:xfrm>
        </p:spPr>
        <p:txBody>
          <a:bodyPr>
            <a:normAutofit/>
          </a:bodyPr>
          <a:lstStyle/>
          <a:p>
            <a:r>
              <a:rPr lang="en-IN" sz="3200" b="1" dirty="0">
                <a:latin typeface="Times New Roman" panose="02020603050405020304" pitchFamily="18" charset="0"/>
                <a:cs typeface="Times New Roman" panose="02020603050405020304" pitchFamily="18" charset="0"/>
              </a:rPr>
              <a:t>Use-case diagram</a:t>
            </a:r>
          </a:p>
        </p:txBody>
      </p:sp>
      <p:pic>
        <p:nvPicPr>
          <p:cNvPr id="5" name="Content Placeholder 4">
            <a:extLst>
              <a:ext uri="{FF2B5EF4-FFF2-40B4-BE49-F238E27FC236}">
                <a16:creationId xmlns:a16="http://schemas.microsoft.com/office/drawing/2014/main" id="{FB8976A3-9DB5-DD35-094D-738EE86F3E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120" y="1276349"/>
            <a:ext cx="6849581" cy="5216525"/>
          </a:xfrm>
        </p:spPr>
      </p:pic>
    </p:spTree>
    <p:extLst>
      <p:ext uri="{BB962C8B-B14F-4D97-AF65-F5344CB8AC3E}">
        <p14:creationId xmlns:p14="http://schemas.microsoft.com/office/powerpoint/2010/main" val="1656104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1672</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ff1</vt:lpstr>
      <vt:lpstr>ff7</vt:lpstr>
      <vt:lpstr>inter-regular</vt:lpstr>
      <vt:lpstr>Times New Roman</vt:lpstr>
      <vt:lpstr>Office Theme</vt:lpstr>
      <vt:lpstr>BANK MANAGMENT SYSTEM USING SQL AND PL/SQL</vt:lpstr>
      <vt:lpstr>ABSTRACT</vt:lpstr>
      <vt:lpstr>Introduction:</vt:lpstr>
      <vt:lpstr>What to expect:</vt:lpstr>
      <vt:lpstr>ER DIAGRAM:</vt:lpstr>
      <vt:lpstr>Er Diagram</vt:lpstr>
      <vt:lpstr>Class diagram:</vt:lpstr>
      <vt:lpstr>Class diagram:</vt:lpstr>
      <vt:lpstr>Use-case diagram</vt:lpstr>
      <vt:lpstr>Techniques for bank:</vt:lpstr>
      <vt:lpstr>With draw:</vt:lpstr>
      <vt:lpstr>Bank Terms:</vt:lpstr>
      <vt:lpstr>Introduction to sql:</vt:lpstr>
      <vt:lpstr>PL/SQL:</vt:lpstr>
      <vt:lpstr>Example:</vt:lpstr>
      <vt:lpstr>Creation of  sql code</vt:lpstr>
      <vt:lpstr>Creating tables </vt:lpstr>
      <vt:lpstr>create table customer(custid integer,fname varchar(70),lname varchar(30),city varchar(70),mobileno integer,occupation varchar(80));</vt:lpstr>
      <vt:lpstr>Create table branch(b_id integer,b_name varchar(80),b_city varchar(90));</vt:lpstr>
      <vt:lpstr>CREATE TABLE account(ac_no integer,custid integer,b_id integer,open_bal integer,a_type varchar(80),a_status varchar(90));</vt:lpstr>
      <vt:lpstr>create table transaction(t_id integer,ac_no integer,medium_of_transaction varchar(80),tran_type varchar(90),trans_amount int);</vt:lpstr>
      <vt:lpstr>create table loan(custid integer,b_id integer,loan_amount integer);</vt:lpstr>
      <vt:lpstr>Some basic operations like views</vt:lpstr>
      <vt:lpstr>Joins,subqueries</vt:lpstr>
      <vt:lpstr>PL/SQL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MANAGMENT SYSTEM USING SQL AND PL/SQL</dc:title>
  <dc:creator>praneetha malakapalli</dc:creator>
  <cp:lastModifiedBy>praneetha malakapalli</cp:lastModifiedBy>
  <cp:revision>2</cp:revision>
  <dcterms:created xsi:type="dcterms:W3CDTF">2024-01-22T01:55:08Z</dcterms:created>
  <dcterms:modified xsi:type="dcterms:W3CDTF">2024-01-23T16:05:33Z</dcterms:modified>
</cp:coreProperties>
</file>