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2" r:id="rId9"/>
    <p:sldId id="274" r:id="rId10"/>
    <p:sldId id="275" r:id="rId11"/>
    <p:sldId id="269" r:id="rId12"/>
    <p:sldId id="264" r:id="rId13"/>
    <p:sldId id="265" r:id="rId14"/>
    <p:sldId id="266" r:id="rId15"/>
    <p:sldId id="267" r:id="rId16"/>
    <p:sldId id="270" r:id="rId17"/>
    <p:sldId id="268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3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7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67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72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3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8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86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4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4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9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55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2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4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EE4FB2-A586-474A-8E5C-F62615EBCF98}" type="datetimeFigureOut">
              <a:rPr lang="en-IN" smtClean="0"/>
              <a:t>28-08-2013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0BAD-BD0B-4213-8B7A-98E7275BA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51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crit.ac.in/ncnte2012/library/comp_papers/paper3.pdf?.rxn=1973220" TargetMode="External"/><Relationship Id="rId2" Type="http://schemas.openxmlformats.org/officeDocument/2006/relationships/hyperlink" Target="http://www.sersc.org/journals/IJDTA/vol5_no2/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eeexplore.ieee.org/stamp/stamp.jsp?tp=&amp;arnumber=552962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SMART ATTENDANCE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 												By</a:t>
            </a:r>
          </a:p>
          <a:p>
            <a:r>
              <a:rPr lang="en-IN" dirty="0"/>
              <a:t>	</a:t>
            </a:r>
            <a:r>
              <a:rPr lang="en-IN" dirty="0" smtClean="0"/>
              <a:t>											</a:t>
            </a:r>
            <a:r>
              <a:rPr lang="en-IN" dirty="0" err="1" smtClean="0"/>
              <a:t>A.Sai</a:t>
            </a:r>
            <a:r>
              <a:rPr lang="en-IN" dirty="0" smtClean="0"/>
              <a:t> </a:t>
            </a:r>
            <a:r>
              <a:rPr lang="en-IN" dirty="0" err="1" smtClean="0"/>
              <a:t>praneeth</a:t>
            </a:r>
            <a:r>
              <a:rPr lang="en-IN" dirty="0" smtClean="0"/>
              <a:t>(10mse0066)</a:t>
            </a:r>
          </a:p>
          <a:p>
            <a:r>
              <a:rPr lang="en-IN" dirty="0"/>
              <a:t>	</a:t>
            </a:r>
            <a:r>
              <a:rPr lang="en-IN" dirty="0" smtClean="0"/>
              <a:t>											</a:t>
            </a:r>
            <a:r>
              <a:rPr lang="en-IN" dirty="0" err="1" smtClean="0"/>
              <a:t>g.DINESH</a:t>
            </a:r>
            <a:r>
              <a:rPr lang="en-IN" dirty="0" smtClean="0"/>
              <a:t> CHOWDARY(10MSE0018)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5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i="1" dirty="0"/>
              <a:t>Title:</a:t>
            </a:r>
            <a:r>
              <a:rPr lang="en-IN" dirty="0"/>
              <a:t> Creating and Using SQLite Database for android </a:t>
            </a:r>
            <a:r>
              <a:rPr lang="en-IN" dirty="0" smtClean="0"/>
              <a:t>applications</a:t>
            </a:r>
          </a:p>
          <a:p>
            <a:pPr lvl="1"/>
            <a:r>
              <a:rPr lang="en-IN" dirty="0"/>
              <a:t>International Journal of Database Theory and Application</a:t>
            </a:r>
          </a:p>
          <a:p>
            <a:pPr lvl="1"/>
            <a:r>
              <a:rPr lang="en-IN" dirty="0" smtClean="0"/>
              <a:t>June</a:t>
            </a:r>
            <a:r>
              <a:rPr lang="en-IN" dirty="0"/>
              <a:t>, 2012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O</a:t>
            </a:r>
            <a:r>
              <a:rPr lang="en-IN" dirty="0" smtClean="0"/>
              <a:t>verview </a:t>
            </a:r>
            <a:r>
              <a:rPr lang="en-IN" dirty="0"/>
              <a:t>of the Android platform towards software </a:t>
            </a:r>
            <a:r>
              <a:rPr lang="en-IN" dirty="0" smtClean="0"/>
              <a:t>development.</a:t>
            </a:r>
          </a:p>
          <a:p>
            <a:r>
              <a:rPr lang="en-IN" dirty="0" smtClean="0"/>
              <a:t>Introduction to </a:t>
            </a:r>
            <a:r>
              <a:rPr lang="en-IN" dirty="0" smtClean="0">
                <a:solidFill>
                  <a:srgbClr val="FF0000"/>
                </a:solidFill>
              </a:rPr>
              <a:t>SQLite Database</a:t>
            </a:r>
            <a:r>
              <a:rPr lang="en-IN" dirty="0" smtClean="0"/>
              <a:t> for android application.</a:t>
            </a:r>
          </a:p>
          <a:p>
            <a:pPr lvl="1"/>
            <a:r>
              <a:rPr lang="en-US" dirty="0"/>
              <a:t>SQLite is an Open Source Database which is embedded into Android.</a:t>
            </a:r>
            <a:endParaRPr lang="en-IN" dirty="0"/>
          </a:p>
          <a:p>
            <a:pPr lvl="1"/>
            <a:r>
              <a:rPr lang="en-US" dirty="0"/>
              <a:t>Supports standard relational database features like SQL syntax.</a:t>
            </a:r>
          </a:p>
          <a:p>
            <a:pPr lvl="1"/>
            <a:r>
              <a:rPr lang="en-US" dirty="0"/>
              <a:t>requires only little memory at runtime</a:t>
            </a:r>
            <a:r>
              <a:rPr lang="en-US" dirty="0" smtClean="0"/>
              <a:t>.</a:t>
            </a:r>
          </a:p>
          <a:p>
            <a:pPr lvl="1"/>
            <a:endParaRPr lang="en-IN" dirty="0" smtClean="0"/>
          </a:p>
          <a:p>
            <a:r>
              <a:rPr lang="en-IN" dirty="0"/>
              <a:t>Our project requires a database as it has to store all the attendance details of students of each </a:t>
            </a:r>
            <a:r>
              <a:rPr lang="en-IN" dirty="0" smtClean="0"/>
              <a:t>day.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03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</a:t>
            </a:r>
            <a:r>
              <a:rPr lang="en-IN" dirty="0" smtClean="0"/>
              <a:t>.0 System Architecture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06" y="1318541"/>
            <a:ext cx="8755466" cy="5303572"/>
          </a:xfrm>
        </p:spPr>
      </p:pic>
    </p:spTree>
    <p:extLst>
      <p:ext uri="{BB962C8B-B14F-4D97-AF65-F5344CB8AC3E}">
        <p14:creationId xmlns:p14="http://schemas.microsoft.com/office/powerpoint/2010/main" val="4133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</a:t>
            </a:r>
            <a:r>
              <a:rPr lang="en-IN" dirty="0" smtClean="0"/>
              <a:t>.0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0489"/>
            <a:ext cx="8946541" cy="4195481"/>
          </a:xfrm>
        </p:spPr>
        <p:txBody>
          <a:bodyPr/>
          <a:lstStyle/>
          <a:p>
            <a:r>
              <a:rPr lang="en-IN" b="1" dirty="0" smtClean="0"/>
              <a:t>7.1 </a:t>
            </a:r>
            <a:r>
              <a:rPr lang="en-IN" b="1" u="sng" dirty="0" smtClean="0"/>
              <a:t>Use Case Diagram:</a:t>
            </a:r>
          </a:p>
          <a:p>
            <a:pPr marL="914400" lvl="2" indent="0" algn="just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56" y="2209815"/>
            <a:ext cx="5864314" cy="410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7</a:t>
            </a:r>
            <a:r>
              <a:rPr lang="en-IN" b="1" dirty="0" smtClean="0"/>
              <a:t>.2 </a:t>
            </a:r>
            <a:r>
              <a:rPr lang="en-IN" b="1" u="sng" dirty="0" smtClean="0"/>
              <a:t>Class Diagram:</a:t>
            </a:r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2620392"/>
            <a:ext cx="7598535" cy="40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7</a:t>
            </a:r>
            <a:r>
              <a:rPr lang="en-IN" b="1" dirty="0" smtClean="0"/>
              <a:t>.3 </a:t>
            </a:r>
            <a:r>
              <a:rPr lang="en-IN" b="1" u="sng" dirty="0" smtClean="0"/>
              <a:t>Sequence Diagram :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20" y="2538814"/>
            <a:ext cx="7505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</a:t>
            </a:r>
            <a:r>
              <a:rPr lang="en-IN" dirty="0" smtClean="0"/>
              <a:t>.0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8</a:t>
            </a:r>
            <a:r>
              <a:rPr lang="en-IN" b="1" dirty="0" smtClean="0"/>
              <a:t>.1 </a:t>
            </a:r>
            <a:r>
              <a:rPr lang="en-IN" b="1" u="sng" dirty="0" smtClean="0"/>
              <a:t>Modules:</a:t>
            </a:r>
            <a:endParaRPr lang="en-IN" b="1" dirty="0" smtClean="0"/>
          </a:p>
          <a:p>
            <a:pPr lvl="1"/>
            <a:r>
              <a:rPr lang="en-IN" b="1" u="sng" dirty="0" smtClean="0"/>
              <a:t>1.User Authentication:</a:t>
            </a:r>
          </a:p>
          <a:p>
            <a:pPr lvl="2" algn="just"/>
            <a:r>
              <a:rPr lang="en-IN" dirty="0"/>
              <a:t>L</a:t>
            </a:r>
            <a:r>
              <a:rPr lang="en-IN" dirty="0" smtClean="0"/>
              <a:t>ogin </a:t>
            </a:r>
            <a:r>
              <a:rPr lang="en-IN" dirty="0"/>
              <a:t>screen </a:t>
            </a:r>
            <a:r>
              <a:rPr lang="en-IN" dirty="0" smtClean="0"/>
              <a:t>- </a:t>
            </a:r>
            <a:r>
              <a:rPr lang="en-IN" b="1" i="1" dirty="0" smtClean="0"/>
              <a:t>Username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i="1" dirty="0" smtClean="0"/>
              <a:t>Password</a:t>
            </a:r>
            <a:r>
              <a:rPr lang="en-IN" dirty="0" smtClean="0"/>
              <a:t> </a:t>
            </a:r>
            <a:r>
              <a:rPr lang="en-IN" dirty="0"/>
              <a:t>required for </a:t>
            </a:r>
            <a:r>
              <a:rPr lang="en-IN" dirty="0" smtClean="0"/>
              <a:t>authentication.</a:t>
            </a:r>
            <a:endParaRPr lang="en-IN" b="1" u="sng" dirty="0" smtClean="0"/>
          </a:p>
          <a:p>
            <a:pPr marL="457200" lvl="1" indent="0">
              <a:buNone/>
            </a:pPr>
            <a:endParaRPr lang="en-IN" dirty="0"/>
          </a:p>
          <a:p>
            <a:pPr lvl="2" algn="just"/>
            <a:endParaRPr lang="en-IN" b="1" u="sng" dirty="0" smtClean="0"/>
          </a:p>
          <a:p>
            <a:pPr lvl="2"/>
            <a:endParaRPr lang="en-IN" b="1" u="sn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88" y="3196509"/>
            <a:ext cx="3061117" cy="35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u="sng" dirty="0" smtClean="0"/>
              <a:t>2.Calling </a:t>
            </a:r>
            <a:r>
              <a:rPr lang="en-IN" sz="1800" b="1" u="sng" dirty="0"/>
              <a:t>a Web Service</a:t>
            </a:r>
            <a:r>
              <a:rPr lang="en-IN" dirty="0" smtClean="0"/>
              <a:t> :</a:t>
            </a:r>
          </a:p>
          <a:p>
            <a:pPr lvl="1"/>
            <a:r>
              <a:rPr lang="en-IN" dirty="0" smtClean="0"/>
              <a:t>Select Subject , Semester .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Sends request to web service.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10" y="2040326"/>
            <a:ext cx="3868474" cy="42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b="1" u="sng" dirty="0" smtClean="0"/>
              <a:t>3.Marking </a:t>
            </a:r>
            <a:r>
              <a:rPr lang="en-IN" b="1" u="sng" dirty="0"/>
              <a:t>Attendance</a:t>
            </a:r>
            <a:r>
              <a:rPr lang="en-IN" b="1" u="sng" dirty="0" smtClean="0"/>
              <a:t>:</a:t>
            </a:r>
          </a:p>
          <a:p>
            <a:pPr lvl="2" algn="just"/>
            <a:r>
              <a:rPr lang="en-IN" dirty="0" smtClean="0"/>
              <a:t>Display </a:t>
            </a:r>
            <a:r>
              <a:rPr lang="en-IN" dirty="0"/>
              <a:t>list of students </a:t>
            </a:r>
            <a:endParaRPr lang="en-IN" dirty="0" smtClean="0"/>
          </a:p>
          <a:p>
            <a:pPr lvl="2" algn="just"/>
            <a:r>
              <a:rPr lang="en-IN" dirty="0" smtClean="0"/>
              <a:t>Mark </a:t>
            </a:r>
            <a:r>
              <a:rPr lang="en-IN" dirty="0"/>
              <a:t>the attendance of students. </a:t>
            </a:r>
            <a:endParaRPr lang="en-IN" dirty="0" smtClean="0"/>
          </a:p>
          <a:p>
            <a:pPr lvl="2" algn="just"/>
            <a:r>
              <a:rPr lang="en-IN" dirty="0" smtClean="0"/>
              <a:t>Attendance details will be sent to database </a:t>
            </a:r>
            <a:endParaRPr lang="en-IN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26" y="2225467"/>
            <a:ext cx="3300327" cy="38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b="1" u="sng" dirty="0" smtClean="0"/>
              <a:t>4.Display </a:t>
            </a:r>
            <a:r>
              <a:rPr lang="en-IN" b="1" u="sng" dirty="0"/>
              <a:t>Student Information:</a:t>
            </a:r>
          </a:p>
          <a:p>
            <a:pPr lvl="2"/>
            <a:r>
              <a:rPr lang="en-IN" dirty="0"/>
              <a:t>A</a:t>
            </a:r>
            <a:r>
              <a:rPr lang="en-IN" dirty="0" smtClean="0"/>
              <a:t>ttendance </a:t>
            </a:r>
            <a:r>
              <a:rPr lang="en-IN" dirty="0"/>
              <a:t>percentage of each </a:t>
            </a:r>
            <a:r>
              <a:rPr lang="en-IN" dirty="0" smtClean="0"/>
              <a:t>student.</a:t>
            </a:r>
            <a:endParaRPr lang="en-IN" b="1" u="sng" dirty="0"/>
          </a:p>
          <a:p>
            <a:pPr lvl="1"/>
            <a:r>
              <a:rPr lang="en-IN" b="1" u="sng" dirty="0" smtClean="0"/>
              <a:t>5.Sending </a:t>
            </a:r>
            <a:r>
              <a:rPr lang="en-IN" b="1" u="sng" dirty="0"/>
              <a:t>Mail</a:t>
            </a:r>
            <a:r>
              <a:rPr lang="en-IN" b="1" u="sng" dirty="0" smtClean="0"/>
              <a:t>:</a:t>
            </a:r>
          </a:p>
          <a:p>
            <a:pPr lvl="2"/>
            <a:r>
              <a:rPr lang="en-IN" dirty="0" smtClean="0">
                <a:latin typeface="+mn-lt"/>
              </a:rPr>
              <a:t>Send mail to parents about their ward attendance.</a:t>
            </a:r>
          </a:p>
          <a:p>
            <a:pPr lvl="2"/>
            <a:r>
              <a:rPr lang="en-IN" dirty="0" smtClean="0">
                <a:latin typeface="+mn-lt"/>
              </a:rPr>
              <a:t>Intimates student when attendance is less than 75%.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9.0 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08975"/>
            <a:ext cx="9556686" cy="491455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[1] “Beginning Android 4 by Grant Allen Text Book” for basic Android application development.</a:t>
            </a:r>
          </a:p>
          <a:p>
            <a:r>
              <a:rPr lang="en-IN" dirty="0"/>
              <a:t>[2] “Creating and using Database for Android application” by </a:t>
            </a:r>
            <a:r>
              <a:rPr lang="en-IN" dirty="0" err="1"/>
              <a:t>Sunguk</a:t>
            </a:r>
            <a:r>
              <a:rPr lang="en-IN" dirty="0"/>
              <a:t> Lee, International Journal of Database Theory and Application (Vol. 5, No. 2, June, 2012)</a:t>
            </a:r>
          </a:p>
          <a:p>
            <a:pPr marL="0" indent="0">
              <a:buNone/>
            </a:pPr>
            <a:r>
              <a:rPr lang="en-IN" dirty="0" smtClean="0"/>
              <a:t>	Link </a:t>
            </a:r>
            <a:r>
              <a:rPr lang="en-IN" dirty="0"/>
              <a:t>: </a:t>
            </a:r>
            <a:r>
              <a:rPr lang="en-IN" u="sng" dirty="0">
                <a:hlinkClick r:id="rId2"/>
              </a:rPr>
              <a:t>http://www.sersc.org/journals/IJDTA/vol5_no2/8.pdf</a:t>
            </a:r>
            <a:endParaRPr lang="en-IN" dirty="0"/>
          </a:p>
          <a:p>
            <a:r>
              <a:rPr lang="en-IN" dirty="0"/>
              <a:t>[3] “A Mobile Application to Access Remote Database using Web Services”  by Karan </a:t>
            </a:r>
            <a:r>
              <a:rPr lang="en-IN" dirty="0" err="1"/>
              <a:t>Balkar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Link:</a:t>
            </a:r>
            <a:r>
              <a:rPr lang="en-IN" u="sng" dirty="0" smtClean="0">
                <a:hlinkClick r:id="rId3"/>
              </a:rPr>
              <a:t>http</a:t>
            </a:r>
            <a:r>
              <a:rPr lang="en-IN" u="sng" dirty="0">
                <a:hlinkClick r:id="rId3"/>
              </a:rPr>
              <a:t>://www.fcrit.ac.in/ncnte2012/library/comp_papers/paper3.pdf?.</a:t>
            </a:r>
            <a:r>
              <a:rPr lang="en-IN" u="sng" dirty="0" smtClean="0">
                <a:hlinkClick r:id="rId3"/>
              </a:rPr>
              <a:t>rxn=1973220</a:t>
            </a:r>
            <a:endParaRPr lang="en-IN" dirty="0"/>
          </a:p>
          <a:p>
            <a:r>
              <a:rPr lang="en-IN" dirty="0"/>
              <a:t>[4] “Mobile Phone Based Attendance System” by </a:t>
            </a:r>
            <a:r>
              <a:rPr lang="en-IN" dirty="0" err="1"/>
              <a:t>Shraddha</a:t>
            </a:r>
            <a:r>
              <a:rPr lang="en-IN" dirty="0"/>
              <a:t> S, IOSR Journal of Computer Engineering (IOSR-JCE).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dirty="0"/>
              <a:t>[5] “Mobile Ubiquitous Attendance Monitoring System using Wireless Sensor Networks”  by I-</a:t>
            </a:r>
            <a:r>
              <a:rPr lang="en-IN" dirty="0" err="1"/>
              <a:t>ChingHsu</a:t>
            </a:r>
            <a:r>
              <a:rPr lang="en-IN" dirty="0"/>
              <a:t>,  </a:t>
            </a:r>
            <a:r>
              <a:rPr lang="en-IN" dirty="0" err="1"/>
              <a:t>ieee</a:t>
            </a:r>
            <a:r>
              <a:rPr lang="en-IN" dirty="0"/>
              <a:t> paper </a:t>
            </a:r>
          </a:p>
          <a:p>
            <a:pPr marL="0" indent="0">
              <a:buNone/>
            </a:pPr>
            <a:r>
              <a:rPr lang="en-IN" dirty="0" smtClean="0"/>
              <a:t>	Link</a:t>
            </a:r>
            <a:r>
              <a:rPr lang="en-IN" dirty="0"/>
              <a:t>: </a:t>
            </a:r>
            <a:r>
              <a:rPr lang="en-IN" u="sng" dirty="0">
                <a:hlinkClick r:id="rId4"/>
              </a:rPr>
              <a:t>http://ieeexplore.ieee.org/stamp/stamp.jsp?tp=&amp;arnumber=5529624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1.0 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We have seen over the years that the process of manual attendance has been carried out across almost all educational institutions. The process is not only time consuming but also </a:t>
            </a:r>
            <a:r>
              <a:rPr lang="en-IN" dirty="0" smtClean="0"/>
              <a:t>sometimes </a:t>
            </a:r>
            <a:r>
              <a:rPr lang="en-IN" dirty="0"/>
              <a:t>inefficient resulting in the false marking of attendance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/>
              <a:t>we have proposed an attendance monitoring system based on the concept of web services which is implemented as an Android mobile application that communicates with the database residing on a remote server.</a:t>
            </a:r>
          </a:p>
        </p:txBody>
      </p:sp>
    </p:spTree>
    <p:extLst>
      <p:ext uri="{BB962C8B-B14F-4D97-AF65-F5344CB8AC3E}">
        <p14:creationId xmlns:p14="http://schemas.microsoft.com/office/powerpoint/2010/main" val="1574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2.0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51302" cy="45410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2.1 </a:t>
            </a:r>
            <a:r>
              <a:rPr lang="en-IN" b="1" u="sng" dirty="0" smtClean="0"/>
              <a:t>Purpose:</a:t>
            </a:r>
          </a:p>
          <a:p>
            <a:pPr lvl="1" algn="just"/>
            <a:r>
              <a:rPr lang="en-IN" dirty="0"/>
              <a:t>The concept of </a:t>
            </a:r>
            <a:r>
              <a:rPr lang="en-IN" b="1" u="sng" dirty="0">
                <a:solidFill>
                  <a:srgbClr val="FF0000"/>
                </a:solidFill>
              </a:rPr>
              <a:t>Web </a:t>
            </a:r>
            <a:r>
              <a:rPr lang="en-IN" b="1" u="sng" dirty="0" smtClean="0">
                <a:solidFill>
                  <a:srgbClr val="FF0000"/>
                </a:solidFill>
              </a:rPr>
              <a:t>Services</a:t>
            </a:r>
            <a:r>
              <a:rPr lang="en-IN" b="1" dirty="0" smtClean="0">
                <a:solidFill>
                  <a:schemeClr val="accent1"/>
                </a:solidFill>
              </a:rPr>
              <a:t> </a:t>
            </a:r>
            <a:r>
              <a:rPr lang="en-IN" dirty="0" smtClean="0"/>
              <a:t>is </a:t>
            </a:r>
            <a:r>
              <a:rPr lang="en-IN" dirty="0"/>
              <a:t>not new and has been around for many years now. </a:t>
            </a:r>
            <a:endParaRPr lang="en-IN" dirty="0" smtClean="0"/>
          </a:p>
          <a:p>
            <a:pPr marL="457200" lvl="1" indent="0" algn="just">
              <a:buNone/>
            </a:pPr>
            <a:endParaRPr lang="en-IN" dirty="0" smtClean="0"/>
          </a:p>
          <a:p>
            <a:pPr marL="457200" lvl="1" indent="0" algn="just">
              <a:buNone/>
            </a:pPr>
            <a:endParaRPr lang="en-IN" dirty="0"/>
          </a:p>
          <a:p>
            <a:pPr marL="457200" lvl="1" indent="0" algn="just">
              <a:buNone/>
            </a:pPr>
            <a:endParaRPr lang="en-IN" dirty="0" smtClean="0"/>
          </a:p>
          <a:p>
            <a:pPr marL="457200" lvl="1" indent="0" algn="just">
              <a:buNone/>
            </a:pPr>
            <a:endParaRPr lang="en-IN" dirty="0"/>
          </a:p>
          <a:p>
            <a:pPr marL="457200" lvl="1" indent="0" algn="just">
              <a:buNone/>
            </a:pPr>
            <a:endParaRPr lang="en-IN" dirty="0" smtClean="0"/>
          </a:p>
          <a:p>
            <a:pPr marL="457200" lvl="1" indent="0" algn="just">
              <a:buNone/>
            </a:pPr>
            <a:endParaRPr lang="en-IN" dirty="0"/>
          </a:p>
          <a:p>
            <a:pPr marL="457200" lvl="1" indent="0" algn="just">
              <a:buNone/>
            </a:pPr>
            <a:endParaRPr lang="en-IN" dirty="0" smtClean="0"/>
          </a:p>
          <a:p>
            <a:pPr marL="457200" lvl="1" indent="0" algn="just">
              <a:buNone/>
            </a:pPr>
            <a:endParaRPr lang="en-IN" dirty="0" smtClean="0"/>
          </a:p>
          <a:p>
            <a:pPr lvl="1" algn="just"/>
            <a:r>
              <a:rPr lang="en-IN" b="1" u="sng" dirty="0" smtClean="0">
                <a:solidFill>
                  <a:srgbClr val="FF0000"/>
                </a:solidFill>
              </a:rPr>
              <a:t>Android Operating System</a:t>
            </a:r>
            <a:r>
              <a:rPr lang="en-IN" dirty="0" smtClean="0"/>
              <a:t> from Google which is supported for most of the present generation phones.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05" y="2790198"/>
            <a:ext cx="4083895" cy="30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2.2 Project Scope:</a:t>
            </a:r>
          </a:p>
          <a:p>
            <a:pPr lvl="1" algn="just"/>
            <a:r>
              <a:rPr lang="en-US" dirty="0"/>
              <a:t>L</a:t>
            </a:r>
            <a:r>
              <a:rPr lang="en-US" dirty="0" smtClean="0"/>
              <a:t>atest </a:t>
            </a:r>
            <a:r>
              <a:rPr lang="en-US" dirty="0"/>
              <a:t>technology in the market namely Google Android SDK 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smtClean="0"/>
              <a:t>Professor can use this application to record attendance , modify and update. </a:t>
            </a:r>
          </a:p>
          <a:p>
            <a:pPr lvl="1" algn="just"/>
            <a:r>
              <a:rPr lang="en-US" dirty="0" smtClean="0"/>
              <a:t>The Application has an additional feature of sending Mail or SMS to the parents if their ward is absent for 2 days and it  also intimates students with a mail or SMS if their attendance percentage is less than 75%.</a:t>
            </a:r>
          </a:p>
          <a:p>
            <a:pPr marL="45720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74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3.0 Product Perspective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/>
              <a:t>3.1 </a:t>
            </a:r>
            <a:r>
              <a:rPr lang="en-IN" b="1" u="sng" dirty="0" smtClean="0"/>
              <a:t>Existing System:</a:t>
            </a:r>
          </a:p>
          <a:p>
            <a:pPr lvl="1" algn="just"/>
            <a:r>
              <a:rPr lang="en-IN" dirty="0"/>
              <a:t>Manual Attendance</a:t>
            </a:r>
          </a:p>
          <a:p>
            <a:pPr lvl="1" algn="just"/>
            <a:r>
              <a:rPr lang="en-IN" dirty="0"/>
              <a:t>Calculate Attendance Percentage manually</a:t>
            </a:r>
          </a:p>
          <a:p>
            <a:pPr lvl="1" algn="just"/>
            <a:r>
              <a:rPr lang="en-IN" dirty="0"/>
              <a:t>Time Consuming</a:t>
            </a:r>
          </a:p>
          <a:p>
            <a:pPr marL="457200" lvl="1" indent="0" algn="just">
              <a:buNone/>
            </a:pPr>
            <a:endParaRPr lang="en-IN" b="1" u="sng" dirty="0" smtClean="0"/>
          </a:p>
          <a:p>
            <a:pPr algn="just"/>
            <a:r>
              <a:rPr lang="en-IN" b="1" dirty="0" smtClean="0"/>
              <a:t>3.2 </a:t>
            </a:r>
            <a:r>
              <a:rPr lang="en-IN" b="1" u="sng" dirty="0" smtClean="0"/>
              <a:t>Proposed System:</a:t>
            </a:r>
          </a:p>
          <a:p>
            <a:pPr lvl="1" algn="just"/>
            <a:r>
              <a:rPr lang="en-IN" dirty="0" smtClean="0"/>
              <a:t>User </a:t>
            </a:r>
            <a:r>
              <a:rPr lang="en-IN" dirty="0"/>
              <a:t>friendly Android </a:t>
            </a:r>
            <a:r>
              <a:rPr lang="en-IN" dirty="0" smtClean="0"/>
              <a:t>application </a:t>
            </a:r>
            <a:r>
              <a:rPr lang="en-IN" dirty="0"/>
              <a:t>for </a:t>
            </a:r>
            <a:r>
              <a:rPr lang="en-IN" dirty="0" smtClean="0"/>
              <a:t>Attendance Monitoring.</a:t>
            </a:r>
          </a:p>
          <a:p>
            <a:pPr lvl="1" algn="just"/>
            <a:r>
              <a:rPr lang="en-IN" dirty="0" smtClean="0"/>
              <a:t>Strong </a:t>
            </a:r>
            <a:r>
              <a:rPr lang="en-IN" dirty="0"/>
              <a:t>user </a:t>
            </a:r>
            <a:r>
              <a:rPr lang="en-IN" dirty="0" smtClean="0"/>
              <a:t>authentication</a:t>
            </a:r>
          </a:p>
          <a:p>
            <a:pPr lvl="1" algn="just"/>
            <a:r>
              <a:rPr lang="en-IN" dirty="0" smtClean="0"/>
              <a:t>Quick </a:t>
            </a:r>
            <a:r>
              <a:rPr lang="en-IN" dirty="0"/>
              <a:t>transmission of data via the web service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Sends SMS/E-mail automatically to students with less attendance.</a:t>
            </a:r>
          </a:p>
          <a:p>
            <a:pPr lvl="1" algn="just"/>
            <a:endParaRPr lang="en-IN" b="1" u="sng" dirty="0" smtClean="0"/>
          </a:p>
          <a:p>
            <a:pPr marL="0" indent="0" algn="just">
              <a:buNone/>
            </a:pPr>
            <a:endParaRPr lang="en-IN" sz="1900" dirty="0" smtClean="0"/>
          </a:p>
          <a:p>
            <a:pPr marL="0" indent="0" algn="just">
              <a:buNone/>
            </a:pPr>
            <a:endParaRPr lang="en-IN" sz="1900" b="1" u="sng" dirty="0"/>
          </a:p>
          <a:p>
            <a:pPr marL="0" indent="0" algn="just">
              <a:buNone/>
            </a:pPr>
            <a:endParaRPr lang="en-IN" sz="1900" b="1" u="sng" dirty="0"/>
          </a:p>
        </p:txBody>
      </p:sp>
    </p:spTree>
    <p:extLst>
      <p:ext uri="{BB962C8B-B14F-4D97-AF65-F5344CB8AC3E}">
        <p14:creationId xmlns:p14="http://schemas.microsoft.com/office/powerpoint/2010/main" val="17517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3.3 </a:t>
            </a:r>
            <a:r>
              <a:rPr lang="en-IN" b="1" u="sng" dirty="0" smtClean="0"/>
              <a:t>Product Features:</a:t>
            </a:r>
          </a:p>
          <a:p>
            <a:pPr lvl="1"/>
            <a:r>
              <a:rPr lang="en-IN" dirty="0"/>
              <a:t>It is easy to use and simpler way to upload </a:t>
            </a:r>
            <a:r>
              <a:rPr lang="en-IN" dirty="0" smtClean="0"/>
              <a:t>attendance.</a:t>
            </a:r>
          </a:p>
          <a:p>
            <a:pPr lvl="1"/>
            <a:r>
              <a:rPr lang="en-IN" dirty="0" smtClean="0"/>
              <a:t>Sending Mail or SMS .</a:t>
            </a:r>
          </a:p>
          <a:p>
            <a:pPr lvl="1"/>
            <a:r>
              <a:rPr lang="en-IN" dirty="0" smtClean="0"/>
              <a:t>Helps Parents to keep track of their ward attendance.</a:t>
            </a:r>
          </a:p>
          <a:p>
            <a:pPr lvl="1"/>
            <a:r>
              <a:rPr lang="en-IN" dirty="0" smtClean="0"/>
              <a:t>Calculating </a:t>
            </a:r>
            <a:r>
              <a:rPr lang="en-IN" dirty="0"/>
              <a:t>a</a:t>
            </a:r>
            <a:r>
              <a:rPr lang="en-IN" dirty="0" smtClean="0"/>
              <a:t>ttendance percentage.</a:t>
            </a:r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271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4.0 Software Requirement Specification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4.1 </a:t>
            </a:r>
            <a:r>
              <a:rPr lang="en-IN" b="1" u="sng" dirty="0" smtClean="0"/>
              <a:t>Software Requirements</a:t>
            </a:r>
            <a:r>
              <a:rPr lang="en-IN" b="1" dirty="0" smtClean="0"/>
              <a:t>:</a:t>
            </a:r>
          </a:p>
          <a:p>
            <a:pPr lvl="1"/>
            <a:r>
              <a:rPr lang="en-IN" b="1" dirty="0" smtClean="0"/>
              <a:t>Java (JDK 1.6)</a:t>
            </a:r>
          </a:p>
          <a:p>
            <a:pPr lvl="1"/>
            <a:r>
              <a:rPr lang="en-IN" b="1" dirty="0" smtClean="0"/>
              <a:t>Android SDK</a:t>
            </a:r>
          </a:p>
          <a:p>
            <a:pPr lvl="1"/>
            <a:r>
              <a:rPr lang="en-IN" b="1" dirty="0" smtClean="0"/>
              <a:t>Eclipse IDE</a:t>
            </a:r>
          </a:p>
          <a:p>
            <a:pPr lvl="1"/>
            <a:r>
              <a:rPr lang="en-IN" b="1" dirty="0" smtClean="0"/>
              <a:t>Operating System Windows 7</a:t>
            </a:r>
          </a:p>
          <a:p>
            <a:r>
              <a:rPr lang="en-IN" b="1" dirty="0" smtClean="0"/>
              <a:t>4.2 </a:t>
            </a:r>
            <a:r>
              <a:rPr lang="en-IN" b="1" u="sng" dirty="0" smtClean="0"/>
              <a:t>Hardware Requirements</a:t>
            </a:r>
            <a:r>
              <a:rPr lang="en-IN" b="1" dirty="0" smtClean="0"/>
              <a:t>:</a:t>
            </a:r>
          </a:p>
          <a:p>
            <a:pPr lvl="1"/>
            <a:r>
              <a:rPr lang="en-IN" b="1" dirty="0" smtClean="0"/>
              <a:t>RAM		 : 1GB and Above</a:t>
            </a:r>
          </a:p>
          <a:p>
            <a:pPr lvl="1"/>
            <a:r>
              <a:rPr lang="en-IN" b="1" dirty="0" smtClean="0"/>
              <a:t>Hard Disk : 20GB and Above</a:t>
            </a:r>
          </a:p>
          <a:p>
            <a:pPr lvl="1"/>
            <a:r>
              <a:rPr lang="en-IN" b="1" dirty="0" smtClean="0"/>
              <a:t>Processor : Dual Core</a:t>
            </a:r>
          </a:p>
        </p:txBody>
      </p:sp>
    </p:spTree>
    <p:extLst>
      <p:ext uri="{BB962C8B-B14F-4D97-AF65-F5344CB8AC3E}">
        <p14:creationId xmlns:p14="http://schemas.microsoft.com/office/powerpoint/2010/main" val="35052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5.0 </a:t>
            </a:r>
            <a:r>
              <a:rPr lang="en-IN" dirty="0"/>
              <a:t>Literature S</a:t>
            </a:r>
            <a:r>
              <a:rPr lang="en-IN" dirty="0" smtClean="0"/>
              <a:t>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7033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Title :</a:t>
            </a:r>
            <a:r>
              <a:rPr lang="en-IN" dirty="0"/>
              <a:t>Mobile Phone based Attendance </a:t>
            </a:r>
            <a:r>
              <a:rPr lang="en-IN" dirty="0" smtClean="0"/>
              <a:t>System</a:t>
            </a:r>
          </a:p>
          <a:p>
            <a:pPr lvl="1"/>
            <a:r>
              <a:rPr lang="en-IN" dirty="0" smtClean="0"/>
              <a:t>IOSR </a:t>
            </a:r>
            <a:r>
              <a:rPr lang="en-IN" dirty="0"/>
              <a:t>Journal of Computer Engineering (Mar. - Apr. </a:t>
            </a:r>
            <a:r>
              <a:rPr lang="en-IN" dirty="0" smtClean="0"/>
              <a:t>2013)</a:t>
            </a:r>
          </a:p>
          <a:p>
            <a:pPr marL="457200" lvl="1" indent="0">
              <a:buNone/>
            </a:pPr>
            <a:r>
              <a:rPr lang="en-IN" dirty="0" smtClean="0"/>
              <a:t>By reading this paper, we understood the following…</a:t>
            </a:r>
          </a:p>
          <a:p>
            <a:r>
              <a:rPr lang="en-IN" dirty="0"/>
              <a:t>A</a:t>
            </a:r>
            <a:r>
              <a:rPr lang="en-IN" dirty="0" smtClean="0"/>
              <a:t>ttendance </a:t>
            </a:r>
            <a:r>
              <a:rPr lang="en-IN" dirty="0"/>
              <a:t>through </a:t>
            </a:r>
            <a:r>
              <a:rPr lang="en-IN" dirty="0" smtClean="0"/>
              <a:t>professor </a:t>
            </a:r>
            <a:r>
              <a:rPr lang="en-IN" dirty="0"/>
              <a:t>mobile phone</a:t>
            </a:r>
            <a:r>
              <a:rPr lang="en-IN" dirty="0" smtClean="0"/>
              <a:t>.</a:t>
            </a:r>
          </a:p>
          <a:p>
            <a:r>
              <a:rPr lang="en-IN" dirty="0"/>
              <a:t>H</a:t>
            </a:r>
            <a:r>
              <a:rPr lang="en-IN" dirty="0" smtClean="0"/>
              <a:t>elp </a:t>
            </a:r>
            <a:r>
              <a:rPr lang="en-IN" dirty="0"/>
              <a:t>the lecturers to reduce their workload by reducing the </a:t>
            </a:r>
            <a:r>
              <a:rPr lang="en-IN" dirty="0" smtClean="0"/>
              <a:t>time</a:t>
            </a:r>
            <a:endParaRPr lang="en-IN" dirty="0"/>
          </a:p>
          <a:p>
            <a:endParaRPr lang="en-IN" dirty="0"/>
          </a:p>
          <a:p>
            <a:pPr algn="just"/>
            <a:r>
              <a:rPr lang="en-IN" dirty="0" smtClean="0"/>
              <a:t>Including the above, our project have extra features like SMS or Mail </a:t>
            </a:r>
            <a:r>
              <a:rPr lang="en-IN" dirty="0" err="1" smtClean="0"/>
              <a:t>Notifier</a:t>
            </a:r>
            <a:r>
              <a:rPr lang="en-IN" dirty="0" smtClean="0"/>
              <a:t> which send a intimation to parent when their ward has less attendance.</a:t>
            </a:r>
          </a:p>
          <a:p>
            <a:pPr algn="just"/>
            <a:r>
              <a:rPr lang="en-IN" dirty="0" smtClean="0"/>
              <a:t>Intimates student with warning mail when he/she absents for 2 continuous classes.</a:t>
            </a:r>
          </a:p>
        </p:txBody>
      </p:sp>
    </p:spTree>
    <p:extLst>
      <p:ext uri="{BB962C8B-B14F-4D97-AF65-F5344CB8AC3E}">
        <p14:creationId xmlns:p14="http://schemas.microsoft.com/office/powerpoint/2010/main" val="24352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i="1" dirty="0" smtClean="0"/>
              <a:t>Title</a:t>
            </a:r>
            <a:r>
              <a:rPr lang="en-IN" dirty="0" smtClean="0"/>
              <a:t>: </a:t>
            </a:r>
            <a:r>
              <a:rPr lang="en-IN" dirty="0"/>
              <a:t>A Mobile Application to Access Remote Database using Web </a:t>
            </a:r>
            <a:r>
              <a:rPr lang="en-IN" dirty="0" smtClean="0"/>
              <a:t>Services.</a:t>
            </a:r>
          </a:p>
          <a:p>
            <a:pPr lvl="1" algn="just"/>
            <a:r>
              <a:rPr lang="en-IN" dirty="0" smtClean="0"/>
              <a:t>NCNTE-2012.</a:t>
            </a:r>
            <a:endParaRPr lang="en-IN" dirty="0"/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Android </a:t>
            </a:r>
            <a:r>
              <a:rPr lang="en-IN" dirty="0"/>
              <a:t>based mobile application for Attendance Monitoring is </a:t>
            </a:r>
            <a:r>
              <a:rPr lang="en-IN" dirty="0" smtClean="0"/>
              <a:t>presented.</a:t>
            </a:r>
          </a:p>
          <a:p>
            <a:pPr algn="just"/>
            <a:r>
              <a:rPr lang="en-IN" dirty="0"/>
              <a:t>The application offers reliability, time savings and easy control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B</a:t>
            </a:r>
            <a:r>
              <a:rPr lang="en-IN" dirty="0" smtClean="0"/>
              <a:t>ase </a:t>
            </a:r>
            <a:r>
              <a:rPr lang="en-IN" dirty="0"/>
              <a:t>for creating similar applications for tracking attendance in offices or any </a:t>
            </a:r>
            <a:r>
              <a:rPr lang="en-IN" dirty="0" smtClean="0"/>
              <a:t>workplace.</a:t>
            </a:r>
          </a:p>
        </p:txBody>
      </p:sp>
    </p:spTree>
    <p:extLst>
      <p:ext uri="{BB962C8B-B14F-4D97-AF65-F5344CB8AC3E}">
        <p14:creationId xmlns:p14="http://schemas.microsoft.com/office/powerpoint/2010/main" val="5778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1329</TotalTime>
  <Words>698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SMART ATTENDANCE</vt:lpstr>
      <vt:lpstr>1.0 Abstract</vt:lpstr>
      <vt:lpstr>2.0 Introduction</vt:lpstr>
      <vt:lpstr>Contd..</vt:lpstr>
      <vt:lpstr>3.0 Product Perspective</vt:lpstr>
      <vt:lpstr>Contd..</vt:lpstr>
      <vt:lpstr>4.0 Software Requirement Specification</vt:lpstr>
      <vt:lpstr>5.0 Literature Survey</vt:lpstr>
      <vt:lpstr>Contd..</vt:lpstr>
      <vt:lpstr>Contd..</vt:lpstr>
      <vt:lpstr>6.0 System Architecture</vt:lpstr>
      <vt:lpstr>7.0 Design</vt:lpstr>
      <vt:lpstr>Contd..</vt:lpstr>
      <vt:lpstr>Contd..</vt:lpstr>
      <vt:lpstr>8.0 Implementation</vt:lpstr>
      <vt:lpstr>Contd..</vt:lpstr>
      <vt:lpstr>Contd..</vt:lpstr>
      <vt:lpstr>Contd..</vt:lpstr>
      <vt:lpstr>9.0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</dc:title>
  <dc:creator>SONY</dc:creator>
  <cp:lastModifiedBy>SONY</cp:lastModifiedBy>
  <cp:revision>28</cp:revision>
  <dcterms:created xsi:type="dcterms:W3CDTF">2013-08-20T04:49:52Z</dcterms:created>
  <dcterms:modified xsi:type="dcterms:W3CDTF">2013-08-28T18:16:04Z</dcterms:modified>
</cp:coreProperties>
</file>