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72" r:id="rId5"/>
    <p:sldId id="273" r:id="rId6"/>
    <p:sldId id="286" r:id="rId7"/>
    <p:sldId id="259" r:id="rId8"/>
    <p:sldId id="287" r:id="rId9"/>
    <p:sldId id="288" r:id="rId10"/>
    <p:sldId id="262" r:id="rId11"/>
    <p:sldId id="285" r:id="rId12"/>
    <p:sldId id="283" r:id="rId13"/>
    <p:sldId id="266" r:id="rId14"/>
    <p:sldId id="268" r:id="rId15"/>
    <p:sldId id="282" r:id="rId16"/>
    <p:sldId id="289" r:id="rId17"/>
    <p:sldId id="280"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A792FC-0ECF-4D78-B8C5-CEE40FC40A74}" v="28" dt="2024-02-24T04:17:01.370"/>
    <p1510:client id="{CC04A9CB-F41C-4386-9EE1-0CEAFDCA4687}" v="187" dt="2024-02-24T04:26:37.096"/>
  </p1510:revLst>
</p1510:revInfo>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528"/>
        <p:guide pos="3864"/>
        <p:guide orient="horz" pos="1272"/>
        <p:guide orient="horz" pos="2312"/>
        <p:guide orient="horz" pos="1944"/>
        <p:guide orient="horz" pos="2328"/>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2/23/2024</a:t>
            </a:fld>
            <a:endParaRPr lang="en-US"/>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2/23/2024</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366290-4595-5745-A50F-D5EC13BAC604}" type="slidenum">
              <a:rPr lang="en-US" smtClean="0"/>
              <a:t>10</a:t>
            </a:fld>
            <a:endParaRPr lang="en-US"/>
          </a:p>
        </p:txBody>
      </p:sp>
    </p:spTree>
    <p:extLst>
      <p:ext uri="{BB962C8B-B14F-4D97-AF65-F5344CB8AC3E}">
        <p14:creationId xmlns:p14="http://schemas.microsoft.com/office/powerpoint/2010/main" val="140274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366290-4595-5745-A50F-D5EC13BAC604}" type="slidenum">
              <a:rPr lang="en-US" smtClean="0"/>
              <a:t>11</a:t>
            </a:fld>
            <a:endParaRPr lang="en-US"/>
          </a:p>
        </p:txBody>
      </p:sp>
    </p:spTree>
    <p:extLst>
      <p:ext uri="{BB962C8B-B14F-4D97-AF65-F5344CB8AC3E}">
        <p14:creationId xmlns:p14="http://schemas.microsoft.com/office/powerpoint/2010/main" val="31507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819469" y="2146041"/>
            <a:ext cx="7800392" cy="1969181"/>
          </a:xfrm>
        </p:spPr>
        <p:txBody>
          <a:bodyPr/>
          <a:lstStyle/>
          <a:p>
            <a:r>
              <a:rPr lang="en-US" sz="4000" b="1" i="0">
                <a:solidFill>
                  <a:srgbClr val="000000"/>
                </a:solidFill>
                <a:effectLst/>
                <a:latin typeface="Calibri" panose="020F0502020204030204" pitchFamily="34" charset="0"/>
              </a:rPr>
              <a:t>Performance Evaluation of Different Parsing Techniques in Compiler Construction</a:t>
            </a:r>
            <a:endParaRPr lang="en-US" sz="4000"/>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a:xfrm>
            <a:off x="1005840" y="596133"/>
            <a:ext cx="10515600" cy="676656"/>
          </a:xfrm>
        </p:spPr>
        <p:txBody>
          <a:bodyPr/>
          <a:lstStyle/>
          <a:p>
            <a:r>
              <a:rPr lang="en-IN" i="0">
                <a:solidFill>
                  <a:schemeClr val="bg2">
                    <a:lumMod val="50000"/>
                  </a:schemeClr>
                </a:solidFill>
                <a:effectLst/>
                <a:latin typeface="WordVisi_MSFontService"/>
              </a:rPr>
              <a:t>7.1 PROPOSED DESIGN WORK:</a:t>
            </a:r>
            <a:endParaRPr lang="en-US">
              <a:solidFill>
                <a:schemeClr val="bg2">
                  <a:lumMod val="50000"/>
                </a:schemeClr>
              </a:solidFill>
            </a:endParaRPr>
          </a:p>
        </p:txBody>
      </p:sp>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10</a:t>
            </a:fld>
            <a:endParaRPr lang="en-US"/>
          </a:p>
        </p:txBody>
      </p:sp>
      <p:sp>
        <p:nvSpPr>
          <p:cNvPr id="5" name="Content Placeholder 4">
            <a:extLst>
              <a:ext uri="{FF2B5EF4-FFF2-40B4-BE49-F238E27FC236}">
                <a16:creationId xmlns:a16="http://schemas.microsoft.com/office/drawing/2014/main" id="{2678119F-3F96-1B59-5F0F-16930AECD8E8}"/>
              </a:ext>
            </a:extLst>
          </p:cNvPr>
          <p:cNvSpPr>
            <a:spLocks noGrp="1"/>
          </p:cNvSpPr>
          <p:nvPr>
            <p:ph idx="1"/>
          </p:nvPr>
        </p:nvSpPr>
        <p:spPr>
          <a:xfrm>
            <a:off x="1144681" y="1706009"/>
            <a:ext cx="9882983" cy="3892358"/>
          </a:xfrm>
        </p:spPr>
        <p:txBody>
          <a:bodyPr>
            <a:noAutofit/>
          </a:bodyPr>
          <a:lstStyle/>
          <a:p>
            <a:r>
              <a:rPr lang="en-IN" sz="2000" b="0" i="0">
                <a:solidFill>
                  <a:srgbClr val="0D0D0D"/>
                </a:solidFill>
                <a:effectLst/>
                <a:latin typeface="Calibri" panose="020F0502020204030204" pitchFamily="34" charset="0"/>
              </a:rPr>
              <a:t>Parsing techniques: Recursive Descent Parsing, LL Parsing, LR Parsing, GLR Parsing, Earley Parsing. </a:t>
            </a:r>
          </a:p>
          <a:p>
            <a:r>
              <a:rPr lang="en-US" sz="2000" b="0" i="0">
                <a:solidFill>
                  <a:srgbClr val="0D0D0D"/>
                </a:solidFill>
                <a:effectLst/>
                <a:latin typeface="Calibri" panose="020F0502020204030204" pitchFamily="34" charset="0"/>
              </a:rPr>
              <a:t>Metrics for evaluation: Parsing time, memory usage, error handling, ambiguity resolution, scalability. </a:t>
            </a:r>
            <a:endParaRPr lang="en-IN" sz="2000">
              <a:solidFill>
                <a:srgbClr val="0D0D0D"/>
              </a:solidFill>
              <a:latin typeface="Calibri" panose="020F0502020204030204" pitchFamily="34" charset="0"/>
            </a:endParaRPr>
          </a:p>
          <a:p>
            <a:r>
              <a:rPr lang="en-US" sz="2000" b="0" i="0">
                <a:solidFill>
                  <a:srgbClr val="0D0D0D"/>
                </a:solidFill>
                <a:effectLst/>
                <a:latin typeface="Calibri" panose="020F0502020204030204" pitchFamily="34" charset="0"/>
              </a:rPr>
              <a:t>Experimental setup: Diverse set of input programs, grammars, and benchmarking tools. </a:t>
            </a:r>
          </a:p>
          <a:p>
            <a:r>
              <a:rPr lang="en-US" sz="2000" b="0" i="0">
                <a:solidFill>
                  <a:srgbClr val="000000"/>
                </a:solidFill>
                <a:effectLst/>
                <a:latin typeface="Calibri" panose="020F0502020204030204" pitchFamily="34" charset="0"/>
              </a:rPr>
              <a:t>The proposed design encompasses a holistic view of the parsing process, comprising the parsing algorithm itself, data structures for representing the parse tree or AST, mechanisms for error detection and recovery, and strategies for optimization and efficiency enhancement.  </a:t>
            </a:r>
            <a:endParaRPr lang="en-US" sz="2000">
              <a:solidFill>
                <a:srgbClr val="0D0D0D"/>
              </a:solidFill>
              <a:latin typeface="Calibri" panose="020F0502020204030204" pitchFamily="34" charset="0"/>
            </a:endParaRPr>
          </a:p>
          <a:p>
            <a:r>
              <a:rPr lang="en-US" sz="2000" b="0" i="0">
                <a:solidFill>
                  <a:srgbClr val="000000"/>
                </a:solidFill>
                <a:effectLst/>
                <a:latin typeface="Calibri" panose="020F0502020204030204" pitchFamily="34" charset="0"/>
              </a:rPr>
              <a:t>Additionally, considerations for modularity and extensibility are paramount, facilitating easy integration with other compiler phases and potential future enhancements. </a:t>
            </a:r>
            <a:endParaRPr lang="en-US" sz="2000"/>
          </a:p>
        </p:txBody>
      </p:sp>
    </p:spTree>
    <p:extLst>
      <p:ext uri="{BB962C8B-B14F-4D97-AF65-F5344CB8AC3E}">
        <p14:creationId xmlns:p14="http://schemas.microsoft.com/office/powerpoint/2010/main" val="1234133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a:xfrm>
            <a:off x="772015" y="557784"/>
            <a:ext cx="10515600" cy="676656"/>
          </a:xfrm>
        </p:spPr>
        <p:txBody>
          <a:bodyPr/>
          <a:lstStyle/>
          <a:p>
            <a:r>
              <a:rPr lang="en-IN">
                <a:solidFill>
                  <a:schemeClr val="tx2">
                    <a:lumMod val="75000"/>
                  </a:schemeClr>
                </a:solidFill>
                <a:latin typeface="WordVisi_MSFontService"/>
              </a:rPr>
              <a:t>7.2 </a:t>
            </a:r>
            <a:r>
              <a:rPr lang="en-IN" i="0">
                <a:solidFill>
                  <a:schemeClr val="tx2">
                    <a:lumMod val="75000"/>
                  </a:schemeClr>
                </a:solidFill>
                <a:effectLst/>
                <a:latin typeface="WordVisi_MSFontService"/>
              </a:rPr>
              <a:t>UI DESIGN:</a:t>
            </a:r>
            <a:endParaRPr lang="en-US">
              <a:solidFill>
                <a:schemeClr val="tx2">
                  <a:lumMod val="75000"/>
                </a:schemeClr>
              </a:solidFill>
            </a:endParaRP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p:txBody>
          <a:bodyPr/>
          <a:lstStyle/>
          <a:p>
            <a:pPr marL="914400" lvl="2" indent="0">
              <a:buNone/>
            </a:pPr>
            <a:endParaRPr lang="en-US"/>
          </a:p>
          <a:p>
            <a:endParaRPr lang="en-US"/>
          </a:p>
          <a:p>
            <a:endParaRPr lang="en-US"/>
          </a:p>
          <a:p>
            <a:endParaRPr lang="en-US"/>
          </a:p>
        </p:txBody>
      </p:sp>
      <p:sp>
        <p:nvSpPr>
          <p:cNvPr id="7" name="Content Placeholder 6">
            <a:extLst>
              <a:ext uri="{FF2B5EF4-FFF2-40B4-BE49-F238E27FC236}">
                <a16:creationId xmlns:a16="http://schemas.microsoft.com/office/drawing/2014/main" id="{BD1C6792-93C5-DED1-0872-50E165128229}"/>
              </a:ext>
            </a:extLst>
          </p:cNvPr>
          <p:cNvSpPr>
            <a:spLocks noGrp="1"/>
          </p:cNvSpPr>
          <p:nvPr>
            <p:ph sz="quarter" idx="4"/>
          </p:nvPr>
        </p:nvSpPr>
        <p:spPr>
          <a:xfrm>
            <a:off x="576071" y="1380744"/>
            <a:ext cx="10451593" cy="4773169"/>
          </a:xfrm>
        </p:spPr>
        <p:txBody>
          <a:bodyPr vert="horz" lIns="91440" tIns="45720" rIns="91440" bIns="45720" rtlCol="0" anchor="t">
            <a:normAutofit/>
          </a:bodyPr>
          <a:lstStyle/>
          <a:p>
            <a:pPr marL="283210" indent="-283210" algn="just"/>
            <a:r>
              <a:rPr lang="en-IN" sz="2000" b="0" i="0">
                <a:solidFill>
                  <a:srgbClr val="000000"/>
                </a:solidFill>
                <a:effectLst/>
                <a:latin typeface="WordVisi_MSFontService"/>
              </a:rPr>
              <a:t>In crafting the UI layout, flexibility is paramount to accommodate diverse user preferences and device form factors. </a:t>
            </a:r>
            <a:endParaRPr lang="en-US"/>
          </a:p>
          <a:p>
            <a:pPr marL="283210" indent="-283210" algn="just"/>
            <a:r>
              <a:rPr lang="en-US" sz="2000" b="0" i="0">
                <a:solidFill>
                  <a:srgbClr val="000000"/>
                </a:solidFill>
                <a:effectLst/>
                <a:latin typeface="Calibri" panose="020F0502020204030204" pitchFamily="34" charset="0"/>
              </a:rPr>
              <a:t>A responsive design approach ensures seamless adaptation to varying screen sizes and resolutions, providing a consistent and intuitive user experience across platforms. </a:t>
            </a:r>
            <a:endParaRPr lang="en-IN" sz="2000">
              <a:solidFill>
                <a:srgbClr val="000000"/>
              </a:solidFill>
              <a:latin typeface="WordVisi_MSFontService"/>
            </a:endParaRPr>
          </a:p>
          <a:p>
            <a:pPr marL="283210" indent="-283210" algn="just"/>
            <a:r>
              <a:rPr lang="en-IN" sz="2000" b="0" i="0">
                <a:solidFill>
                  <a:srgbClr val="000000"/>
                </a:solidFill>
                <a:effectLst/>
                <a:latin typeface="WordVisi_MSFontService"/>
              </a:rPr>
              <a:t>Moreover, attention to ergonomic principles and usability guidelines fosters a user-friendly interface, promoting efficient interaction and navigation.</a:t>
            </a:r>
          </a:p>
          <a:p>
            <a:pPr marL="0" indent="0" algn="just">
              <a:buNone/>
            </a:pPr>
            <a:endParaRPr lang="en-IN" sz="2000" b="0" i="0">
              <a:solidFill>
                <a:srgbClr val="000000"/>
              </a:solidFill>
              <a:effectLst/>
              <a:latin typeface="WordVisi_MSFontService"/>
            </a:endParaRPr>
          </a:p>
          <a:p>
            <a:pPr marL="0" indent="0" algn="l" rtl="0" fontAlgn="base">
              <a:buNone/>
            </a:pPr>
            <a:r>
              <a:rPr lang="en-US" sz="2000" b="1" i="0">
                <a:solidFill>
                  <a:srgbClr val="000000"/>
                </a:solidFill>
                <a:effectLst/>
                <a:latin typeface="Calibri" panose="020F0502020204030204" pitchFamily="34" charset="0"/>
              </a:rPr>
              <a:t>    Feasible Elements Used:</a:t>
            </a:r>
            <a:r>
              <a:rPr lang="en-US" sz="2000" b="0" i="0">
                <a:solidFill>
                  <a:srgbClr val="000000"/>
                </a:solidFill>
                <a:effectLst/>
                <a:latin typeface="Calibri" panose="020F0502020204030204" pitchFamily="34" charset="0"/>
              </a:rPr>
              <a:t> </a:t>
            </a:r>
            <a:endParaRPr lang="en-US" sz="2000" b="0" i="0">
              <a:solidFill>
                <a:srgbClr val="000000"/>
              </a:solidFill>
              <a:effectLst/>
              <a:latin typeface="Segoe UI" panose="020B0502040204020203" pitchFamily="34" charset="0"/>
            </a:endParaRPr>
          </a:p>
          <a:p>
            <a:pPr marL="283210" indent="-283210" algn="l" rtl="0" fontAlgn="base"/>
            <a:r>
              <a:rPr lang="en-US" sz="2000" b="0" i="0">
                <a:solidFill>
                  <a:srgbClr val="000000"/>
                </a:solidFill>
                <a:effectLst/>
                <a:latin typeface="Calibri" panose="020F0502020204030204" pitchFamily="34" charset="0"/>
              </a:rPr>
              <a:t>Elements such as buttons, input fields, menus, and dialog boxes are strategically positioned to optimize user workflow and streamline task completion.</a:t>
            </a:r>
            <a:endParaRPr lang="en-US" sz="2000" b="0" i="0">
              <a:solidFill>
                <a:srgbClr val="000000"/>
              </a:solidFill>
              <a:effectLst/>
              <a:latin typeface="Calibri" panose="020F0502020204030204" pitchFamily="34" charset="0"/>
              <a:cs typeface="Calibri" panose="020F0502020204030204" pitchFamily="34" charset="0"/>
            </a:endParaRPr>
          </a:p>
          <a:p>
            <a:pPr marL="283210" indent="-283210" algn="l" rtl="0" fontAlgn="base"/>
            <a:endParaRPr lang="en-US" sz="2000" b="0" i="0">
              <a:solidFill>
                <a:srgbClr val="000000"/>
              </a:solidFill>
              <a:effectLst/>
              <a:latin typeface="Segoe UI" panose="020B0502040204020203" pitchFamily="34" charset="0"/>
              <a:cs typeface="Segoe UI" panose="020B0502040204020203" pitchFamily="34" charset="0"/>
            </a:endParaRPr>
          </a:p>
          <a:p>
            <a:pPr marL="0" indent="0" algn="l" rtl="0" fontAlgn="base">
              <a:buNone/>
            </a:pPr>
            <a:r>
              <a:rPr lang="en-US" sz="2000" b="1" i="0">
                <a:solidFill>
                  <a:srgbClr val="000000"/>
                </a:solidFill>
                <a:effectLst/>
                <a:latin typeface="Calibri" panose="020F0502020204030204" pitchFamily="34" charset="0"/>
              </a:rPr>
              <a:t>    Elements and Functions:</a:t>
            </a:r>
            <a:r>
              <a:rPr lang="en-US" sz="2000" b="0" i="0">
                <a:solidFill>
                  <a:srgbClr val="000000"/>
                </a:solidFill>
                <a:effectLst/>
                <a:latin typeface="Calibri" panose="020F0502020204030204" pitchFamily="34" charset="0"/>
              </a:rPr>
              <a:t> </a:t>
            </a:r>
            <a:endParaRPr lang="en-US" sz="2000" b="0" i="0">
              <a:solidFill>
                <a:srgbClr val="000000"/>
              </a:solidFill>
              <a:effectLst/>
              <a:latin typeface="Segoe UI" panose="020B0502040204020203" pitchFamily="34" charset="0"/>
            </a:endParaRPr>
          </a:p>
          <a:p>
            <a:pPr marL="283210" indent="-283210" algn="l" rtl="0" fontAlgn="base"/>
            <a:r>
              <a:rPr lang="en-US" sz="2000" b="0" i="0">
                <a:solidFill>
                  <a:srgbClr val="000000"/>
                </a:solidFill>
                <a:effectLst/>
                <a:latin typeface="Calibri" panose="020F0502020204030204" pitchFamily="34" charset="0"/>
              </a:rPr>
              <a:t>The UI elements are thoughtfully mapped to specific compiler functionalities, offering intuitive controls for initiating parsing tasks, configuring parsing settings, and visualizing parsing results.</a:t>
            </a:r>
            <a:endParaRPr lang="en-US" sz="2000" b="0" i="0">
              <a:solidFill>
                <a:srgbClr val="000000"/>
              </a:solidFill>
              <a:effectLst/>
              <a:latin typeface="Segoe UI" panose="020B0502040204020203" pitchFamily="34" charset="0"/>
              <a:cs typeface="Segoe UI" panose="020B0502040204020203" pitchFamily="34" charset="0"/>
            </a:endParaRPr>
          </a:p>
          <a:p>
            <a:pPr marL="283210" indent="-283210" algn="just"/>
            <a:endParaRPr lang="en-US" sz="3000"/>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a:t>20XX</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a:t>presentation title</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11</a:t>
            </a:fld>
            <a:endParaRPr lang="en-US"/>
          </a:p>
        </p:txBody>
      </p:sp>
    </p:spTree>
    <p:extLst>
      <p:ext uri="{BB962C8B-B14F-4D97-AF65-F5344CB8AC3E}">
        <p14:creationId xmlns:p14="http://schemas.microsoft.com/office/powerpoint/2010/main" val="2759600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a:xfrm>
            <a:off x="859536" y="299047"/>
            <a:ext cx="10515600" cy="676656"/>
          </a:xfrm>
        </p:spPr>
        <p:txBody>
          <a:bodyPr/>
          <a:lstStyle/>
          <a:p>
            <a:r>
              <a:rPr lang="en-IN" sz="3600" b="1">
                <a:solidFill>
                  <a:schemeClr val="tx2">
                    <a:lumMod val="75000"/>
                  </a:schemeClr>
                </a:solidFill>
                <a:latin typeface="Calibri Light"/>
                <a:cs typeface="Calibri Light"/>
              </a:rPr>
              <a:t>7.3 LOGIN TEMPLATE</a:t>
            </a:r>
            <a:r>
              <a:rPr lang="en-IN" sz="1800" b="1">
                <a:solidFill>
                  <a:srgbClr val="000000"/>
                </a:solidFill>
                <a:latin typeface="Calibri Light"/>
                <a:cs typeface="Calibri Light"/>
              </a:rPr>
              <a:t>:</a:t>
            </a:r>
            <a:endParaRPr lang="en-US">
              <a:latin typeface="Calibri Light"/>
              <a:cs typeface="Calibri Light"/>
            </a:endParaRPr>
          </a:p>
        </p:txBody>
      </p:sp>
      <p:sp>
        <p:nvSpPr>
          <p:cNvPr id="9" name="Date Placeholder 8">
            <a:extLst>
              <a:ext uri="{FF2B5EF4-FFF2-40B4-BE49-F238E27FC236}">
                <a16:creationId xmlns:a16="http://schemas.microsoft.com/office/drawing/2014/main" id="{1B391B61-21BC-7309-D50E-A2FA872838C1}"/>
              </a:ext>
            </a:extLst>
          </p:cNvPr>
          <p:cNvSpPr>
            <a:spLocks noGrp="1"/>
          </p:cNvSpPr>
          <p:nvPr>
            <p:ph type="dt" sz="half" idx="10"/>
          </p:nvPr>
        </p:nvSpPr>
        <p:spPr/>
        <p:txBody>
          <a:bodyPr/>
          <a:lstStyle/>
          <a:p>
            <a:r>
              <a:rPr lang="en-US"/>
              <a:t>20XX</a:t>
            </a:r>
          </a:p>
        </p:txBody>
      </p:sp>
      <p:sp>
        <p:nvSpPr>
          <p:cNvPr id="10" name="Footer Placeholder 9">
            <a:extLst>
              <a:ext uri="{FF2B5EF4-FFF2-40B4-BE49-F238E27FC236}">
                <a16:creationId xmlns:a16="http://schemas.microsoft.com/office/drawing/2014/main" id="{766CF5CA-318D-F6B1-504B-3DF8E9542316}"/>
              </a:ext>
            </a:extLst>
          </p:cNvPr>
          <p:cNvSpPr>
            <a:spLocks noGrp="1"/>
          </p:cNvSpPr>
          <p:nvPr>
            <p:ph type="ftr" sz="quarter" idx="11"/>
          </p:nvPr>
        </p:nvSpPr>
        <p:spPr/>
        <p:txBody>
          <a:bodyPr/>
          <a:lstStyle/>
          <a:p>
            <a:r>
              <a:rPr lang="en-US"/>
              <a:t>presentation title</a:t>
            </a:r>
          </a:p>
        </p:txBody>
      </p:sp>
      <p:sp>
        <p:nvSpPr>
          <p:cNvPr id="11" name="Slide Number Placeholder 10">
            <a:extLst>
              <a:ext uri="{FF2B5EF4-FFF2-40B4-BE49-F238E27FC236}">
                <a16:creationId xmlns:a16="http://schemas.microsoft.com/office/drawing/2014/main" id="{63AABF76-F42A-5213-B615-6C140041CC74}"/>
              </a:ext>
            </a:extLst>
          </p:cNvPr>
          <p:cNvSpPr>
            <a:spLocks noGrp="1"/>
          </p:cNvSpPr>
          <p:nvPr>
            <p:ph type="sldNum" sz="quarter" idx="12"/>
          </p:nvPr>
        </p:nvSpPr>
        <p:spPr/>
        <p:txBody>
          <a:bodyPr/>
          <a:lstStyle/>
          <a:p>
            <a:fld id="{58FB4751-880F-D840-AAA9-3A15815CC996}" type="slidenum">
              <a:rPr lang="en-US" smtClean="0"/>
              <a:pPr/>
              <a:t>12</a:t>
            </a:fld>
            <a:endParaRPr lang="en-US"/>
          </a:p>
        </p:txBody>
      </p:sp>
      <p:sp>
        <p:nvSpPr>
          <p:cNvPr id="13" name="Content Placeholder 12">
            <a:extLst>
              <a:ext uri="{FF2B5EF4-FFF2-40B4-BE49-F238E27FC236}">
                <a16:creationId xmlns:a16="http://schemas.microsoft.com/office/drawing/2014/main" id="{D0CD461D-2A4C-A494-F216-D4F50C4CB2E9}"/>
              </a:ext>
            </a:extLst>
          </p:cNvPr>
          <p:cNvSpPr>
            <a:spLocks noGrp="1"/>
          </p:cNvSpPr>
          <p:nvPr>
            <p:ph sz="half" idx="2"/>
          </p:nvPr>
        </p:nvSpPr>
        <p:spPr>
          <a:xfrm>
            <a:off x="755778" y="1222312"/>
            <a:ext cx="10515601" cy="4805264"/>
          </a:xfrm>
        </p:spPr>
        <p:txBody>
          <a:bodyPr>
            <a:normAutofit lnSpcReduction="10000"/>
          </a:bodyPr>
          <a:lstStyle/>
          <a:p>
            <a:pPr marL="0" indent="0" algn="l" rtl="0" fontAlgn="base">
              <a:buNone/>
            </a:pPr>
            <a:r>
              <a:rPr lang="en-US" sz="2000" b="1" i="0">
                <a:solidFill>
                  <a:srgbClr val="000000"/>
                </a:solidFill>
                <a:effectLst/>
                <a:latin typeface="Calibri" panose="020F0502020204030204" pitchFamily="34" charset="0"/>
              </a:rPr>
              <a:t>    Login Process:</a:t>
            </a:r>
            <a:r>
              <a:rPr lang="en-US" sz="2000" b="0" i="0">
                <a:solidFill>
                  <a:srgbClr val="000000"/>
                </a:solidFill>
                <a:effectLst/>
                <a:latin typeface="Calibri" panose="020F0502020204030204" pitchFamily="34" charset="0"/>
              </a:rPr>
              <a:t> </a:t>
            </a:r>
          </a:p>
          <a:p>
            <a:pPr algn="l" rtl="0" fontAlgn="base"/>
            <a:r>
              <a:rPr lang="en-US" sz="2000">
                <a:solidFill>
                  <a:srgbClr val="000000"/>
                </a:solidFill>
                <a:latin typeface="Segoe UI" panose="020B0502040204020203" pitchFamily="34" charset="0"/>
              </a:rPr>
              <a:t> </a:t>
            </a:r>
            <a:r>
              <a:rPr lang="en-US" sz="2000" b="0" i="0">
                <a:solidFill>
                  <a:srgbClr val="000000"/>
                </a:solidFill>
                <a:effectLst/>
                <a:latin typeface="Calibri" panose="020F0502020204030204" pitchFamily="34" charset="0"/>
              </a:rPr>
              <a:t>Authentication mechanisms encompass a range of options, from traditional username-password authentication to more advanced methods such as multi-factor authentication (MFA) and biometric authentication. </a:t>
            </a:r>
          </a:p>
          <a:p>
            <a:pPr algn="l" rtl="0" fontAlgn="base"/>
            <a:r>
              <a:rPr lang="en-IN" sz="2000" b="0" i="0">
                <a:solidFill>
                  <a:srgbClr val="000000"/>
                </a:solidFill>
                <a:effectLst/>
                <a:latin typeface="WordVisi_MSFontService"/>
              </a:rPr>
              <a:t>Robust encryption techniques safeguard sensitive user credentials, while secure protocols such as HTTPS ensure data integrity during transmission.</a:t>
            </a:r>
          </a:p>
          <a:p>
            <a:pPr marL="0" indent="0" algn="l" rtl="0" fontAlgn="base">
              <a:buNone/>
            </a:pPr>
            <a:endParaRPr lang="en-US" sz="2000" b="1" i="0">
              <a:solidFill>
                <a:srgbClr val="000000"/>
              </a:solidFill>
              <a:effectLst/>
              <a:latin typeface="Calibri" panose="020F0502020204030204" pitchFamily="34" charset="0"/>
            </a:endParaRPr>
          </a:p>
          <a:p>
            <a:pPr marL="0" indent="0" algn="l" rtl="0" fontAlgn="base">
              <a:buNone/>
            </a:pPr>
            <a:r>
              <a:rPr lang="en-US" sz="2000" b="1" i="0">
                <a:solidFill>
                  <a:srgbClr val="000000"/>
                </a:solidFill>
                <a:effectLst/>
                <a:latin typeface="Calibri" panose="020F0502020204030204" pitchFamily="34" charset="0"/>
              </a:rPr>
              <a:t>    Sign-up Process:</a:t>
            </a:r>
            <a:r>
              <a:rPr lang="en-US" sz="2000" b="0" i="0">
                <a:solidFill>
                  <a:srgbClr val="000000"/>
                </a:solidFill>
                <a:effectLst/>
                <a:latin typeface="Calibri" panose="020F0502020204030204" pitchFamily="34" charset="0"/>
              </a:rPr>
              <a:t> </a:t>
            </a:r>
            <a:endParaRPr lang="en-US" sz="2000" b="0" i="0">
              <a:solidFill>
                <a:srgbClr val="000000"/>
              </a:solidFill>
              <a:effectLst/>
              <a:latin typeface="Segoe UI" panose="020B0502040204020203" pitchFamily="34" charset="0"/>
            </a:endParaRPr>
          </a:p>
          <a:p>
            <a:pPr algn="l" rtl="0" fontAlgn="base"/>
            <a:r>
              <a:rPr lang="en-US" sz="2000" b="0" i="0">
                <a:solidFill>
                  <a:srgbClr val="000000"/>
                </a:solidFill>
                <a:effectLst/>
                <a:latin typeface="Calibri" panose="020F0502020204030204" pitchFamily="34" charset="0"/>
              </a:rPr>
              <a:t>The sign-up process guides users through the creation of new accounts, soliciting essential information while adhering to data privacy regulations. </a:t>
            </a:r>
            <a:endParaRPr lang="en-US" sz="2000" b="0" i="0">
              <a:solidFill>
                <a:srgbClr val="000000"/>
              </a:solidFill>
              <a:effectLst/>
              <a:latin typeface="Segoe UI" panose="020B0502040204020203" pitchFamily="34" charset="0"/>
            </a:endParaRPr>
          </a:p>
          <a:p>
            <a:pPr algn="l" rtl="0" fontAlgn="base"/>
            <a:r>
              <a:rPr lang="en-IN" sz="2000" b="0" i="0">
                <a:solidFill>
                  <a:srgbClr val="000000"/>
                </a:solidFill>
                <a:effectLst/>
                <a:latin typeface="WordVisi_MSFontService"/>
              </a:rPr>
              <a:t>Steps typically include user registration, email verification, and password setup, with optional features such as account recovery mechanisms and privacy settings customization.</a:t>
            </a:r>
          </a:p>
          <a:p>
            <a:pPr marL="0" indent="0" algn="l" rtl="0" fontAlgn="base">
              <a:buNone/>
            </a:pPr>
            <a:endParaRPr lang="en-US" sz="2000" b="1" i="0">
              <a:solidFill>
                <a:srgbClr val="000000"/>
              </a:solidFill>
              <a:effectLst/>
              <a:latin typeface="Calibri" panose="020F0502020204030204" pitchFamily="34" charset="0"/>
            </a:endParaRPr>
          </a:p>
          <a:p>
            <a:pPr marL="0" indent="0" algn="l" rtl="0" fontAlgn="base">
              <a:buNone/>
            </a:pPr>
            <a:r>
              <a:rPr lang="en-US" sz="2000" b="1" i="0">
                <a:solidFill>
                  <a:srgbClr val="000000"/>
                </a:solidFill>
                <a:effectLst/>
                <a:latin typeface="Calibri" panose="020F0502020204030204" pitchFamily="34" charset="0"/>
              </a:rPr>
              <a:t>     Other Templates:</a:t>
            </a:r>
            <a:r>
              <a:rPr lang="en-US" sz="2000" b="0" i="0">
                <a:solidFill>
                  <a:srgbClr val="000000"/>
                </a:solidFill>
                <a:effectLst/>
                <a:latin typeface="Calibri" panose="020F0502020204030204" pitchFamily="34" charset="0"/>
              </a:rPr>
              <a:t> </a:t>
            </a:r>
            <a:endParaRPr lang="en-US" sz="2000" b="0" i="0">
              <a:solidFill>
                <a:srgbClr val="000000"/>
              </a:solidFill>
              <a:effectLst/>
              <a:latin typeface="Segoe UI" panose="020B0502040204020203" pitchFamily="34" charset="0"/>
            </a:endParaRPr>
          </a:p>
          <a:p>
            <a:pPr algn="l" rtl="0" fontAlgn="base"/>
            <a:r>
              <a:rPr lang="en-US" sz="2000" b="0" i="0">
                <a:solidFill>
                  <a:srgbClr val="000000"/>
                </a:solidFill>
                <a:effectLst/>
                <a:latin typeface="Calibri" panose="020F0502020204030204" pitchFamily="34" charset="0"/>
              </a:rPr>
              <a:t>Additional templates may include password recovery workflows, account management interfaces, and profile settings screens, providing users with comprehensive control over their accounts and personal information. </a:t>
            </a:r>
            <a:endParaRPr lang="en-US" sz="2000" b="0" i="0">
              <a:solidFill>
                <a:srgbClr val="000000"/>
              </a:solidFill>
              <a:effectLst/>
              <a:latin typeface="Segoe UI" panose="020B0502040204020203" pitchFamily="34" charset="0"/>
            </a:endParaRPr>
          </a:p>
          <a:p>
            <a:pPr algn="l" rtl="0" fontAlgn="base"/>
            <a:endParaRPr lang="en-US" sz="2400" b="0" i="0">
              <a:solidFill>
                <a:srgbClr val="000000"/>
              </a:solidFill>
              <a:effectLst/>
              <a:latin typeface="Segoe UI" panose="020B0502040204020203" pitchFamily="34" charset="0"/>
            </a:endParaRPr>
          </a:p>
          <a:p>
            <a:endParaRPr lang="en-US"/>
          </a:p>
        </p:txBody>
      </p:sp>
    </p:spTree>
    <p:extLst>
      <p:ext uri="{BB962C8B-B14F-4D97-AF65-F5344CB8AC3E}">
        <p14:creationId xmlns:p14="http://schemas.microsoft.com/office/powerpoint/2010/main" val="1164941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0956D8-2C3F-C5C9-B65D-82BBF2C1799D}"/>
              </a:ext>
            </a:extLst>
          </p:cNvPr>
          <p:cNvSpPr>
            <a:spLocks noGrp="1"/>
          </p:cNvSpPr>
          <p:nvPr>
            <p:ph sz="half" idx="2"/>
          </p:nvPr>
        </p:nvSpPr>
        <p:spPr>
          <a:xfrm>
            <a:off x="2304661" y="2341985"/>
            <a:ext cx="7361853" cy="3321697"/>
          </a:xfrm>
        </p:spPr>
        <p:txBody>
          <a:bodyPr>
            <a:normAutofit/>
          </a:bodyPr>
          <a:lstStyle/>
          <a:p>
            <a:r>
              <a:rPr lang="en-US" sz="2000"/>
              <a:t>Smith et al. conducted comparative studies in 2018 and 2019, while Jones and Patel's work was published in 2020.</a:t>
            </a:r>
          </a:p>
          <a:p>
            <a:r>
              <a:rPr lang="en-US" sz="2000"/>
              <a:t>Johnson and Lee's research from 2017 quantified parsing efficiency metrics.</a:t>
            </a:r>
          </a:p>
          <a:p>
            <a:r>
              <a:rPr lang="en-US" sz="2000"/>
              <a:t>Chen and Wang's analysis was conducted in 2016, and Kumar et al.'s work dates back to 2015.</a:t>
            </a:r>
          </a:p>
          <a:p>
            <a:r>
              <a:rPr lang="en-US" sz="2000"/>
              <a:t>Gupta and Sharma's examination occurred in 2019.Smith and Johnson explored practical implementation considerations in 2018.</a:t>
            </a:r>
          </a:p>
        </p:txBody>
      </p:sp>
      <p:sp>
        <p:nvSpPr>
          <p:cNvPr id="6" name="Date Placeholder 5">
            <a:extLst>
              <a:ext uri="{FF2B5EF4-FFF2-40B4-BE49-F238E27FC236}">
                <a16:creationId xmlns:a16="http://schemas.microsoft.com/office/drawing/2014/main" id="{51E617CA-DA17-2D8F-E125-71C94661F6A7}"/>
              </a:ext>
            </a:extLst>
          </p:cNvPr>
          <p:cNvSpPr>
            <a:spLocks noGrp="1"/>
          </p:cNvSpPr>
          <p:nvPr>
            <p:ph type="dt" sz="half" idx="10"/>
          </p:nvPr>
        </p:nvSpPr>
        <p:spPr/>
        <p:txBody>
          <a:bodyPr/>
          <a:lstStyle/>
          <a:p>
            <a:r>
              <a:rPr lang="en-US"/>
              <a:t>20XX</a:t>
            </a:r>
          </a:p>
        </p:txBody>
      </p:sp>
      <p:sp>
        <p:nvSpPr>
          <p:cNvPr id="7" name="Footer Placeholder 6">
            <a:extLst>
              <a:ext uri="{FF2B5EF4-FFF2-40B4-BE49-F238E27FC236}">
                <a16:creationId xmlns:a16="http://schemas.microsoft.com/office/drawing/2014/main" id="{42B86F38-28B1-6714-F6B2-E885F22BF377}"/>
              </a:ext>
            </a:extLst>
          </p:cNvPr>
          <p:cNvSpPr>
            <a:spLocks noGrp="1"/>
          </p:cNvSpPr>
          <p:nvPr>
            <p:ph type="ftr" sz="quarter" idx="11"/>
          </p:nvPr>
        </p:nvSpPr>
        <p:spPr/>
        <p:txBody>
          <a:bodyPr/>
          <a:lstStyle/>
          <a:p>
            <a:r>
              <a:rPr lang="en-US"/>
              <a:t>presentation title</a:t>
            </a:r>
          </a:p>
        </p:txBody>
      </p:sp>
      <p:sp>
        <p:nvSpPr>
          <p:cNvPr id="8" name="Slide Number Placeholder 7">
            <a:extLst>
              <a:ext uri="{FF2B5EF4-FFF2-40B4-BE49-F238E27FC236}">
                <a16:creationId xmlns:a16="http://schemas.microsoft.com/office/drawing/2014/main" id="{58EA91AE-2725-D7AA-7611-D32F508F7C20}"/>
              </a:ext>
            </a:extLst>
          </p:cNvPr>
          <p:cNvSpPr>
            <a:spLocks noGrp="1"/>
          </p:cNvSpPr>
          <p:nvPr>
            <p:ph type="sldNum" sz="quarter" idx="12"/>
          </p:nvPr>
        </p:nvSpPr>
        <p:spPr/>
        <p:txBody>
          <a:bodyPr/>
          <a:lstStyle/>
          <a:p>
            <a:fld id="{58FB4751-880F-D840-AAA9-3A15815CC996}" type="slidenum">
              <a:rPr lang="en-US" smtClean="0"/>
              <a:pPr/>
              <a:t>13</a:t>
            </a:fld>
            <a:endParaRPr lang="en-US"/>
          </a:p>
        </p:txBody>
      </p:sp>
      <p:sp>
        <p:nvSpPr>
          <p:cNvPr id="9" name="Title 8">
            <a:extLst>
              <a:ext uri="{FF2B5EF4-FFF2-40B4-BE49-F238E27FC236}">
                <a16:creationId xmlns:a16="http://schemas.microsoft.com/office/drawing/2014/main" id="{A3E49697-1E75-C69C-9597-0F0C9C11FB12}"/>
              </a:ext>
            </a:extLst>
          </p:cNvPr>
          <p:cNvSpPr>
            <a:spLocks noGrp="1"/>
          </p:cNvSpPr>
          <p:nvPr>
            <p:ph type="title"/>
          </p:nvPr>
        </p:nvSpPr>
        <p:spPr>
          <a:xfrm>
            <a:off x="1565117" y="713419"/>
            <a:ext cx="10515600" cy="676656"/>
          </a:xfrm>
        </p:spPr>
        <p:txBody>
          <a:bodyPr/>
          <a:lstStyle/>
          <a:p>
            <a:r>
              <a:rPr lang="en-US"/>
              <a:t>8. LITERATURE SURVEY:</a:t>
            </a:r>
          </a:p>
        </p:txBody>
      </p:sp>
    </p:spTree>
    <p:extLst>
      <p:ext uri="{BB962C8B-B14F-4D97-AF65-F5344CB8AC3E}">
        <p14:creationId xmlns:p14="http://schemas.microsoft.com/office/powerpoint/2010/main" val="1058568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a:xfrm>
            <a:off x="197963" y="273377"/>
            <a:ext cx="9522108" cy="763571"/>
          </a:xfrm>
        </p:spPr>
        <p:txBody>
          <a:bodyPr/>
          <a:lstStyle/>
          <a:p>
            <a:r>
              <a:rPr lang="en-IN" sz="4000" b="1">
                <a:solidFill>
                  <a:schemeClr val="accent1">
                    <a:lumMod val="25000"/>
                  </a:schemeClr>
                </a:solidFill>
                <a:latin typeface="Calibri Light"/>
                <a:cs typeface="Calibri Light"/>
              </a:rPr>
              <a:t>9. CONCLUSION</a:t>
            </a:r>
            <a:r>
              <a:rPr lang="en-IN" sz="4000" b="1" i="0">
                <a:solidFill>
                  <a:schemeClr val="accent1">
                    <a:lumMod val="25000"/>
                  </a:schemeClr>
                </a:solidFill>
                <a:effectLst/>
                <a:latin typeface="Calibri Light"/>
                <a:cs typeface="Calibri Light"/>
              </a:rPr>
              <a:t>:</a:t>
            </a:r>
            <a:r>
              <a:rPr lang="en-IN" sz="4000" b="0" i="0">
                <a:solidFill>
                  <a:schemeClr val="accent1">
                    <a:lumMod val="25000"/>
                  </a:schemeClr>
                </a:solidFill>
                <a:effectLst/>
                <a:latin typeface="Calibri Light"/>
                <a:cs typeface="Calibri Light"/>
              </a:rPr>
              <a:t> </a:t>
            </a:r>
            <a:endParaRPr lang="en-US" sz="4000">
              <a:solidFill>
                <a:schemeClr val="accent1">
                  <a:lumMod val="25000"/>
                </a:schemeClr>
              </a:solidFill>
              <a:latin typeface="Calibri Light"/>
              <a:cs typeface="Calibri Light"/>
            </a:endParaRPr>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a:xfrm>
            <a:off x="197963" y="1036948"/>
            <a:ext cx="5898037" cy="5011174"/>
          </a:xfrm>
        </p:spPr>
        <p:txBody>
          <a:bodyPr>
            <a:noAutofit/>
          </a:bodyPr>
          <a:lstStyle/>
          <a:p>
            <a:pPr marL="285750" indent="-285750">
              <a:buFont typeface="Arial" panose="020B0604020202020204" pitchFamily="34" charset="0"/>
              <a:buChar char="•"/>
            </a:pPr>
            <a:r>
              <a:rPr lang="en-US" sz="2000" b="0" i="0">
                <a:solidFill>
                  <a:srgbClr val="000000"/>
                </a:solidFill>
                <a:effectLst/>
                <a:latin typeface="Calibri" panose="020F0502020204030204" pitchFamily="34" charset="0"/>
              </a:rPr>
              <a:t>In conclusion, the evaluation and comparison of parsing techniques in compiler construction represent a pivotal in optimizing compiler performance and functionality. </a:t>
            </a:r>
          </a:p>
          <a:p>
            <a:pPr marL="285750" indent="-285750">
              <a:buFont typeface="Arial" panose="020B0604020202020204" pitchFamily="34" charset="0"/>
              <a:buChar char="•"/>
            </a:pPr>
            <a:r>
              <a:rPr lang="en-US" sz="2000" b="0" i="0">
                <a:solidFill>
                  <a:srgbClr val="000000"/>
                </a:solidFill>
                <a:effectLst/>
                <a:latin typeface="Calibri" panose="020F0502020204030204" pitchFamily="34" charset="0"/>
              </a:rPr>
              <a:t>By dissecting the intricacies of parsing methodologies and their implications across various grammatical contexts, this project provides invaluable insights for compiler developers seeking to navigate the complex landscape of parsing technique selection.  </a:t>
            </a:r>
            <a:endParaRPr lang="en-US" sz="2000">
              <a:solidFill>
                <a:srgbClr val="000000"/>
              </a:solidFill>
              <a:latin typeface="Calibri" panose="020F0502020204030204" pitchFamily="34" charset="0"/>
            </a:endParaRPr>
          </a:p>
          <a:p>
            <a:pPr marL="285750" indent="-285750">
              <a:buFont typeface="Arial" panose="020B0604020202020204" pitchFamily="34" charset="0"/>
              <a:buChar char="•"/>
            </a:pPr>
            <a:r>
              <a:rPr lang="en-US" sz="2000" b="0" i="0">
                <a:solidFill>
                  <a:srgbClr val="000000"/>
                </a:solidFill>
                <a:effectLst/>
                <a:latin typeface="Calibri" panose="020F0502020204030204" pitchFamily="34" charset="0"/>
              </a:rPr>
              <a:t>As compilers continue to evolve in tandem with advancements in programming languages and software engineering practices, the lessons learned from this research serve as a beacon guiding future in compiler construction and optimization. </a:t>
            </a:r>
            <a:endParaRPr lang="en-US" sz="2000"/>
          </a:p>
          <a:p>
            <a:pPr marL="285750" indent="-285750">
              <a:buFont typeface="Arial" panose="020B0604020202020204" pitchFamily="34" charset="0"/>
              <a:buChar char="•"/>
            </a:pPr>
            <a:endParaRPr lang="en-US" sz="2000"/>
          </a:p>
        </p:txBody>
      </p:sp>
      <p:sp>
        <p:nvSpPr>
          <p:cNvPr id="4" name="Date Placeholder 3">
            <a:extLst>
              <a:ext uri="{FF2B5EF4-FFF2-40B4-BE49-F238E27FC236}">
                <a16:creationId xmlns:a16="http://schemas.microsoft.com/office/drawing/2014/main" id="{90EE3569-F451-360A-870F-C2F3992E9A8C}"/>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a:lstStyle/>
          <a:p>
            <a:fld id="{58FB4751-880F-D840-AAA9-3A15815CC996}" type="slidenum">
              <a:rPr lang="en-US" smtClean="0"/>
              <a:t>14</a:t>
            </a:fld>
            <a:endParaRPr lang="en-US"/>
          </a:p>
        </p:txBody>
      </p:sp>
    </p:spTree>
    <p:extLst>
      <p:ext uri="{BB962C8B-B14F-4D97-AF65-F5344CB8AC3E}">
        <p14:creationId xmlns:p14="http://schemas.microsoft.com/office/powerpoint/2010/main" val="3418206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a:xfrm>
            <a:off x="1146928" y="3903695"/>
            <a:ext cx="9144000" cy="1167925"/>
          </a:xfrm>
        </p:spPr>
        <p:txBody>
          <a:bodyPr/>
          <a:lstStyle/>
          <a:p>
            <a:r>
              <a:rPr lang="en-US"/>
              <a:t>MANASA</a:t>
            </a:r>
          </a:p>
          <a:p>
            <a:r>
              <a:rPr lang="en-US"/>
              <a:t>PRANEETHA</a:t>
            </a:r>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257123" y="2460530"/>
            <a:ext cx="6229530" cy="1325563"/>
          </a:xfrm>
        </p:spPr>
        <p:txBody>
          <a:bodyPr/>
          <a:lstStyle/>
          <a:p>
            <a:r>
              <a:rPr lang="en-US"/>
              <a:t>TOPICS:</a:t>
            </a:r>
          </a:p>
        </p:txBody>
      </p:sp>
      <p:graphicFrame>
        <p:nvGraphicFramePr>
          <p:cNvPr id="8" name="Table 7">
            <a:extLst>
              <a:ext uri="{FF2B5EF4-FFF2-40B4-BE49-F238E27FC236}">
                <a16:creationId xmlns:a16="http://schemas.microsoft.com/office/drawing/2014/main" id="{EF7050B3-A033-588F-AA5C-6E1D9B2AFF03}"/>
              </a:ext>
            </a:extLst>
          </p:cNvPr>
          <p:cNvGraphicFramePr>
            <a:graphicFrameLocks noGrp="1"/>
          </p:cNvGraphicFramePr>
          <p:nvPr>
            <p:extLst>
              <p:ext uri="{D42A27DB-BD31-4B8C-83A1-F6EECF244321}">
                <p14:modId xmlns:p14="http://schemas.microsoft.com/office/powerpoint/2010/main" val="1094643451"/>
              </p:ext>
            </p:extLst>
          </p:nvPr>
        </p:nvGraphicFramePr>
        <p:xfrm>
          <a:off x="7688424" y="335284"/>
          <a:ext cx="3928188" cy="6224140"/>
        </p:xfrm>
        <a:graphic>
          <a:graphicData uri="http://schemas.openxmlformats.org/drawingml/2006/table">
            <a:tbl>
              <a:tblPr firstRow="1" bandRow="1">
                <a:tableStyleId>{7DF18680-E054-41AD-8BC1-D1AEF772440D}</a:tableStyleId>
              </a:tblPr>
              <a:tblGrid>
                <a:gridCol w="1063269">
                  <a:extLst>
                    <a:ext uri="{9D8B030D-6E8A-4147-A177-3AD203B41FA5}">
                      <a16:colId xmlns:a16="http://schemas.microsoft.com/office/drawing/2014/main" val="468656657"/>
                    </a:ext>
                  </a:extLst>
                </a:gridCol>
                <a:gridCol w="2864919">
                  <a:extLst>
                    <a:ext uri="{9D8B030D-6E8A-4147-A177-3AD203B41FA5}">
                      <a16:colId xmlns:a16="http://schemas.microsoft.com/office/drawing/2014/main" val="3413266380"/>
                    </a:ext>
                  </a:extLst>
                </a:gridCol>
              </a:tblGrid>
              <a:tr h="622414">
                <a:tc>
                  <a:txBody>
                    <a:bodyPr/>
                    <a:lstStyle/>
                    <a:p>
                      <a:r>
                        <a:rPr lang="en-US"/>
                        <a:t>S.NO</a:t>
                      </a:r>
                    </a:p>
                  </a:txBody>
                  <a:tcPr/>
                </a:tc>
                <a:tc>
                  <a:txBody>
                    <a:bodyPr/>
                    <a:lstStyle/>
                    <a:p>
                      <a:r>
                        <a:rPr lang="en-US"/>
                        <a:t>TOPICS</a:t>
                      </a:r>
                    </a:p>
                  </a:txBody>
                  <a:tcPr/>
                </a:tc>
                <a:extLst>
                  <a:ext uri="{0D108BD9-81ED-4DB2-BD59-A6C34878D82A}">
                    <a16:rowId xmlns:a16="http://schemas.microsoft.com/office/drawing/2014/main" val="2572100976"/>
                  </a:ext>
                </a:extLst>
              </a:tr>
              <a:tr h="622414">
                <a:tc>
                  <a:txBody>
                    <a:bodyPr/>
                    <a:lstStyle/>
                    <a:p>
                      <a:r>
                        <a:rPr lang="en-US"/>
                        <a:t>1.</a:t>
                      </a:r>
                    </a:p>
                  </a:txBody>
                  <a:tcPr/>
                </a:tc>
                <a:tc>
                  <a:txBody>
                    <a:bodyPr/>
                    <a:lstStyle/>
                    <a:p>
                      <a:r>
                        <a:rPr lang="en-IN" sz="1800" b="1" i="0" kern="1200">
                          <a:solidFill>
                            <a:schemeClr val="dk1"/>
                          </a:solidFill>
                          <a:effectLst/>
                          <a:latin typeface="+mn-lt"/>
                          <a:ea typeface="+mn-ea"/>
                          <a:cs typeface="+mn-cs"/>
                        </a:rPr>
                        <a:t>ABSTRACT</a:t>
                      </a:r>
                      <a:r>
                        <a:rPr lang="en-IN" sz="1800" b="0" i="0" kern="1200">
                          <a:solidFill>
                            <a:schemeClr val="dk1"/>
                          </a:solidFill>
                          <a:effectLst/>
                          <a:latin typeface="+mn-lt"/>
                          <a:ea typeface="+mn-ea"/>
                          <a:cs typeface="+mn-cs"/>
                        </a:rPr>
                        <a:t> </a:t>
                      </a:r>
                      <a:endParaRPr lang="en-US"/>
                    </a:p>
                  </a:txBody>
                  <a:tcPr/>
                </a:tc>
                <a:extLst>
                  <a:ext uri="{0D108BD9-81ED-4DB2-BD59-A6C34878D82A}">
                    <a16:rowId xmlns:a16="http://schemas.microsoft.com/office/drawing/2014/main" val="1663178571"/>
                  </a:ext>
                </a:extLst>
              </a:tr>
              <a:tr h="622414">
                <a:tc>
                  <a:txBody>
                    <a:bodyPr/>
                    <a:lstStyle/>
                    <a:p>
                      <a:r>
                        <a:rPr lang="en-US"/>
                        <a:t>2.</a:t>
                      </a:r>
                    </a:p>
                  </a:txBody>
                  <a:tcPr/>
                </a:tc>
                <a:tc>
                  <a:txBody>
                    <a:bodyPr/>
                    <a:lstStyle/>
                    <a:p>
                      <a:r>
                        <a:rPr lang="en-IN" sz="1800" b="1" i="0" kern="1200">
                          <a:solidFill>
                            <a:schemeClr val="dk1"/>
                          </a:solidFill>
                          <a:effectLst/>
                          <a:latin typeface="+mn-lt"/>
                          <a:ea typeface="+mn-ea"/>
                          <a:cs typeface="+mn-cs"/>
                        </a:rPr>
                        <a:t>INTRODUCTION</a:t>
                      </a:r>
                      <a:endParaRPr lang="en-US"/>
                    </a:p>
                  </a:txBody>
                  <a:tcPr/>
                </a:tc>
                <a:extLst>
                  <a:ext uri="{0D108BD9-81ED-4DB2-BD59-A6C34878D82A}">
                    <a16:rowId xmlns:a16="http://schemas.microsoft.com/office/drawing/2014/main" val="2770684476"/>
                  </a:ext>
                </a:extLst>
              </a:tr>
              <a:tr h="622414">
                <a:tc>
                  <a:txBody>
                    <a:bodyPr/>
                    <a:lstStyle/>
                    <a:p>
                      <a:r>
                        <a:rPr lang="en-US"/>
                        <a:t>3.</a:t>
                      </a:r>
                    </a:p>
                  </a:txBody>
                  <a:tcPr/>
                </a:tc>
                <a:tc>
                  <a:txBody>
                    <a:bodyPr/>
                    <a:lstStyle/>
                    <a:p>
                      <a:r>
                        <a:rPr lang="en-IN" sz="1800" b="1" i="0" kern="1200">
                          <a:solidFill>
                            <a:schemeClr val="dk1"/>
                          </a:solidFill>
                          <a:effectLst/>
                          <a:latin typeface="+mn-lt"/>
                          <a:ea typeface="+mn-ea"/>
                          <a:cs typeface="+mn-cs"/>
                        </a:rPr>
                        <a:t>OBJECTIVES</a:t>
                      </a:r>
                      <a:endParaRPr lang="en-US"/>
                    </a:p>
                  </a:txBody>
                  <a:tcPr/>
                </a:tc>
                <a:extLst>
                  <a:ext uri="{0D108BD9-81ED-4DB2-BD59-A6C34878D82A}">
                    <a16:rowId xmlns:a16="http://schemas.microsoft.com/office/drawing/2014/main" val="2245396444"/>
                  </a:ext>
                </a:extLst>
              </a:tr>
              <a:tr h="622414">
                <a:tc>
                  <a:txBody>
                    <a:bodyPr/>
                    <a:lstStyle/>
                    <a:p>
                      <a:r>
                        <a:rPr lang="en-US"/>
                        <a:t>4.</a:t>
                      </a:r>
                    </a:p>
                  </a:txBody>
                  <a:tcPr/>
                </a:tc>
                <a:tc>
                  <a:txBody>
                    <a:bodyPr/>
                    <a:lstStyle/>
                    <a:p>
                      <a:r>
                        <a:rPr lang="en-IN" sz="1800" b="1" i="0" kern="1200">
                          <a:solidFill>
                            <a:schemeClr val="dk1"/>
                          </a:solidFill>
                          <a:effectLst/>
                          <a:latin typeface="+mn-lt"/>
                          <a:ea typeface="+mn-ea"/>
                          <a:cs typeface="+mn-cs"/>
                        </a:rPr>
                        <a:t>PROJECT SCOPE</a:t>
                      </a:r>
                      <a:endParaRPr lang="en-US"/>
                    </a:p>
                  </a:txBody>
                  <a:tcPr/>
                </a:tc>
                <a:extLst>
                  <a:ext uri="{0D108BD9-81ED-4DB2-BD59-A6C34878D82A}">
                    <a16:rowId xmlns:a16="http://schemas.microsoft.com/office/drawing/2014/main" val="2550357446"/>
                  </a:ext>
                </a:extLst>
              </a:tr>
              <a:tr h="622414">
                <a:tc>
                  <a:txBody>
                    <a:bodyPr/>
                    <a:lstStyle/>
                    <a:p>
                      <a:r>
                        <a:rPr lang="en-US"/>
                        <a:t>5.</a:t>
                      </a:r>
                    </a:p>
                  </a:txBody>
                  <a:tcPr/>
                </a:tc>
                <a:tc>
                  <a:txBody>
                    <a:bodyPr/>
                    <a:lstStyle/>
                    <a:p>
                      <a:r>
                        <a:rPr lang="en-US" b="1"/>
                        <a:t>PROBLEM STATEMENT</a:t>
                      </a:r>
                    </a:p>
                  </a:txBody>
                  <a:tcPr/>
                </a:tc>
                <a:extLst>
                  <a:ext uri="{0D108BD9-81ED-4DB2-BD59-A6C34878D82A}">
                    <a16:rowId xmlns:a16="http://schemas.microsoft.com/office/drawing/2014/main" val="666273599"/>
                  </a:ext>
                </a:extLst>
              </a:tr>
              <a:tr h="622414">
                <a:tc>
                  <a:txBody>
                    <a:bodyPr/>
                    <a:lstStyle/>
                    <a:p>
                      <a:r>
                        <a:rPr lang="en-US"/>
                        <a:t>6.</a:t>
                      </a:r>
                    </a:p>
                  </a:txBody>
                  <a:tcPr/>
                </a:tc>
                <a:tc>
                  <a:txBody>
                    <a:bodyPr/>
                    <a:lstStyle/>
                    <a:p>
                      <a:r>
                        <a:rPr lang="en-IN" sz="1800" b="1" i="0" kern="1200">
                          <a:solidFill>
                            <a:schemeClr val="dk1"/>
                          </a:solidFill>
                          <a:effectLst/>
                          <a:latin typeface="+mn-lt"/>
                          <a:ea typeface="+mn-ea"/>
                          <a:cs typeface="+mn-cs"/>
                        </a:rPr>
                        <a:t>VISUALIZATION</a:t>
                      </a:r>
                      <a:endParaRPr lang="en-US"/>
                    </a:p>
                  </a:txBody>
                  <a:tcPr/>
                </a:tc>
                <a:extLst>
                  <a:ext uri="{0D108BD9-81ED-4DB2-BD59-A6C34878D82A}">
                    <a16:rowId xmlns:a16="http://schemas.microsoft.com/office/drawing/2014/main" val="1281949301"/>
                  </a:ext>
                </a:extLst>
              </a:tr>
              <a:tr h="622414">
                <a:tc>
                  <a:txBody>
                    <a:bodyPr/>
                    <a:lstStyle/>
                    <a:p>
                      <a:r>
                        <a:rPr lang="en-US"/>
                        <a:t>7.</a:t>
                      </a:r>
                    </a:p>
                  </a:txBody>
                  <a:tcPr/>
                </a:tc>
                <a:tc>
                  <a:txBody>
                    <a:bodyPr/>
                    <a:lstStyle/>
                    <a:p>
                      <a:r>
                        <a:rPr lang="en-IN" sz="1800" b="1" i="0" kern="1200">
                          <a:solidFill>
                            <a:schemeClr val="dk1"/>
                          </a:solidFill>
                          <a:effectLst/>
                          <a:latin typeface="+mn-lt"/>
                          <a:ea typeface="+mn-ea"/>
                          <a:cs typeface="+mn-cs"/>
                        </a:rPr>
                        <a:t>PARSING TECHNIQUES</a:t>
                      </a:r>
                      <a:endParaRPr lang="en-US"/>
                    </a:p>
                  </a:txBody>
                  <a:tcPr/>
                </a:tc>
                <a:extLst>
                  <a:ext uri="{0D108BD9-81ED-4DB2-BD59-A6C34878D82A}">
                    <a16:rowId xmlns:a16="http://schemas.microsoft.com/office/drawing/2014/main" val="2930530097"/>
                  </a:ext>
                </a:extLst>
              </a:tr>
              <a:tr h="622414">
                <a:tc>
                  <a:txBody>
                    <a:bodyPr/>
                    <a:lstStyle/>
                    <a:p>
                      <a:r>
                        <a:rPr lang="en-US"/>
                        <a:t>8.</a:t>
                      </a:r>
                    </a:p>
                  </a:txBody>
                  <a:tcPr/>
                </a:tc>
                <a:tc>
                  <a:txBody>
                    <a:bodyPr/>
                    <a:lstStyle/>
                    <a:p>
                      <a:r>
                        <a:rPr lang="en-US" b="1"/>
                        <a:t>LITERATURE SURVEY</a:t>
                      </a:r>
                    </a:p>
                  </a:txBody>
                  <a:tcPr/>
                </a:tc>
                <a:extLst>
                  <a:ext uri="{0D108BD9-81ED-4DB2-BD59-A6C34878D82A}">
                    <a16:rowId xmlns:a16="http://schemas.microsoft.com/office/drawing/2014/main" val="335284064"/>
                  </a:ext>
                </a:extLst>
              </a:tr>
              <a:tr h="622414">
                <a:tc>
                  <a:txBody>
                    <a:bodyPr/>
                    <a:lstStyle/>
                    <a:p>
                      <a:r>
                        <a:rPr lang="en-US"/>
                        <a:t>9.</a:t>
                      </a:r>
                    </a:p>
                  </a:txBody>
                  <a:tcPr/>
                </a:tc>
                <a:tc>
                  <a:txBody>
                    <a:bodyPr/>
                    <a:lstStyle/>
                    <a:p>
                      <a:r>
                        <a:rPr lang="en-US" b="1"/>
                        <a:t>CONCLUSION</a:t>
                      </a:r>
                    </a:p>
                  </a:txBody>
                  <a:tcPr/>
                </a:tc>
                <a:extLst>
                  <a:ext uri="{0D108BD9-81ED-4DB2-BD59-A6C34878D82A}">
                    <a16:rowId xmlns:a16="http://schemas.microsoft.com/office/drawing/2014/main" val="816426872"/>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A350BD-51FB-7490-609A-9722119C657D}"/>
            </a:ext>
          </a:extLst>
        </p:cNvPr>
        <p:cNvGrpSpPr/>
        <p:nvPr/>
      </p:nvGrpSpPr>
      <p:grpSpPr>
        <a:xfrm>
          <a:off x="0" y="0"/>
          <a:ext cx="0" cy="0"/>
          <a:chOff x="0" y="0"/>
          <a:chExt cx="0" cy="0"/>
        </a:xfrm>
      </p:grpSpPr>
      <p:sp>
        <p:nvSpPr>
          <p:cNvPr id="14" name="Title 13">
            <a:extLst>
              <a:ext uri="{FF2B5EF4-FFF2-40B4-BE49-F238E27FC236}">
                <a16:creationId xmlns:a16="http://schemas.microsoft.com/office/drawing/2014/main" id="{174BE14D-E1BA-2EDF-87C1-DC67A6A2E227}"/>
              </a:ext>
            </a:extLst>
          </p:cNvPr>
          <p:cNvSpPr>
            <a:spLocks noGrp="1"/>
          </p:cNvSpPr>
          <p:nvPr>
            <p:ph type="title"/>
          </p:nvPr>
        </p:nvSpPr>
        <p:spPr>
          <a:xfrm>
            <a:off x="852072" y="587440"/>
            <a:ext cx="4716429" cy="1043349"/>
          </a:xfrm>
        </p:spPr>
        <p:txBody>
          <a:bodyPr/>
          <a:lstStyle/>
          <a:p>
            <a:r>
              <a:rPr lang="en-US" sz="4000"/>
              <a:t>1. Abstract</a:t>
            </a:r>
            <a:r>
              <a:rPr lang="en-US"/>
              <a:t>:</a:t>
            </a:r>
          </a:p>
        </p:txBody>
      </p:sp>
      <p:sp>
        <p:nvSpPr>
          <p:cNvPr id="16" name="Text Placeholder 15">
            <a:extLst>
              <a:ext uri="{FF2B5EF4-FFF2-40B4-BE49-F238E27FC236}">
                <a16:creationId xmlns:a16="http://schemas.microsoft.com/office/drawing/2014/main" id="{9DEE729C-8BF0-2EC2-3A63-EB947570EC33}"/>
              </a:ext>
            </a:extLst>
          </p:cNvPr>
          <p:cNvSpPr>
            <a:spLocks noGrp="1"/>
          </p:cNvSpPr>
          <p:nvPr>
            <p:ph type="body" sz="quarter" idx="13"/>
          </p:nvPr>
        </p:nvSpPr>
        <p:spPr>
          <a:xfrm>
            <a:off x="1194318" y="1630789"/>
            <a:ext cx="9833346" cy="4527416"/>
          </a:xfrm>
        </p:spPr>
        <p:txBody>
          <a:bodyPr>
            <a:noAutofit/>
          </a:bodyPr>
          <a:lstStyle/>
          <a:p>
            <a:pPr marL="457200" indent="-457200" algn="just">
              <a:buFont typeface="Arial" panose="020B0604020202020204" pitchFamily="34" charset="0"/>
              <a:buChar char="•"/>
            </a:pPr>
            <a:r>
              <a:rPr lang="en-IN" sz="2000" b="0" i="0">
                <a:solidFill>
                  <a:srgbClr val="000000"/>
                </a:solidFill>
                <a:effectLst/>
                <a:latin typeface="WordVisi_MSFontService"/>
              </a:rPr>
              <a:t>This project delves into the nuanced realm of parsing techniques in compiler        construction, aiming to provide a comprehensive evaluate and comparison of various methodologies.</a:t>
            </a:r>
          </a:p>
          <a:p>
            <a:pPr algn="just"/>
            <a:endParaRPr lang="en-IN" sz="2000">
              <a:solidFill>
                <a:srgbClr val="000000"/>
              </a:solidFill>
              <a:latin typeface="WordVisi_MSFontService"/>
            </a:endParaRPr>
          </a:p>
          <a:p>
            <a:pPr marL="342900" indent="-342900" algn="just">
              <a:buFont typeface="Arial" panose="020B0604020202020204" pitchFamily="34" charset="0"/>
              <a:buChar char="•"/>
            </a:pPr>
            <a:r>
              <a:rPr lang="en-IN" sz="2000" b="0" i="0">
                <a:solidFill>
                  <a:srgbClr val="000000"/>
                </a:solidFill>
                <a:effectLst/>
                <a:latin typeface="WordVisi_MSFontService"/>
              </a:rPr>
              <a:t> </a:t>
            </a:r>
            <a:r>
              <a:rPr lang="en-US" sz="2000" b="0" i="0">
                <a:solidFill>
                  <a:srgbClr val="000000"/>
                </a:solidFill>
                <a:effectLst/>
                <a:latin typeface="Calibri" panose="020F0502020204030204" pitchFamily="34" charset="0"/>
              </a:rPr>
              <a:t>By meticulously analysis the performance and suitability of parsing techniques such as    Recursive Descent Parsing, LL Parsing, LR Parsing, GLR Parsing, and Earley Parsing, we aim to offer valuable insights into their strengths, weaknesses, and applicability across different grammatical contexts.</a:t>
            </a:r>
          </a:p>
          <a:p>
            <a:pPr algn="just"/>
            <a:r>
              <a:rPr lang="en-US" sz="2000" b="0" i="0">
                <a:solidFill>
                  <a:srgbClr val="000000"/>
                </a:solidFill>
                <a:effectLst/>
                <a:latin typeface="Calibri" panose="020F0502020204030204" pitchFamily="34" charset="0"/>
              </a:rPr>
              <a:t>  </a:t>
            </a:r>
            <a:endParaRPr lang="en-IN" sz="2000">
              <a:solidFill>
                <a:srgbClr val="000000"/>
              </a:solidFill>
              <a:latin typeface="WordVisi_MSFontService"/>
            </a:endParaRPr>
          </a:p>
          <a:p>
            <a:pPr marL="457200" indent="-457200" algn="just">
              <a:buFont typeface="Arial" panose="020B0604020202020204" pitchFamily="34" charset="0"/>
              <a:buChar char="•"/>
            </a:pPr>
            <a:r>
              <a:rPr lang="en-US" sz="2000" b="0" i="0">
                <a:solidFill>
                  <a:srgbClr val="000000"/>
                </a:solidFill>
                <a:effectLst/>
                <a:latin typeface="Calibri" panose="020F0502020204030204" pitchFamily="34" charset="0"/>
              </a:rPr>
              <a:t>Through rigorous experimentation and measurement of metrics such as parsing time, memory consumption, error recovery, and scalability, our project seeks to furnish compiler developers with actionable intelligence to make informed decisions regarding parsing strategy selection.  </a:t>
            </a:r>
            <a:endParaRPr lang="en-IN" sz="2000" b="0" i="0">
              <a:solidFill>
                <a:srgbClr val="000000"/>
              </a:solidFill>
              <a:effectLst/>
              <a:latin typeface="WordVisi_MSFontService"/>
            </a:endParaRPr>
          </a:p>
        </p:txBody>
      </p:sp>
      <p:sp>
        <p:nvSpPr>
          <p:cNvPr id="2" name="Date Placeholder 1">
            <a:extLst>
              <a:ext uri="{FF2B5EF4-FFF2-40B4-BE49-F238E27FC236}">
                <a16:creationId xmlns:a16="http://schemas.microsoft.com/office/drawing/2014/main" id="{EEC138C2-FBBD-B71F-20AC-5B87DD65AD43}"/>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C9BD9F3A-0E4D-20FE-1538-5A8B957241E7}"/>
              </a:ext>
            </a:extLst>
          </p:cNvPr>
          <p:cNvSpPr>
            <a:spLocks noGrp="1"/>
          </p:cNvSpPr>
          <p:nvPr>
            <p:ph type="ftr" sz="quarter" idx="11"/>
          </p:nvPr>
        </p:nvSpPr>
        <p:spPr/>
        <p:txBody>
          <a:bodyPr/>
          <a:lstStyle/>
          <a:p>
            <a:r>
              <a:rPr lang="en-US"/>
              <a:t>presentation title</a:t>
            </a:r>
          </a:p>
        </p:txBody>
      </p:sp>
      <p:sp>
        <p:nvSpPr>
          <p:cNvPr id="4" name="Slide Number Placeholder 3">
            <a:extLst>
              <a:ext uri="{FF2B5EF4-FFF2-40B4-BE49-F238E27FC236}">
                <a16:creationId xmlns:a16="http://schemas.microsoft.com/office/drawing/2014/main" id="{9EE127F4-7F6C-2B43-6B63-0573F10EB197}"/>
              </a:ext>
            </a:extLst>
          </p:cNvPr>
          <p:cNvSpPr>
            <a:spLocks noGrp="1"/>
          </p:cNvSpPr>
          <p:nvPr>
            <p:ph type="sldNum" sz="quarter" idx="12"/>
          </p:nvPr>
        </p:nvSpPr>
        <p:spPr/>
        <p:txBody>
          <a:bodyPr/>
          <a:lstStyle/>
          <a:p>
            <a:fld id="{58FB4751-880F-D840-AAA9-3A15815CC996}" type="slidenum">
              <a:rPr lang="en-US" smtClean="0"/>
              <a:t>3</a:t>
            </a:fld>
            <a:endParaRPr lang="en-US"/>
          </a:p>
        </p:txBody>
      </p:sp>
    </p:spTree>
    <p:extLst>
      <p:ext uri="{BB962C8B-B14F-4D97-AF65-F5344CB8AC3E}">
        <p14:creationId xmlns:p14="http://schemas.microsoft.com/office/powerpoint/2010/main" val="3104012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43042" y="134430"/>
            <a:ext cx="4850052" cy="645541"/>
          </a:xfrm>
        </p:spPr>
        <p:txBody>
          <a:bodyPr anchor="b">
            <a:normAutofit/>
          </a:bodyPr>
          <a:lstStyle/>
          <a:p>
            <a:r>
              <a:rPr lang="en-US"/>
              <a:t>2. INTRODUCTION:</a:t>
            </a:r>
          </a:p>
        </p:txBody>
      </p:sp>
      <p:pic>
        <p:nvPicPr>
          <p:cNvPr id="7" name="Picture Placeholder 6">
            <a:extLst>
              <a:ext uri="{FF2B5EF4-FFF2-40B4-BE49-F238E27FC236}">
                <a16:creationId xmlns:a16="http://schemas.microsoft.com/office/drawing/2014/main" id="{4D27818F-812F-7905-B29C-62EAA21824EC}"/>
              </a:ext>
            </a:extLst>
          </p:cNvPr>
          <p:cNvPicPr>
            <a:picLocks noGrp="1" noChangeAspect="1"/>
          </p:cNvPicPr>
          <p:nvPr>
            <p:ph idx="1"/>
          </p:nvPr>
        </p:nvPicPr>
        <p:blipFill rotWithShape="1">
          <a:blip r:embed="rId2"/>
          <a:stretch/>
        </p:blipFill>
        <p:spPr>
          <a:xfrm>
            <a:off x="5902036" y="457201"/>
            <a:ext cx="6113180" cy="5411788"/>
          </a:xfrm>
          <a:prstGeom prst="rect">
            <a:avLst/>
          </a:prstGeom>
          <a:noFill/>
        </p:spPr>
      </p:pic>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43042" y="886408"/>
            <a:ext cx="4672769" cy="5243804"/>
          </a:xfrm>
        </p:spPr>
        <p:txBody>
          <a:bodyPr>
            <a:noAutofit/>
          </a:bodyPr>
          <a:lstStyle/>
          <a:p>
            <a:pPr marL="285750" indent="-285750">
              <a:buFont typeface="Arial" panose="020B0604020202020204" pitchFamily="34" charset="0"/>
              <a:buChar char="•"/>
            </a:pPr>
            <a:r>
              <a:rPr lang="en-US" sz="1800"/>
              <a:t>In the realm of compiler construction, parsing serves as a pivotal process translating source code into a structured format, facilitating subsequent analysis and translation phases.</a:t>
            </a:r>
          </a:p>
          <a:p>
            <a:pPr marL="285750" indent="-285750">
              <a:buFont typeface="Arial" panose="020B0604020202020204" pitchFamily="34" charset="0"/>
              <a:buChar char="•"/>
            </a:pPr>
            <a:r>
              <a:rPr lang="en-US" sz="1800"/>
              <a:t> The efficiency and accuracy of parsing techniques significantly influence the overall performance and functionality of compilers.</a:t>
            </a:r>
          </a:p>
          <a:p>
            <a:pPr marL="285750" indent="-285750">
              <a:buFont typeface="Arial" panose="020B0604020202020204" pitchFamily="34" charset="0"/>
              <a:buChar char="•"/>
            </a:pPr>
            <a:r>
              <a:rPr lang="en-US" sz="1800"/>
              <a:t>This paper embarks on a comprehensive exploration of various parsing techniques, evaluating their performance across key metrics such as speed, memory consumption, and scalability. </a:t>
            </a:r>
          </a:p>
          <a:p>
            <a:pPr marL="285750" indent="-285750">
              <a:buFont typeface="Arial" panose="020B0604020202020204" pitchFamily="34" charset="0"/>
              <a:buChar char="•"/>
            </a:pPr>
            <a:r>
              <a:rPr lang="en-US" sz="1800"/>
              <a:t>By dissecting and comparing different methodologies, ranging from traditional methods like LL and LR parsing to more recent advancements such as GLR and PEG parsing, we aim to shed light on their respective strengths, weaknesses, and suitability for diverse compiler construction scenarios.</a:t>
            </a:r>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a:xfrm>
            <a:off x="365760" y="6464808"/>
            <a:ext cx="987552" cy="310896"/>
          </a:xfrm>
        </p:spPr>
        <p:txBody>
          <a:bodyPr anchor="ctr">
            <a:normAutofit/>
          </a:bodyPr>
          <a:lstStyle/>
          <a:p>
            <a:pPr>
              <a:spcAft>
                <a:spcPts val="600"/>
              </a:spcAft>
            </a:pPr>
            <a:r>
              <a:rPr lang="en-US"/>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a:xfrm>
            <a:off x="4379976" y="6464808"/>
            <a:ext cx="3438144" cy="310896"/>
          </a:xfrm>
        </p:spPr>
        <p:txBody>
          <a:bodyPr anchor="ctr">
            <a:normAutofit/>
          </a:bodyPr>
          <a:lstStyle/>
          <a:p>
            <a:pPr>
              <a:spcAft>
                <a:spcPts val="600"/>
              </a:spcAft>
            </a:pPr>
            <a:r>
              <a:rPr lang="en-US"/>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a:xfrm>
            <a:off x="11027664" y="6464808"/>
            <a:ext cx="987552" cy="310896"/>
          </a:xfrm>
        </p:spPr>
        <p:txBody>
          <a:bodyPr anchor="ctr">
            <a:normAutofit/>
          </a:bodyPr>
          <a:lstStyle/>
          <a:p>
            <a:pPr>
              <a:spcAft>
                <a:spcPts val="600"/>
              </a:spcAft>
            </a:pPr>
            <a:fld id="{58FB4751-880F-D840-AAA9-3A15815CC996}" type="slidenum">
              <a:rPr lang="en-US" smtClean="0"/>
              <a:pPr>
                <a:spcAft>
                  <a:spcPts val="600"/>
                </a:spcAft>
              </a:pPr>
              <a:t>4</a:t>
            </a:fld>
            <a:endParaRPr lang="en-US"/>
          </a:p>
        </p:txBody>
      </p:sp>
    </p:spTree>
    <p:extLst>
      <p:ext uri="{BB962C8B-B14F-4D97-AF65-F5344CB8AC3E}">
        <p14:creationId xmlns:p14="http://schemas.microsoft.com/office/powerpoint/2010/main" val="3435077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76879-7B72-B96E-6C48-26503E4C69B1}"/>
              </a:ext>
            </a:extLst>
          </p:cNvPr>
          <p:cNvSpPr>
            <a:spLocks noGrp="1"/>
          </p:cNvSpPr>
          <p:nvPr>
            <p:ph type="title"/>
          </p:nvPr>
        </p:nvSpPr>
        <p:spPr>
          <a:xfrm>
            <a:off x="1502601" y="505916"/>
            <a:ext cx="8593121" cy="773032"/>
          </a:xfrm>
        </p:spPr>
        <p:txBody>
          <a:bodyPr/>
          <a:lstStyle/>
          <a:p>
            <a:r>
              <a:rPr lang="en-US"/>
              <a:t>3. OBJECTIVES:</a:t>
            </a:r>
          </a:p>
        </p:txBody>
      </p:sp>
      <p:sp>
        <p:nvSpPr>
          <p:cNvPr id="3" name="Content Placeholder 2">
            <a:extLst>
              <a:ext uri="{FF2B5EF4-FFF2-40B4-BE49-F238E27FC236}">
                <a16:creationId xmlns:a16="http://schemas.microsoft.com/office/drawing/2014/main" id="{D1735C6D-BB13-5860-6F11-05BC38ADC184}"/>
              </a:ext>
            </a:extLst>
          </p:cNvPr>
          <p:cNvSpPr>
            <a:spLocks noGrp="1"/>
          </p:cNvSpPr>
          <p:nvPr>
            <p:ph idx="1"/>
          </p:nvPr>
        </p:nvSpPr>
        <p:spPr>
          <a:xfrm>
            <a:off x="1313874" y="1707503"/>
            <a:ext cx="9564251" cy="3900195"/>
          </a:xfrm>
        </p:spPr>
        <p:txBody>
          <a:bodyPr>
            <a:normAutofit/>
          </a:bodyPr>
          <a:lstStyle/>
          <a:p>
            <a:r>
              <a:rPr lang="en-US" sz="2000"/>
              <a:t>Compare parsing techniques to assess efficiency metrics like speed, memory usage, and scalability.</a:t>
            </a:r>
          </a:p>
          <a:p>
            <a:r>
              <a:rPr lang="en-US" sz="2000"/>
              <a:t>Quantify parsing efficiency metrics, including parsing time, memory consumption, and parsing table size for each technique.</a:t>
            </a:r>
          </a:p>
          <a:p>
            <a:r>
              <a:rPr lang="en-US" sz="2000"/>
              <a:t>Evaluate error-handling capabilities and graceful error recovery of different parsing techniques.</a:t>
            </a:r>
          </a:p>
          <a:p>
            <a:r>
              <a:rPr lang="en-US" sz="2000"/>
              <a:t>Assess the suitability of parsing techniques for various programming languages based on grammar complexity and extensibility.</a:t>
            </a:r>
          </a:p>
          <a:p>
            <a:r>
              <a:rPr lang="en-US" sz="2000"/>
              <a:t>Explore practical implementation considerations, including ease of implementation and compatibility with existing toolchains.</a:t>
            </a:r>
          </a:p>
        </p:txBody>
      </p:sp>
      <p:sp>
        <p:nvSpPr>
          <p:cNvPr id="5" name="Date Placeholder 4">
            <a:extLst>
              <a:ext uri="{FF2B5EF4-FFF2-40B4-BE49-F238E27FC236}">
                <a16:creationId xmlns:a16="http://schemas.microsoft.com/office/drawing/2014/main" id="{755A784D-C89A-5242-E8CF-168C7C733FD3}"/>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3B83AF4F-C701-61AE-1D3E-4E7479E6E313}"/>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17907926-AEB0-6FFC-1CE7-51AC58CE551E}"/>
              </a:ext>
            </a:extLst>
          </p:cNvPr>
          <p:cNvSpPr>
            <a:spLocks noGrp="1"/>
          </p:cNvSpPr>
          <p:nvPr>
            <p:ph type="sldNum" sz="quarter" idx="12"/>
          </p:nvPr>
        </p:nvSpPr>
        <p:spPr/>
        <p:txBody>
          <a:bodyPr/>
          <a:lstStyle/>
          <a:p>
            <a:fld id="{58FB4751-880F-D840-AAA9-3A15815CC996}" type="slidenum">
              <a:rPr lang="en-US" smtClean="0"/>
              <a:t>5</a:t>
            </a:fld>
            <a:endParaRPr lang="en-US"/>
          </a:p>
        </p:txBody>
      </p:sp>
    </p:spTree>
    <p:extLst>
      <p:ext uri="{BB962C8B-B14F-4D97-AF65-F5344CB8AC3E}">
        <p14:creationId xmlns:p14="http://schemas.microsoft.com/office/powerpoint/2010/main" val="425792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212E4-56FA-628B-AD37-7DC016E587F2}"/>
              </a:ext>
            </a:extLst>
          </p:cNvPr>
          <p:cNvSpPr>
            <a:spLocks noGrp="1"/>
          </p:cNvSpPr>
          <p:nvPr>
            <p:ph type="title"/>
          </p:nvPr>
        </p:nvSpPr>
        <p:spPr>
          <a:xfrm>
            <a:off x="1194318" y="457200"/>
            <a:ext cx="7044613" cy="867747"/>
          </a:xfrm>
        </p:spPr>
        <p:txBody>
          <a:bodyPr/>
          <a:lstStyle/>
          <a:p>
            <a:r>
              <a:rPr lang="en-US"/>
              <a:t>4. PROJECT  SCOPE:</a:t>
            </a:r>
          </a:p>
        </p:txBody>
      </p:sp>
      <p:sp>
        <p:nvSpPr>
          <p:cNvPr id="3" name="Content Placeholder 2">
            <a:extLst>
              <a:ext uri="{FF2B5EF4-FFF2-40B4-BE49-F238E27FC236}">
                <a16:creationId xmlns:a16="http://schemas.microsoft.com/office/drawing/2014/main" id="{9B241506-CE0F-F90B-023C-9F67040F161E}"/>
              </a:ext>
            </a:extLst>
          </p:cNvPr>
          <p:cNvSpPr>
            <a:spLocks noGrp="1"/>
          </p:cNvSpPr>
          <p:nvPr>
            <p:ph idx="1"/>
          </p:nvPr>
        </p:nvSpPr>
        <p:spPr>
          <a:xfrm>
            <a:off x="1194318" y="1576873"/>
            <a:ext cx="8957388" cy="4284177"/>
          </a:xfrm>
        </p:spPr>
        <p:txBody>
          <a:bodyPr>
            <a:normAutofit fontScale="92500" lnSpcReduction="20000"/>
          </a:bodyPr>
          <a:lstStyle/>
          <a:p>
            <a:pPr algn="l" rtl="0" fontAlgn="base">
              <a:lnSpc>
                <a:spcPct val="110000"/>
              </a:lnSpc>
              <a:buFont typeface="Arial" panose="020B0604020202020204" pitchFamily="34" charset="0"/>
              <a:buChar char="•"/>
            </a:pPr>
            <a:r>
              <a:rPr lang="en-US" sz="2000" b="0" i="0">
                <a:solidFill>
                  <a:srgbClr val="0D0D0D"/>
                </a:solidFill>
                <a:effectLst/>
                <a:latin typeface="Calibri" panose="020F0502020204030204" pitchFamily="34" charset="0"/>
              </a:rPr>
              <a:t>The project's scope extends to encompass a detailed examination and comparative analysis of parsing techniques within the context of compiler construction.</a:t>
            </a:r>
          </a:p>
          <a:p>
            <a:pPr algn="l" rtl="0" fontAlgn="base">
              <a:lnSpc>
                <a:spcPct val="110000"/>
              </a:lnSpc>
              <a:buFont typeface="Arial" panose="020B0604020202020204" pitchFamily="34" charset="0"/>
              <a:buChar char="•"/>
            </a:pPr>
            <a:r>
              <a:rPr lang="en-US" sz="2000" b="0" i="0">
                <a:solidFill>
                  <a:srgbClr val="0D0D0D"/>
                </a:solidFill>
                <a:effectLst/>
                <a:latin typeface="Calibri" panose="020F0502020204030204" pitchFamily="34" charset="0"/>
              </a:rPr>
              <a:t> Objectives include elucidating the nuances of parsing speed, memory utilization patterns, error handling capabilities, implementation complexities, and scalability thresholds associated with each parsing technique. </a:t>
            </a:r>
          </a:p>
          <a:p>
            <a:pPr marL="0" indent="0" algn="l" rtl="0" fontAlgn="base">
              <a:lnSpc>
                <a:spcPct val="110000"/>
              </a:lnSpc>
              <a:buNone/>
            </a:pPr>
            <a:endParaRPr lang="en-US" sz="2000" b="0" i="0">
              <a:solidFill>
                <a:srgbClr val="000000"/>
              </a:solidFill>
              <a:effectLst/>
              <a:latin typeface="Calibri" panose="020F0502020204030204" pitchFamily="34" charset="0"/>
            </a:endParaRPr>
          </a:p>
          <a:p>
            <a:pPr algn="l" rtl="0" fontAlgn="base">
              <a:buFont typeface="Arial" panose="020B0604020202020204" pitchFamily="34" charset="0"/>
              <a:buChar char="•"/>
            </a:pPr>
            <a:r>
              <a:rPr lang="en-US" sz="2000" b="0" i="0">
                <a:solidFill>
                  <a:srgbClr val="0D0D0D"/>
                </a:solidFill>
                <a:effectLst/>
                <a:latin typeface="Calibri" panose="020F0502020204030204" pitchFamily="34" charset="0"/>
              </a:rPr>
              <a:t> </a:t>
            </a:r>
            <a:r>
              <a:rPr lang="en-US" sz="2000" b="1" i="0">
                <a:solidFill>
                  <a:srgbClr val="0D0D0D"/>
                </a:solidFill>
                <a:effectLst/>
                <a:latin typeface="Calibri" panose="020F0502020204030204" pitchFamily="34" charset="0"/>
              </a:rPr>
              <a:t>Specific goals of analysis:</a:t>
            </a:r>
            <a:r>
              <a:rPr lang="en-US" sz="2000" b="0" i="0">
                <a:solidFill>
                  <a:srgbClr val="0D0D0D"/>
                </a:solidFill>
                <a:effectLst/>
                <a:latin typeface="Calibri" panose="020F0502020204030204" pitchFamily="34" charset="0"/>
              </a:rPr>
              <a:t> </a:t>
            </a:r>
            <a:endParaRPr lang="en-US" sz="2000" b="0" i="0">
              <a:solidFill>
                <a:srgbClr val="000000"/>
              </a:solidFill>
              <a:effectLst/>
              <a:latin typeface="Calibri" panose="020F0502020204030204" pitchFamily="34" charset="0"/>
            </a:endParaRPr>
          </a:p>
          <a:p>
            <a:pPr algn="l" rtl="0" fontAlgn="base"/>
            <a:r>
              <a:rPr lang="en-US" sz="2000" b="0" i="0">
                <a:solidFill>
                  <a:srgbClr val="0D0D0D"/>
                </a:solidFill>
                <a:effectLst/>
                <a:latin typeface="Calibri" panose="020F0502020204030204" pitchFamily="34" charset="0"/>
              </a:rPr>
              <a:t> </a:t>
            </a:r>
            <a:r>
              <a:rPr lang="en-US" sz="2000" b="1" i="0">
                <a:solidFill>
                  <a:srgbClr val="0D0D0D"/>
                </a:solidFill>
                <a:effectLst/>
                <a:latin typeface="Calibri Light" panose="020F0302020204030204" pitchFamily="34" charset="0"/>
              </a:rPr>
              <a:t>The analysis to achieve several specific goals, including but not limited to:</a:t>
            </a:r>
            <a:r>
              <a:rPr lang="en-US" sz="2000" b="0" i="0">
                <a:solidFill>
                  <a:srgbClr val="0D0D0D"/>
                </a:solidFill>
                <a:effectLst/>
                <a:latin typeface="Calibri Light" panose="020F0302020204030204" pitchFamily="34" charset="0"/>
              </a:rPr>
              <a:t> </a:t>
            </a:r>
            <a:endParaRPr lang="en-US" sz="2000" b="0" i="0">
              <a:solidFill>
                <a:srgbClr val="000000"/>
              </a:solidFill>
              <a:effectLst/>
              <a:latin typeface="Segoe UI" panose="020B0502040204020203" pitchFamily="34" charset="0"/>
            </a:endParaRPr>
          </a:p>
          <a:p>
            <a:pPr marL="0" indent="0" algn="l" rtl="0" fontAlgn="base">
              <a:buNone/>
            </a:pPr>
            <a:r>
              <a:rPr lang="en-US" sz="2000" b="0" i="0">
                <a:solidFill>
                  <a:srgbClr val="0D0D0D"/>
                </a:solidFill>
                <a:effectLst/>
                <a:latin typeface="Calibri" panose="020F0502020204030204" pitchFamily="34" charset="0"/>
              </a:rPr>
              <a:t>     1.Identifying the optimal parsing technique for diverse compiler construction </a:t>
            </a:r>
          </a:p>
          <a:p>
            <a:pPr marL="0" indent="0" algn="l" rtl="0" fontAlgn="base">
              <a:buNone/>
            </a:pPr>
            <a:r>
              <a:rPr lang="en-US" sz="2000" b="0" i="0">
                <a:solidFill>
                  <a:srgbClr val="0D0D0D"/>
                </a:solidFill>
                <a:effectLst/>
                <a:latin typeface="Calibri" panose="020F0502020204030204" pitchFamily="34" charset="0"/>
              </a:rPr>
              <a:t>      scenarios. </a:t>
            </a:r>
            <a:endParaRPr lang="en-US" sz="2000">
              <a:solidFill>
                <a:srgbClr val="000000"/>
              </a:solidFill>
              <a:latin typeface="Calibri" panose="020F0502020204030204" pitchFamily="34" charset="0"/>
            </a:endParaRPr>
          </a:p>
          <a:p>
            <a:pPr marL="0" indent="0" algn="l" rtl="0" fontAlgn="base">
              <a:buNone/>
            </a:pPr>
            <a:r>
              <a:rPr lang="en-US" sz="2000" b="0" i="0">
                <a:solidFill>
                  <a:srgbClr val="000000"/>
                </a:solidFill>
                <a:effectLst/>
                <a:latin typeface="Calibri" panose="020F0502020204030204" pitchFamily="34" charset="0"/>
              </a:rPr>
              <a:t>     </a:t>
            </a:r>
            <a:r>
              <a:rPr lang="en-US" sz="2000">
                <a:solidFill>
                  <a:srgbClr val="000000"/>
                </a:solidFill>
                <a:latin typeface="Calibri" panose="020F0502020204030204" pitchFamily="34" charset="0"/>
              </a:rPr>
              <a:t>2.</a:t>
            </a:r>
            <a:r>
              <a:rPr lang="en-US" sz="2000" b="0" i="0">
                <a:solidFill>
                  <a:srgbClr val="0D0D0D"/>
                </a:solidFill>
                <a:effectLst/>
                <a:latin typeface="Calibri" panose="020F0502020204030204" pitchFamily="34" charset="0"/>
              </a:rPr>
              <a:t> Uncovering the underlying factors influencing parsing performance. </a:t>
            </a:r>
            <a:endParaRPr lang="en-US" sz="2000">
              <a:solidFill>
                <a:srgbClr val="000000"/>
              </a:solidFill>
              <a:latin typeface="Calibri" panose="020F0502020204030204" pitchFamily="34" charset="0"/>
            </a:endParaRPr>
          </a:p>
          <a:p>
            <a:pPr marL="0" indent="0" rtl="0" fontAlgn="base">
              <a:buNone/>
            </a:pPr>
            <a:r>
              <a:rPr lang="en-US" sz="2000" b="0" i="0">
                <a:solidFill>
                  <a:srgbClr val="000000"/>
                </a:solidFill>
                <a:effectLst/>
                <a:latin typeface="Calibri" panose="020F0502020204030204" pitchFamily="34" charset="0"/>
              </a:rPr>
              <a:t>     3. </a:t>
            </a:r>
            <a:r>
              <a:rPr lang="en-US" sz="2000" b="0" i="0">
                <a:solidFill>
                  <a:srgbClr val="0D0D0D"/>
                </a:solidFill>
                <a:effectLst/>
                <a:latin typeface="Calibri" panose="020F0502020204030204" pitchFamily="34" charset="0"/>
              </a:rPr>
              <a:t>Offering actionable recommendations for compiler developers based on </a:t>
            </a:r>
          </a:p>
          <a:p>
            <a:pPr marL="0" indent="0" rtl="0" fontAlgn="base">
              <a:buNone/>
            </a:pPr>
            <a:r>
              <a:rPr lang="en-US" sz="2000">
                <a:solidFill>
                  <a:srgbClr val="0D0D0D"/>
                </a:solidFill>
                <a:latin typeface="Calibri" panose="020F0502020204030204" pitchFamily="34" charset="0"/>
              </a:rPr>
              <a:t>          </a:t>
            </a:r>
            <a:r>
              <a:rPr lang="en-US" sz="2000" b="0" i="0">
                <a:solidFill>
                  <a:srgbClr val="0D0D0D"/>
                </a:solidFill>
                <a:effectLst/>
                <a:latin typeface="Calibri" panose="020F0502020204030204" pitchFamily="34" charset="0"/>
              </a:rPr>
              <a:t>empirical findings and insights garnered from the analysis. </a:t>
            </a:r>
            <a:r>
              <a:rPr lang="en-US" sz="2000" b="0" i="0">
                <a:solidFill>
                  <a:srgbClr val="000000"/>
                </a:solidFill>
                <a:effectLst/>
                <a:latin typeface="Calibri" panose="020F0502020204030204" pitchFamily="34" charset="0"/>
              </a:rPr>
              <a:t> </a:t>
            </a:r>
            <a:endParaRPr lang="en-US" sz="2000" b="0" i="0">
              <a:solidFill>
                <a:srgbClr val="000000"/>
              </a:solidFill>
              <a:effectLst/>
              <a:latin typeface="Segoe UI" panose="020B0502040204020203" pitchFamily="34" charset="0"/>
            </a:endParaRPr>
          </a:p>
          <a:p>
            <a:pPr marL="0" indent="0">
              <a:buNone/>
            </a:pPr>
            <a:endParaRPr lang="en-US"/>
          </a:p>
        </p:txBody>
      </p:sp>
      <p:sp>
        <p:nvSpPr>
          <p:cNvPr id="5" name="Date Placeholder 4">
            <a:extLst>
              <a:ext uri="{FF2B5EF4-FFF2-40B4-BE49-F238E27FC236}">
                <a16:creationId xmlns:a16="http://schemas.microsoft.com/office/drawing/2014/main" id="{23400A87-8B38-B50D-8B8A-963869A3C024}"/>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51A61EAF-F0D4-EC96-8D70-F97032DFC41B}"/>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4FAD5A42-8C78-E9C5-08EF-F04D4901C086}"/>
              </a:ext>
            </a:extLst>
          </p:cNvPr>
          <p:cNvSpPr>
            <a:spLocks noGrp="1"/>
          </p:cNvSpPr>
          <p:nvPr>
            <p:ph type="sldNum" sz="quarter" idx="12"/>
          </p:nvPr>
        </p:nvSpPr>
        <p:spPr/>
        <p:txBody>
          <a:bodyPr/>
          <a:lstStyle/>
          <a:p>
            <a:fld id="{58FB4751-880F-D840-AAA9-3A15815CC996}" type="slidenum">
              <a:rPr lang="en-US" smtClean="0"/>
              <a:t>6</a:t>
            </a:fld>
            <a:endParaRPr lang="en-US"/>
          </a:p>
        </p:txBody>
      </p:sp>
    </p:spTree>
    <p:extLst>
      <p:ext uri="{BB962C8B-B14F-4D97-AF65-F5344CB8AC3E}">
        <p14:creationId xmlns:p14="http://schemas.microsoft.com/office/powerpoint/2010/main" val="1751398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1005840" y="771456"/>
            <a:ext cx="10515600" cy="676656"/>
          </a:xfrm>
        </p:spPr>
        <p:txBody>
          <a:bodyPr/>
          <a:lstStyle/>
          <a:p>
            <a:r>
              <a:rPr lang="en-US">
                <a:latin typeface="Sagona Book" panose="020F0502020204030204" pitchFamily="34" charset="0"/>
              </a:rPr>
              <a:t>5. Problem Statement:</a:t>
            </a:r>
            <a:endParaRPr lang="en-US"/>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7</a:t>
            </a:fld>
            <a:endParaRPr lang="en-US"/>
          </a:p>
        </p:txBody>
      </p:sp>
      <p:sp>
        <p:nvSpPr>
          <p:cNvPr id="5" name="Content Placeholder 4">
            <a:extLst>
              <a:ext uri="{FF2B5EF4-FFF2-40B4-BE49-F238E27FC236}">
                <a16:creationId xmlns:a16="http://schemas.microsoft.com/office/drawing/2014/main" id="{9C65C4FA-E3F7-8066-865E-F711053A0A85}"/>
              </a:ext>
            </a:extLst>
          </p:cNvPr>
          <p:cNvSpPr>
            <a:spLocks noGrp="1"/>
          </p:cNvSpPr>
          <p:nvPr>
            <p:ph idx="1"/>
          </p:nvPr>
        </p:nvSpPr>
        <p:spPr>
          <a:xfrm>
            <a:off x="986619" y="2088191"/>
            <a:ext cx="10105053" cy="3321697"/>
          </a:xfrm>
        </p:spPr>
        <p:txBody>
          <a:bodyPr>
            <a:normAutofit/>
          </a:bodyPr>
          <a:lstStyle/>
          <a:p>
            <a:r>
              <a:rPr lang="en-IN" sz="2000" b="0" i="0">
                <a:solidFill>
                  <a:srgbClr val="000000"/>
                </a:solidFill>
                <a:effectLst/>
                <a:latin typeface="WordVisi_MSFontService"/>
              </a:rPr>
              <a:t>The problem arises from the diversity of programming languages and grammars, each with its intricacies and requirements.</a:t>
            </a:r>
          </a:p>
          <a:p>
            <a:r>
              <a:rPr lang="en-US" sz="2000" b="0" i="0">
                <a:solidFill>
                  <a:srgbClr val="000000"/>
                </a:solidFill>
                <a:effectLst/>
                <a:latin typeface="Calibri" panose="020F0502020204030204" pitchFamily="34" charset="0"/>
              </a:rPr>
              <a:t>For instance, while LL parsing might excel with simple, predictive grammars commonly found in programming languages like Pascal or Java, it may falter when confronted with more complex grammatical constructs or left-recursive rules.</a:t>
            </a:r>
          </a:p>
          <a:p>
            <a:r>
              <a:rPr lang="en-IN" sz="2000" b="0" i="0">
                <a:solidFill>
                  <a:srgbClr val="000000"/>
                </a:solidFill>
                <a:effectLst/>
                <a:latin typeface="WordVisi_MSFontService"/>
              </a:rPr>
              <a:t>Conversely, LR parsing techniques offer greater flexibility in handling a broader class of grammars, including those with left recursion, but often require more sophisticated parsing tables and algorithms</a:t>
            </a:r>
            <a:r>
              <a:rPr lang="en-IN" sz="2400" b="0" i="0">
                <a:solidFill>
                  <a:srgbClr val="000000"/>
                </a:solidFill>
                <a:effectLst/>
                <a:latin typeface="WordVisi_MSFontService"/>
              </a:rPr>
              <a:t>.</a:t>
            </a:r>
            <a:endParaRPr lang="en-US" sz="2400"/>
          </a:p>
        </p:txBody>
      </p:sp>
    </p:spTree>
    <p:extLst>
      <p:ext uri="{BB962C8B-B14F-4D97-AF65-F5344CB8AC3E}">
        <p14:creationId xmlns:p14="http://schemas.microsoft.com/office/powerpoint/2010/main" val="2752853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1B6A4E-88A5-9F84-FF12-4F1616D415A0}"/>
            </a:ext>
          </a:extLst>
        </p:cNvPr>
        <p:cNvGrpSpPr/>
        <p:nvPr/>
      </p:nvGrpSpPr>
      <p:grpSpPr>
        <a:xfrm>
          <a:off x="0" y="0"/>
          <a:ext cx="0" cy="0"/>
          <a:chOff x="0" y="0"/>
          <a:chExt cx="0" cy="0"/>
        </a:xfrm>
      </p:grpSpPr>
      <p:pic>
        <p:nvPicPr>
          <p:cNvPr id="2050" name="Picture 2">
            <a:extLst>
              <a:ext uri="{FF2B5EF4-FFF2-40B4-BE49-F238E27FC236}">
                <a16:creationId xmlns:a16="http://schemas.microsoft.com/office/drawing/2014/main" id="{C727E5AE-8755-0357-FCA8-EDE22EC2052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5983" y="1958009"/>
            <a:ext cx="5181601" cy="3568148"/>
          </a:xfrm>
          <a:prstGeom prst="rect">
            <a:avLst/>
          </a:prstGeom>
          <a:solidFill>
            <a:srgbClr val="FFFFFF"/>
          </a:solidFill>
        </p:spPr>
      </p:pic>
      <p:sp>
        <p:nvSpPr>
          <p:cNvPr id="2063" name="Date Placeholder 3">
            <a:extLst>
              <a:ext uri="{FF2B5EF4-FFF2-40B4-BE49-F238E27FC236}">
                <a16:creationId xmlns:a16="http://schemas.microsoft.com/office/drawing/2014/main" id="{3C129AAF-6538-54A7-E4F4-F52A1C82E979}"/>
              </a:ext>
            </a:extLst>
          </p:cNvPr>
          <p:cNvSpPr>
            <a:spLocks noGrp="1"/>
          </p:cNvSpPr>
          <p:nvPr>
            <p:ph type="dt" sz="half" idx="10"/>
          </p:nvPr>
        </p:nvSpPr>
        <p:spPr>
          <a:xfrm>
            <a:off x="365760" y="6464808"/>
            <a:ext cx="987552" cy="310896"/>
          </a:xfrm>
        </p:spPr>
        <p:txBody>
          <a:bodyPr/>
          <a:lstStyle/>
          <a:p>
            <a:pPr>
              <a:spcAft>
                <a:spcPts val="600"/>
              </a:spcAft>
            </a:pPr>
            <a:r>
              <a:rPr lang="en-US"/>
              <a:t>20XX</a:t>
            </a:r>
          </a:p>
        </p:txBody>
      </p:sp>
      <p:sp>
        <p:nvSpPr>
          <p:cNvPr id="2064" name="Footer Placeholder 4">
            <a:extLst>
              <a:ext uri="{FF2B5EF4-FFF2-40B4-BE49-F238E27FC236}">
                <a16:creationId xmlns:a16="http://schemas.microsoft.com/office/drawing/2014/main" id="{E1BA210F-5255-2CC7-F0EF-6BEA140BCF6F}"/>
              </a:ext>
            </a:extLst>
          </p:cNvPr>
          <p:cNvSpPr>
            <a:spLocks noGrp="1"/>
          </p:cNvSpPr>
          <p:nvPr>
            <p:ph type="ftr" sz="quarter" idx="11"/>
          </p:nvPr>
        </p:nvSpPr>
        <p:spPr>
          <a:xfrm>
            <a:off x="4379976" y="6464808"/>
            <a:ext cx="3438144" cy="310896"/>
          </a:xfrm>
        </p:spPr>
        <p:txBody>
          <a:bodyPr/>
          <a:lstStyle/>
          <a:p>
            <a:pPr>
              <a:spcAft>
                <a:spcPts val="600"/>
              </a:spcAft>
            </a:pPr>
            <a:r>
              <a:rPr lang="en-US"/>
              <a:t>presentation title</a:t>
            </a:r>
          </a:p>
        </p:txBody>
      </p:sp>
      <p:sp>
        <p:nvSpPr>
          <p:cNvPr id="2061" name="Slide Number Placeholder 5">
            <a:extLst>
              <a:ext uri="{FF2B5EF4-FFF2-40B4-BE49-F238E27FC236}">
                <a16:creationId xmlns:a16="http://schemas.microsoft.com/office/drawing/2014/main" id="{2EDF0FFE-876C-6382-68A8-D274304FD17B}"/>
              </a:ext>
            </a:extLst>
          </p:cNvPr>
          <p:cNvSpPr>
            <a:spLocks noGrp="1"/>
          </p:cNvSpPr>
          <p:nvPr>
            <p:ph type="sldNum" sz="quarter" idx="12"/>
          </p:nvPr>
        </p:nvSpPr>
        <p:spPr>
          <a:xfrm>
            <a:off x="11027664" y="6464808"/>
            <a:ext cx="987552" cy="310896"/>
          </a:xfrm>
        </p:spPr>
        <p:txBody>
          <a:bodyPr/>
          <a:lstStyle/>
          <a:p>
            <a:pPr>
              <a:spcAft>
                <a:spcPts val="600"/>
              </a:spcAft>
            </a:pPr>
            <a:fld id="{58FB4751-880F-D840-AAA9-3A15815CC996}" type="slidenum">
              <a:rPr lang="en-US" smtClean="0"/>
              <a:pPr>
                <a:spcAft>
                  <a:spcPts val="600"/>
                </a:spcAft>
              </a:pPr>
              <a:t>8</a:t>
            </a:fld>
            <a:endParaRPr lang="en-US"/>
          </a:p>
        </p:txBody>
      </p:sp>
      <p:sp>
        <p:nvSpPr>
          <p:cNvPr id="3" name="Title 2">
            <a:extLst>
              <a:ext uri="{FF2B5EF4-FFF2-40B4-BE49-F238E27FC236}">
                <a16:creationId xmlns:a16="http://schemas.microsoft.com/office/drawing/2014/main" id="{870CFDB8-B135-75D7-4CF1-C92320A2EE6A}"/>
              </a:ext>
            </a:extLst>
          </p:cNvPr>
          <p:cNvSpPr>
            <a:spLocks noGrp="1"/>
          </p:cNvSpPr>
          <p:nvPr>
            <p:ph type="title"/>
          </p:nvPr>
        </p:nvSpPr>
        <p:spPr>
          <a:xfrm>
            <a:off x="655983" y="165652"/>
            <a:ext cx="9178895" cy="1094792"/>
          </a:xfrm>
        </p:spPr>
        <p:txBody>
          <a:bodyPr anchor="b">
            <a:normAutofit/>
          </a:bodyPr>
          <a:lstStyle/>
          <a:p>
            <a:r>
              <a:rPr lang="en-IN" sz="3200"/>
              <a:t>6. VISUALIZE GRAPHS AND CODE:</a:t>
            </a:r>
            <a:endParaRPr lang="en-US" sz="3200"/>
          </a:p>
        </p:txBody>
      </p:sp>
      <p:sp>
        <p:nvSpPr>
          <p:cNvPr id="5" name="AutoShape 8">
            <a:extLst>
              <a:ext uri="{FF2B5EF4-FFF2-40B4-BE49-F238E27FC236}">
                <a16:creationId xmlns:a16="http://schemas.microsoft.com/office/drawing/2014/main" id="{B014DFB3-CED4-A726-8575-BD1078CE8671}"/>
              </a:ext>
            </a:extLst>
          </p:cNvPr>
          <p:cNvSpPr>
            <a:spLocks noChangeAspect="1" noChangeArrowheads="1"/>
          </p:cNvSpPr>
          <p:nvPr/>
        </p:nvSpPr>
        <p:spPr bwMode="auto">
          <a:xfrm flipV="1">
            <a:off x="6505360" y="1958008"/>
            <a:ext cx="4522304" cy="366754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2">
            <a:extLst>
              <a:ext uri="{FF2B5EF4-FFF2-40B4-BE49-F238E27FC236}">
                <a16:creationId xmlns:a16="http://schemas.microsoft.com/office/drawing/2014/main" id="{80C564B3-90F5-00F6-E23D-45C739AC5AC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a:extLst>
              <a:ext uri="{FF2B5EF4-FFF2-40B4-BE49-F238E27FC236}">
                <a16:creationId xmlns:a16="http://schemas.microsoft.com/office/drawing/2014/main" id="{EF619E09-27CA-49A9-DBA8-1EE78682F807}"/>
              </a:ext>
            </a:extLst>
          </p:cNvPr>
          <p:cNvSpPr>
            <a:spLocks noChangeAspect="1" noChangeArrowheads="1"/>
          </p:cNvSpPr>
          <p:nvPr/>
        </p:nvSpPr>
        <p:spPr bwMode="auto">
          <a:xfrm>
            <a:off x="6095999" y="1958008"/>
            <a:ext cx="5279924" cy="356814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0">
            <a:extLst>
              <a:ext uri="{FF2B5EF4-FFF2-40B4-BE49-F238E27FC236}">
                <a16:creationId xmlns:a16="http://schemas.microsoft.com/office/drawing/2014/main" id="{B6EDE07B-1DD3-81E4-22E7-5D6E5EB0E91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FFB0C48F-3F7B-159A-07B2-EA60A6865B8D}"/>
              </a:ext>
            </a:extLst>
          </p:cNvPr>
          <p:cNvPicPr>
            <a:picLocks noChangeAspect="1"/>
          </p:cNvPicPr>
          <p:nvPr/>
        </p:nvPicPr>
        <p:blipFill>
          <a:blip r:embed="rId3"/>
          <a:stretch>
            <a:fillRect/>
          </a:stretch>
        </p:blipFill>
        <p:spPr>
          <a:xfrm>
            <a:off x="6400799" y="1958008"/>
            <a:ext cx="5232084" cy="3472408"/>
          </a:xfrm>
          <a:prstGeom prst="rect">
            <a:avLst/>
          </a:prstGeom>
        </p:spPr>
      </p:pic>
    </p:spTree>
    <p:extLst>
      <p:ext uri="{BB962C8B-B14F-4D97-AF65-F5344CB8AC3E}">
        <p14:creationId xmlns:p14="http://schemas.microsoft.com/office/powerpoint/2010/main" val="1895491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641F87C-A3BC-186E-8548-368155E97D89}"/>
              </a:ext>
            </a:extLst>
          </p:cNvPr>
          <p:cNvSpPr>
            <a:spLocks noGrp="1"/>
          </p:cNvSpPr>
          <p:nvPr>
            <p:ph type="title"/>
          </p:nvPr>
        </p:nvSpPr>
        <p:spPr>
          <a:xfrm>
            <a:off x="585264" y="135986"/>
            <a:ext cx="10187876" cy="871537"/>
          </a:xfrm>
        </p:spPr>
        <p:txBody>
          <a:bodyPr anchor="b">
            <a:normAutofit/>
          </a:bodyPr>
          <a:lstStyle/>
          <a:p>
            <a:r>
              <a:rPr lang="en-US"/>
              <a:t>7. PARSING TECHNIQUES:</a:t>
            </a:r>
          </a:p>
        </p:txBody>
      </p:sp>
      <p:pic>
        <p:nvPicPr>
          <p:cNvPr id="9" name="Picture 2" descr="PPT - Compiler Construction Syntax Analysis PowerPoint Presentation ...">
            <a:extLst>
              <a:ext uri="{FF2B5EF4-FFF2-40B4-BE49-F238E27FC236}">
                <a16:creationId xmlns:a16="http://schemas.microsoft.com/office/drawing/2014/main" id="{FA0671E9-5835-0BAE-EC83-0EF61A8717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014" b="-3"/>
          <a:stretch/>
        </p:blipFill>
        <p:spPr bwMode="auto">
          <a:xfrm>
            <a:off x="1192747" y="1282046"/>
            <a:ext cx="9806506" cy="4769962"/>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9207BDE3-03BB-C87F-A589-85C6DE5CB3A0}"/>
              </a:ext>
            </a:extLst>
          </p:cNvPr>
          <p:cNvSpPr>
            <a:spLocks noGrp="1"/>
          </p:cNvSpPr>
          <p:nvPr>
            <p:ph type="dt" sz="half" idx="10"/>
          </p:nvPr>
        </p:nvSpPr>
        <p:spPr>
          <a:xfrm>
            <a:off x="365760" y="6464808"/>
            <a:ext cx="987552" cy="310896"/>
          </a:xfrm>
        </p:spPr>
        <p:txBody>
          <a:bodyPr anchor="ctr">
            <a:normAutofit/>
          </a:bodyPr>
          <a:lstStyle/>
          <a:p>
            <a:pPr>
              <a:spcAft>
                <a:spcPts val="600"/>
              </a:spcAft>
            </a:pPr>
            <a:r>
              <a:rPr lang="en-US"/>
              <a:t>20XX</a:t>
            </a:r>
          </a:p>
        </p:txBody>
      </p:sp>
      <p:sp>
        <p:nvSpPr>
          <p:cNvPr id="3" name="Footer Placeholder 2">
            <a:extLst>
              <a:ext uri="{FF2B5EF4-FFF2-40B4-BE49-F238E27FC236}">
                <a16:creationId xmlns:a16="http://schemas.microsoft.com/office/drawing/2014/main" id="{0A5638FF-2057-782E-2B5C-516A16D7C276}"/>
              </a:ext>
            </a:extLst>
          </p:cNvPr>
          <p:cNvSpPr>
            <a:spLocks noGrp="1"/>
          </p:cNvSpPr>
          <p:nvPr>
            <p:ph type="ftr" sz="quarter" idx="11"/>
          </p:nvPr>
        </p:nvSpPr>
        <p:spPr>
          <a:xfrm>
            <a:off x="4379976" y="6464808"/>
            <a:ext cx="3438144" cy="310896"/>
          </a:xfrm>
        </p:spPr>
        <p:txBody>
          <a:bodyPr anchor="ctr">
            <a:normAutofit/>
          </a:bodyPr>
          <a:lstStyle/>
          <a:p>
            <a:pPr>
              <a:spcAft>
                <a:spcPts val="600"/>
              </a:spcAft>
            </a:pPr>
            <a:r>
              <a:rPr lang="en-US"/>
              <a:t>presentation title</a:t>
            </a:r>
          </a:p>
        </p:txBody>
      </p:sp>
      <p:sp>
        <p:nvSpPr>
          <p:cNvPr id="4" name="Slide Number Placeholder 3">
            <a:extLst>
              <a:ext uri="{FF2B5EF4-FFF2-40B4-BE49-F238E27FC236}">
                <a16:creationId xmlns:a16="http://schemas.microsoft.com/office/drawing/2014/main" id="{BCF1E4F3-09A1-417B-5E15-E861A37C70CB}"/>
              </a:ext>
            </a:extLst>
          </p:cNvPr>
          <p:cNvSpPr>
            <a:spLocks noGrp="1"/>
          </p:cNvSpPr>
          <p:nvPr>
            <p:ph type="sldNum" sz="quarter" idx="12"/>
          </p:nvPr>
        </p:nvSpPr>
        <p:spPr>
          <a:xfrm>
            <a:off x="11027664" y="6464808"/>
            <a:ext cx="987552" cy="310896"/>
          </a:xfrm>
        </p:spPr>
        <p:txBody>
          <a:bodyPr anchor="ctr">
            <a:normAutofit/>
          </a:bodyPr>
          <a:lstStyle/>
          <a:p>
            <a:pPr>
              <a:spcAft>
                <a:spcPts val="600"/>
              </a:spcAft>
            </a:pPr>
            <a:fld id="{58FB4751-880F-D840-AAA9-3A15815CC996}" type="slidenum">
              <a:rPr lang="en-US" smtClean="0"/>
              <a:pPr>
                <a:spcAft>
                  <a:spcPts val="600"/>
                </a:spcAft>
              </a:pPr>
              <a:t>9</a:t>
            </a:fld>
            <a:endParaRPr lang="en-US"/>
          </a:p>
        </p:txBody>
      </p:sp>
    </p:spTree>
    <p:extLst>
      <p:ext uri="{BB962C8B-B14F-4D97-AF65-F5344CB8AC3E}">
        <p14:creationId xmlns:p14="http://schemas.microsoft.com/office/powerpoint/2010/main" val="69226194"/>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 id="{5BB9B75E-A368-4614-97CA-C549A936357F}" vid="{66BDDD71-3AB6-4D26-9C54-3E9BC0AA3D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8840F3C-8AB4-4243-A06A-B5999EF60028}">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EE26AC2-BC04-45BA-BD7C-5CDF09AA9426}">
  <ds:schemaRefs>
    <ds:schemaRef ds:uri="http://schemas.microsoft.com/sharepoint/v3/contenttype/forms"/>
  </ds:schemaRefs>
</ds:datastoreItem>
</file>

<file path=customXml/itemProps3.xml><?xml version="1.0" encoding="utf-8"?>
<ds:datastoreItem xmlns:ds="http://schemas.openxmlformats.org/officeDocument/2006/customXml" ds:itemID="{C7AE7813-FB42-416C-BEF8-5F3180DDB0F6}">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{EEBB8C62-9A79-4B11-B70F-E554FCF7B75B}tf11964407_win32</Template>
  <Application>Microsoft Office PowerPoint</Application>
  <PresentationFormat>Widescreen</PresentationFormat>
  <Slides>15</Slides>
  <Notes>3</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Performance Evaluation of Different Parsing Techniques in Compiler Construction</vt:lpstr>
      <vt:lpstr>TOPICS:</vt:lpstr>
      <vt:lpstr>1. Abstract:</vt:lpstr>
      <vt:lpstr>2. INTRODUCTION:</vt:lpstr>
      <vt:lpstr>3. OBJECTIVES:</vt:lpstr>
      <vt:lpstr>4. PROJECT  SCOPE:</vt:lpstr>
      <vt:lpstr>5. Problem Statement:</vt:lpstr>
      <vt:lpstr>6. VISUALIZE GRAPHS AND CODE:</vt:lpstr>
      <vt:lpstr>7. PARSING TECHNIQUES:</vt:lpstr>
      <vt:lpstr>7.1 PROPOSED DESIGN WORK:</vt:lpstr>
      <vt:lpstr>7.2 UI DESIGN:</vt:lpstr>
      <vt:lpstr>7.3 LOGIN TEMPLATE:</vt:lpstr>
      <vt:lpstr>8. LITERATURE SURVEY:</vt:lpstr>
      <vt:lpstr>9. CONCLUSION: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Evaluation of Different Parsing Techniques in Compiler Construction</dc:title>
  <dc:creator>vasu vasu</dc:creator>
  <cp:revision>2</cp:revision>
  <dcterms:created xsi:type="dcterms:W3CDTF">2024-02-23T15:02:14Z</dcterms:created>
  <dcterms:modified xsi:type="dcterms:W3CDTF">2024-02-24T04:33:44Z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