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166" r:id="rId2"/>
  </p:sldMasterIdLst>
  <p:notesMasterIdLst>
    <p:notesMasterId r:id="rId26"/>
  </p:notes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6" r:id="rId18"/>
    <p:sldId id="274" r:id="rId19"/>
    <p:sldId id="277" r:id="rId20"/>
    <p:sldId id="270" r:id="rId21"/>
    <p:sldId id="275" r:id="rId22"/>
    <p:sldId id="271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6C57-9F4C-4BDB-8332-683901147DC7}" type="datetimeFigureOut">
              <a:rPr lang="en-US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1827A-AA3C-480A-A4EB-8C6544B98C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1827A-AA3C-480A-A4EB-8C6544B98C1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1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6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9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4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14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5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1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26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1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143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9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18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5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32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97597-36F0-45E5-AC95-1E92338B8EF4}" type="datetimeFigureOut">
              <a:rPr lang="en-IN" smtClean="0"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31036-1F40-4D04-8784-81500F30C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       </a:t>
            </a:r>
            <a:r>
              <a:rPr lang="en-IN" dirty="0" err="1" smtClean="0">
                <a:latin typeface="Calibri" panose="020F0502020204030204" pitchFamily="34" charset="0"/>
              </a:rPr>
              <a:t>B.Tech</a:t>
            </a:r>
            <a:r>
              <a:rPr lang="en-IN" dirty="0" smtClean="0">
                <a:latin typeface="Calibri" panose="020F0502020204030204" pitchFamily="34" charset="0"/>
              </a:rPr>
              <a:t> Project Semester Presentation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</a:t>
            </a:r>
            <a:r>
              <a:rPr lang="en-IN" dirty="0" err="1" smtClean="0"/>
              <a:t>Praneeth</a:t>
            </a:r>
            <a:r>
              <a:rPr lang="en-IN" dirty="0" smtClean="0"/>
              <a:t> A S                                               Anuroop Kakkirala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94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402822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Colour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9133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5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  Grayscale Images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with L1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096444"/>
              </p:ext>
            </p:extLst>
          </p:nvPr>
        </p:nvGraphicFramePr>
        <p:xfrm>
          <a:off x="2558626" y="2348852"/>
          <a:ext cx="67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5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80" y="441101"/>
            <a:ext cx="10018713" cy="1752599"/>
          </a:xfrm>
        </p:spPr>
        <p:txBody>
          <a:bodyPr/>
          <a:lstStyle/>
          <a:p>
            <a:pPr algn="ctr"/>
            <a:r>
              <a:rPr lang="en-IN" dirty="0" smtClean="0"/>
              <a:t>Grayscale Images</a:t>
            </a:r>
            <a:br>
              <a:rPr lang="en-IN" dirty="0" smtClean="0"/>
            </a:br>
            <a:r>
              <a:rPr lang="en-IN" dirty="0" smtClean="0"/>
              <a:t>with L2 Norm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2118"/>
              </p:ext>
            </p:extLst>
          </p:nvPr>
        </p:nvGraphicFramePr>
        <p:xfrm>
          <a:off x="2558626" y="2331079"/>
          <a:ext cx="6710364" cy="261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    Gradient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No.of</a:t>
                      </a:r>
                      <a:r>
                        <a:rPr lang="en-IN" dirty="0" smtClean="0"/>
                        <a:t> Bins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[-1,0,1]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[-1,0,1]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[-1,1]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[1,-8,0,8,-1]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9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</a:t>
            </a:r>
            <a:r>
              <a:rPr lang="en-IN" smtClean="0"/>
              <a:t>converting colour </a:t>
            </a:r>
            <a:r>
              <a:rPr lang="en-IN" dirty="0" smtClean="0"/>
              <a:t>image to grayscale we observe that normalizing histograms with L1-Norm or L2-Norm has no effect</a:t>
            </a:r>
          </a:p>
          <a:p>
            <a:r>
              <a:rPr lang="en-IN" dirty="0" smtClean="0"/>
              <a:t>Best results were obtained in the following conditions:</a:t>
            </a:r>
          </a:p>
          <a:p>
            <a:pPr marL="0" indent="0">
              <a:buNone/>
            </a:pPr>
            <a:r>
              <a:rPr lang="en-IN" dirty="0" smtClean="0"/>
              <a:t>     [-1, 0, 1]        L2-Norm           9 bins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33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9 bins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1" y="2667000"/>
            <a:ext cx="2339668" cy="3124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18" y="2667000"/>
            <a:ext cx="2304524" cy="3124200"/>
          </a:xfrm>
        </p:spPr>
      </p:pic>
    </p:spTree>
    <p:extLst>
      <p:ext uri="{BB962C8B-B14F-4D97-AF65-F5344CB8AC3E}">
        <p14:creationId xmlns:p14="http://schemas.microsoft.com/office/powerpoint/2010/main" val="275718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8 bins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18" y="2667000"/>
            <a:ext cx="2304524" cy="31242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90" y="2667000"/>
            <a:ext cx="2449760" cy="3124200"/>
          </a:xfrm>
        </p:spPr>
      </p:pic>
    </p:spTree>
    <p:extLst>
      <p:ext uri="{BB962C8B-B14F-4D97-AF65-F5344CB8AC3E}">
        <p14:creationId xmlns:p14="http://schemas.microsoft.com/office/powerpoint/2010/main" val="23337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9 bins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2667000"/>
            <a:ext cx="2112134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1" y="2667000"/>
            <a:ext cx="2352251" cy="3124200"/>
          </a:xfrm>
        </p:spPr>
      </p:pic>
    </p:spTree>
    <p:extLst>
      <p:ext uri="{BB962C8B-B14F-4D97-AF65-F5344CB8AC3E}">
        <p14:creationId xmlns:p14="http://schemas.microsoft.com/office/powerpoint/2010/main" val="264537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Visualization 8 bins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2667000"/>
            <a:ext cx="2112134" cy="3124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5" y="2667000"/>
            <a:ext cx="2274587" cy="3124200"/>
          </a:xfrm>
        </p:spPr>
      </p:pic>
    </p:spTree>
    <p:extLst>
      <p:ext uri="{BB962C8B-B14F-4D97-AF65-F5344CB8AC3E}">
        <p14:creationId xmlns:p14="http://schemas.microsoft.com/office/powerpoint/2010/main" val="366013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Colour Images(Green Box around human)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95" y="2667000"/>
            <a:ext cx="3135298" cy="3124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30" y="2667000"/>
            <a:ext cx="3113140" cy="3124200"/>
          </a:xfrm>
        </p:spPr>
      </p:pic>
    </p:spTree>
    <p:extLst>
      <p:ext uri="{BB962C8B-B14F-4D97-AF65-F5344CB8AC3E}">
        <p14:creationId xmlns:p14="http://schemas.microsoft.com/office/powerpoint/2010/main" val="19206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did??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Recognize </a:t>
            </a:r>
            <a:r>
              <a:rPr lang="en-IN" dirty="0"/>
              <a:t>humans present in the images using HOG descriptors </a:t>
            </a:r>
          </a:p>
          <a:p>
            <a:r>
              <a:rPr lang="en-IN" dirty="0"/>
              <a:t>Used Linear SVM(SVM light) to train and classify images</a:t>
            </a:r>
          </a:p>
          <a:p>
            <a:r>
              <a:rPr lang="en-IN" dirty="0"/>
              <a:t>Succeeded in classifying the positive and negative images from the test images given in the dataset with considerable accuracy </a:t>
            </a:r>
          </a:p>
        </p:txBody>
      </p:sp>
    </p:spTree>
    <p:extLst>
      <p:ext uri="{BB962C8B-B14F-4D97-AF65-F5344CB8AC3E}">
        <p14:creationId xmlns:p14="http://schemas.microsoft.com/office/powerpoint/2010/main" val="220309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Colour Images(Green Box around human)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59" y="2438399"/>
            <a:ext cx="3135377" cy="3124200"/>
          </a:xfrm>
        </p:spPr>
      </p:pic>
    </p:spTree>
    <p:extLst>
      <p:ext uri="{BB962C8B-B14F-4D97-AF65-F5344CB8AC3E}">
        <p14:creationId xmlns:p14="http://schemas.microsoft.com/office/powerpoint/2010/main" val="115262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Recognition of Humans in Grayscale Images(Green Box around human)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22" y="2667000"/>
            <a:ext cx="3042556" cy="31242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4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99907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Recognition of Humans in Grayscale Images(Green Box around human)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76" y="2667000"/>
            <a:ext cx="3135181" cy="3124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 flipV="1">
            <a:off x="10957817" y="6153955"/>
            <a:ext cx="1234183" cy="6868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96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8190" y="2967335"/>
            <a:ext cx="3675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95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IN" dirty="0"/>
              <a:t>Data Set for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9403"/>
            <a:ext cx="8946541" cy="428563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INRIA Dataset</a:t>
            </a:r>
          </a:p>
          <a:p>
            <a:r>
              <a:rPr lang="en-IN" dirty="0"/>
              <a:t>614 human images as positive in train</a:t>
            </a:r>
          </a:p>
          <a:p>
            <a:r>
              <a:rPr lang="en-IN" dirty="0"/>
              <a:t>1218 images as negative which do not contain human in train</a:t>
            </a:r>
          </a:p>
          <a:p>
            <a:r>
              <a:rPr lang="en-IN" dirty="0"/>
              <a:t>228 human images in test which are positive</a:t>
            </a:r>
          </a:p>
          <a:p>
            <a:r>
              <a:rPr lang="en-IN" dirty="0"/>
              <a:t>453 images without human in test which are negative</a:t>
            </a:r>
          </a:p>
          <a:p>
            <a:r>
              <a:rPr lang="en-US" dirty="0"/>
              <a:t>Humans with different poses and backgrounds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5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 smtClean="0"/>
              <a:t>What is HOG??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Histogram of Oriented Gradients (HOG)</a:t>
            </a:r>
            <a:r>
              <a:rPr lang="en-IN" dirty="0"/>
              <a:t> are feature descriptors used in computer vision and image processing for the purpose </a:t>
            </a:r>
            <a:r>
              <a:rPr lang="en-IN" dirty="0" smtClean="0"/>
              <a:t>of object </a:t>
            </a:r>
            <a:r>
              <a:rPr lang="en-IN" dirty="0"/>
              <a:t>detection.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technique counts occurrences of gradient orientation in localized portions of an image</a:t>
            </a:r>
            <a:r>
              <a:rPr lang="en-IN" dirty="0" smtClean="0"/>
              <a:t>.</a:t>
            </a:r>
          </a:p>
          <a:p>
            <a:r>
              <a:rPr lang="en-IN" dirty="0"/>
              <a:t>The HOG descriptor maintains a few key advantages over other descriptor methods. Since the HOG descriptor operates on localized cells, the method upholds invariance to geometric and photometric transformations, except for object </a:t>
            </a:r>
            <a:r>
              <a:rPr lang="en-IN" dirty="0" smtClean="0"/>
              <a:t>orientation.</a:t>
            </a:r>
          </a:p>
          <a:p>
            <a:r>
              <a:rPr lang="en-IN" dirty="0"/>
              <a:t>The HOG descriptor is thus particularly suited for human detection in </a:t>
            </a:r>
            <a:r>
              <a:rPr lang="en-IN" dirty="0" smtClean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8278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Input:</a:t>
            </a:r>
            <a:r>
              <a:rPr lang="en-IN" dirty="0"/>
              <a:t> Set of Images of size </a:t>
            </a:r>
            <a:r>
              <a:rPr lang="en-IN" dirty="0" smtClean="0"/>
              <a:t>128 × 64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Output:</a:t>
            </a:r>
            <a:r>
              <a:rPr lang="en-IN" dirty="0"/>
              <a:t> HOG Descriptors for each image</a:t>
            </a:r>
          </a:p>
          <a:p>
            <a:pPr marL="0" indent="0">
              <a:buNone/>
            </a:pPr>
            <a:r>
              <a:rPr lang="en-IN" dirty="0"/>
              <a:t>1. Divide the Image window of size 128 </a:t>
            </a:r>
            <a:r>
              <a:rPr lang="en-IN" dirty="0" smtClean="0"/>
              <a:t>× 64 </a:t>
            </a:r>
            <a:r>
              <a:rPr lang="en-IN" dirty="0"/>
              <a:t>into 8 </a:t>
            </a:r>
            <a:r>
              <a:rPr lang="en-IN" dirty="0" smtClean="0"/>
              <a:t>× 8 </a:t>
            </a:r>
            <a:r>
              <a:rPr lang="en-IN" dirty="0"/>
              <a:t>blocks // </a:t>
            </a:r>
            <a:r>
              <a:rPr lang="en-IN" dirty="0" smtClean="0"/>
              <a:t>Total </a:t>
            </a:r>
            <a:r>
              <a:rPr lang="en-IN" dirty="0"/>
              <a:t>15 </a:t>
            </a:r>
            <a:r>
              <a:rPr lang="en-IN" dirty="0" smtClean="0"/>
              <a:t>× 7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blocks</a:t>
            </a:r>
          </a:p>
          <a:p>
            <a:pPr marL="0" indent="0">
              <a:buNone/>
            </a:pPr>
            <a:r>
              <a:rPr lang="en-IN" dirty="0"/>
              <a:t>2. Calculate Gradient Histograms for every block</a:t>
            </a:r>
          </a:p>
          <a:p>
            <a:pPr marL="0" indent="0">
              <a:buNone/>
            </a:pPr>
            <a:r>
              <a:rPr lang="en-IN" dirty="0"/>
              <a:t>3. Collect 22 cells and normalize the histograms obtained above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/>
              <a:t>4 </a:t>
            </a:r>
            <a:r>
              <a:rPr lang="en-IN" dirty="0" smtClean="0"/>
              <a:t>× 9 </a:t>
            </a:r>
            <a:r>
              <a:rPr lang="en-IN" dirty="0"/>
              <a:t>histograms per cell // Normalization</a:t>
            </a:r>
          </a:p>
          <a:p>
            <a:pPr marL="0" indent="0">
              <a:buNone/>
            </a:pPr>
            <a:r>
              <a:rPr lang="en-IN" dirty="0"/>
              <a:t>4. Concatenate Histograms // Total vector size </a:t>
            </a:r>
            <a:r>
              <a:rPr lang="en-IN" dirty="0" smtClean="0"/>
              <a:t>=</a:t>
            </a:r>
            <a:r>
              <a:rPr lang="en-IN" dirty="0"/>
              <a:t>15 </a:t>
            </a:r>
            <a:r>
              <a:rPr lang="en-IN" dirty="0" smtClean="0"/>
              <a:t>× 7 × 2 × 2 × 9 </a:t>
            </a:r>
            <a:r>
              <a:rPr lang="en-IN" dirty="0"/>
              <a:t>= 3780</a:t>
            </a:r>
          </a:p>
        </p:txBody>
      </p:sp>
    </p:spTree>
    <p:extLst>
      <p:ext uri="{BB962C8B-B14F-4D97-AF65-F5344CB8AC3E}">
        <p14:creationId xmlns:p14="http://schemas.microsoft.com/office/powerpoint/2010/main" val="257775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Our Implementation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sz="3200" b="1" dirty="0" smtClean="0"/>
              <a:t>Gradient </a:t>
            </a:r>
            <a:r>
              <a:rPr lang="en-IN" sz="3200" b="1" dirty="0"/>
              <a:t>computation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ensure normalized </a:t>
            </a:r>
            <a:r>
              <a:rPr lang="en-IN" dirty="0" smtClean="0"/>
              <a:t>colour </a:t>
            </a:r>
            <a:r>
              <a:rPr lang="en-IN" dirty="0"/>
              <a:t>and gamma </a:t>
            </a:r>
            <a:r>
              <a:rPr lang="en-IN" dirty="0" smtClean="0"/>
              <a:t>values.</a:t>
            </a:r>
          </a:p>
          <a:p>
            <a:r>
              <a:rPr lang="en-IN" dirty="0" smtClean="0"/>
              <a:t>Used 3 types of Gradient Variations:</a:t>
            </a:r>
          </a:p>
          <a:p>
            <a:pPr marL="0" indent="0">
              <a:buNone/>
            </a:pPr>
            <a:r>
              <a:rPr lang="da-DK" dirty="0" smtClean="0"/>
              <a:t>1)  [ -1</a:t>
            </a:r>
            <a:r>
              <a:rPr lang="da-DK" dirty="0"/>
              <a:t>,</a:t>
            </a:r>
            <a:r>
              <a:rPr lang="da-DK" dirty="0" smtClean="0"/>
              <a:t> 0,1</a:t>
            </a:r>
            <a:r>
              <a:rPr lang="da-DK" dirty="0"/>
              <a:t>] </a:t>
            </a:r>
            <a:r>
              <a:rPr lang="da-DK" dirty="0" smtClean="0"/>
              <a:t>– Centered</a:t>
            </a:r>
          </a:p>
          <a:p>
            <a:pPr marL="0" indent="0">
              <a:buNone/>
            </a:pPr>
            <a:r>
              <a:rPr lang="en-IN" dirty="0" smtClean="0"/>
              <a:t> 2) [-1,1</a:t>
            </a:r>
            <a:r>
              <a:rPr lang="en-IN" dirty="0"/>
              <a:t>] </a:t>
            </a:r>
            <a:r>
              <a:rPr lang="en-IN" dirty="0" smtClean="0"/>
              <a:t>– </a:t>
            </a:r>
            <a:r>
              <a:rPr lang="en-IN" dirty="0" err="1" smtClean="0"/>
              <a:t>Uncentered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3) [1,-8,0,8</a:t>
            </a:r>
            <a:r>
              <a:rPr lang="en-IN" dirty="0"/>
              <a:t>,</a:t>
            </a:r>
            <a:r>
              <a:rPr lang="en-IN" dirty="0" smtClean="0"/>
              <a:t>-1</a:t>
            </a:r>
            <a:r>
              <a:rPr lang="en-IN" dirty="0"/>
              <a:t>] - Cubic </a:t>
            </a:r>
            <a:r>
              <a:rPr lang="en-IN" dirty="0" err="1"/>
              <a:t>centered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2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  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</a:t>
            </a:r>
            <a:r>
              <a:rPr lang="en-IN" sz="3600" b="1" dirty="0" smtClean="0"/>
              <a:t>Orientation</a:t>
            </a:r>
            <a:r>
              <a:rPr lang="en-IN" b="1" dirty="0" smtClean="0"/>
              <a:t> </a:t>
            </a:r>
            <a:r>
              <a:rPr lang="en-IN" b="1" dirty="0"/>
              <a:t>binning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in number of Orientation bins: 9, 8</a:t>
            </a:r>
          </a:p>
          <a:p>
            <a:r>
              <a:rPr lang="en-IN" dirty="0"/>
              <a:t>The orientation bins are evenly spaced over </a:t>
            </a:r>
            <a:r>
              <a:rPr lang="en-IN" dirty="0" smtClean="0"/>
              <a:t>0° </a:t>
            </a:r>
            <a:r>
              <a:rPr lang="en-IN" dirty="0"/>
              <a:t>to </a:t>
            </a:r>
            <a:r>
              <a:rPr lang="en-IN" dirty="0" smtClean="0"/>
              <a:t>180°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("</a:t>
            </a:r>
            <a:r>
              <a:rPr lang="en-IN" dirty="0" smtClean="0"/>
              <a:t>unsigned” gradient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8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 Block </a:t>
            </a:r>
            <a:r>
              <a:rPr lang="en-IN" sz="3600" b="1" dirty="0"/>
              <a:t>normalization</a:t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63701"/>
            <a:ext cx="10018713" cy="3124201"/>
          </a:xfrm>
        </p:spPr>
        <p:txBody>
          <a:bodyPr/>
          <a:lstStyle/>
          <a:p>
            <a:r>
              <a:rPr lang="en-IN" dirty="0" smtClean="0"/>
              <a:t>Let v be the non-normalized vectors containing all the histograms in the block.</a:t>
            </a:r>
          </a:p>
          <a:p>
            <a:r>
              <a:rPr lang="en-IN" dirty="0" smtClean="0"/>
              <a:t>We used two kinds of normalizations</a:t>
            </a:r>
          </a:p>
          <a:p>
            <a:pPr marL="0" indent="0">
              <a:buNone/>
            </a:pPr>
            <a:r>
              <a:rPr lang="en-IN" dirty="0" smtClean="0"/>
              <a:t>L2 Norm :</a:t>
            </a:r>
          </a:p>
          <a:p>
            <a:pPr marL="0" indent="0">
              <a:buNone/>
            </a:pPr>
            <a:r>
              <a:rPr lang="en-IN" dirty="0" smtClean="0"/>
              <a:t>L1 Norm :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95449"/>
              </p:ext>
            </p:extLst>
          </p:nvPr>
        </p:nvGraphicFramePr>
        <p:xfrm>
          <a:off x="2975020" y="4325802"/>
          <a:ext cx="1970467" cy="7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1002960" imgH="469800" progId="Equation.3">
                  <p:embed/>
                </p:oleObj>
              </mc:Choice>
              <mc:Fallback>
                <p:oleObj name="Equation" r:id="rId4" imgW="10029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020" y="4325802"/>
                        <a:ext cx="1970467" cy="799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3157"/>
              </p:ext>
            </p:extLst>
          </p:nvPr>
        </p:nvGraphicFramePr>
        <p:xfrm>
          <a:off x="2975019" y="5087723"/>
          <a:ext cx="1970467" cy="80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6" imgW="761760" imgH="419040" progId="Equation.3">
                  <p:embed/>
                </p:oleObj>
              </mc:Choice>
              <mc:Fallback>
                <p:oleObj name="Equation" r:id="rId6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5019" y="5087723"/>
                        <a:ext cx="1970467" cy="800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31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SVM </a:t>
            </a:r>
            <a:r>
              <a:rPr lang="en-IN" b="1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final step in object recognition using Histogram of Oriented Gradient descriptors is to feed the </a:t>
            </a:r>
            <a:r>
              <a:rPr lang="en-IN" dirty="0" smtClean="0"/>
              <a:t>descriptors to SVM.</a:t>
            </a:r>
          </a:p>
          <a:p>
            <a:r>
              <a:rPr lang="en-IN" dirty="0" smtClean="0"/>
              <a:t>For training the images we labelled the positive images as +1 and negative images as -1.</a:t>
            </a:r>
          </a:p>
          <a:p>
            <a:r>
              <a:rPr lang="en-IN" dirty="0" smtClean="0"/>
              <a:t>Once the training is done we tested it with the test images.</a:t>
            </a:r>
          </a:p>
          <a:p>
            <a:r>
              <a:rPr lang="en-IN" dirty="0" smtClean="0"/>
              <a:t>Used Linear SVM</a:t>
            </a:r>
          </a:p>
          <a:p>
            <a:r>
              <a:rPr lang="en-IN" dirty="0" smtClean="0"/>
              <a:t>Used SVM light software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544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871</TotalTime>
  <Words>661</Words>
  <Application>Microsoft Office PowerPoint</Application>
  <PresentationFormat>Widescreen</PresentationFormat>
  <Paragraphs>158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Equation</vt:lpstr>
      <vt:lpstr>       B.Tech Project Semester Presentation</vt:lpstr>
      <vt:lpstr>What we did??</vt:lpstr>
      <vt:lpstr>Data Set for Training</vt:lpstr>
      <vt:lpstr>What is HOG??</vt:lpstr>
      <vt:lpstr>HOG Algorithm</vt:lpstr>
      <vt:lpstr>           Our Implementation              Gradient computation </vt:lpstr>
      <vt:lpstr>                Orientation binning </vt:lpstr>
      <vt:lpstr>  Block normalization </vt:lpstr>
      <vt:lpstr>SVM classifier</vt:lpstr>
      <vt:lpstr>Colour Images     with L1 Norm</vt:lpstr>
      <vt:lpstr>Colour Images     with L2 Norm</vt:lpstr>
      <vt:lpstr>      Grayscale Images    with L1 Norm</vt:lpstr>
      <vt:lpstr>Grayscale Images with L2 Norm</vt:lpstr>
      <vt:lpstr>Observations…</vt:lpstr>
      <vt:lpstr>HOG Visualization 9 bins</vt:lpstr>
      <vt:lpstr>HOG Visualization 8 bins</vt:lpstr>
      <vt:lpstr>HOG Visualization 9 bins</vt:lpstr>
      <vt:lpstr>HOG Visualization 8 bins</vt:lpstr>
      <vt:lpstr>Sample Recognition of Humans in Colour Images(Green Box around human)</vt:lpstr>
      <vt:lpstr>Sample Recognition of Humans in Colour Images(Green Box around human)</vt:lpstr>
      <vt:lpstr>Sample Recognition of Humans in Grayscale Images(Green Box around human)</vt:lpstr>
      <vt:lpstr>Sample Recognition of Humans in Grayscale Images(Green Box around human)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B.T.P Semester Presentation</dc:title>
  <dc:creator>Anuroop Kakkirala</dc:creator>
  <cp:lastModifiedBy>Anuroop Kakkirala</cp:lastModifiedBy>
  <cp:revision>58</cp:revision>
  <dcterms:created xsi:type="dcterms:W3CDTF">2014-11-19T17:22:08Z</dcterms:created>
  <dcterms:modified xsi:type="dcterms:W3CDTF">2014-11-21T02:12:54Z</dcterms:modified>
</cp:coreProperties>
</file>