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6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9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8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6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5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3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1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8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9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7" name="Top Left">
            <a:extLst>
              <a:ext uri="{FF2B5EF4-FFF2-40B4-BE49-F238E27FC236}">
                <a16:creationId xmlns:a16="http://schemas.microsoft.com/office/drawing/2014/main" id="{7A93B028-F8F4-4F84-98D7-2779E4D8B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C254636-BEEC-4E48-BF0C-D2C6BF583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83AF5681-1B96-4C35-AB17-AB7793A4E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C65047-892E-46D5-9E82-93FB2E432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16">
              <a:extLst>
                <a:ext uri="{FF2B5EF4-FFF2-40B4-BE49-F238E27FC236}">
                  <a16:creationId xmlns:a16="http://schemas.microsoft.com/office/drawing/2014/main" id="{4AD2952C-9885-4337-B770-851BDEB88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07DD51-ACE9-4B98-AB77-D23DBEF48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483983-8B4E-40F0-BF70-192D840B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853237-6306-4734-906A-E334FDEAA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848C5D2-21E8-4E56-B25E-809869A75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9E8EC5-674B-57BB-A3C5-7987CC0F9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Analyzing Airbnb Listings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1EFB2-3C77-5B26-A2AE-5330EF47E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5797882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dirty="0"/>
              <a:t>Team members:</a:t>
            </a:r>
          </a:p>
          <a:p>
            <a:pPr algn="l"/>
            <a:r>
              <a:rPr lang="en-US" sz="2200" dirty="0"/>
              <a:t>Sai </a:t>
            </a:r>
            <a:r>
              <a:rPr lang="en-US" sz="2200" dirty="0" err="1"/>
              <a:t>Praneeth</a:t>
            </a:r>
            <a:r>
              <a:rPr lang="en-US" sz="2200" dirty="0"/>
              <a:t> </a:t>
            </a:r>
            <a:r>
              <a:rPr lang="en-US" sz="2200" dirty="0" err="1"/>
              <a:t>Chagiri</a:t>
            </a:r>
            <a:endParaRPr lang="en-US" sz="2200" dirty="0"/>
          </a:p>
          <a:p>
            <a:pPr algn="l"/>
            <a:r>
              <a:rPr lang="en-US" sz="2200" dirty="0"/>
              <a:t>K.V.S. Naveen Reddy</a:t>
            </a:r>
          </a:p>
          <a:p>
            <a:pPr algn="l"/>
            <a:r>
              <a:rPr lang="en-US" sz="2200" dirty="0" err="1"/>
              <a:t>Manideep</a:t>
            </a:r>
            <a:r>
              <a:rPr lang="en-US" sz="2200" dirty="0"/>
              <a:t> </a:t>
            </a:r>
            <a:r>
              <a:rPr lang="en-US" sz="2200" dirty="0" err="1"/>
              <a:t>Kotha</a:t>
            </a:r>
            <a:endParaRPr lang="en-US" sz="22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3458BD8-F942-F01A-09CA-4885171E0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99" r="11843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29158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F7513226-C6E6-4885-A42A-D6411FF0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9BC07C6F-FF27-4C7D-BF5D-4B4B8880B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B062B0F-BCEB-436F-AB59-970CC5EE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2CDB5C4-8E76-40DC-A3EA-AF3D5066EA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88252B-68F7-4FD1-98ED-39451A985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43015DC-C4C8-408D-91FE-CB52233190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420DB7-0D88-4E37-B948-6FB4A8AD8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8BA96C9-4B69-43D0-A129-4C2DF6571D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9C0CB4-8BF5-4813-A26B-7B3C36368E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1A6261E-C71C-43D5-8164-2B8BB8D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99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C23BAD38-30D1-4252-8149-903B66D8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EF8871A-7DF5-4751-8948-75984B0FB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6A6F3E3-6529-4B7E-8D31-317E141F1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70AD52-D54F-41A3-91B9-9BC0DDAF8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37F2387-BA4B-46C5-ABBD-E9272097E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2E1B2E0-5DD5-4599-BDEC-F26CEF9E9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A88C97C-1B3C-4A30-B1C0-D4AFEDC97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6C4CC9D-7C49-41ED-8FE2-61EC66F0B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51EA8C3-05E0-4F68-9BA7-F3F6C669D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9A5432-7230-3B24-0CB2-D2CAEEA4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9080418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</a:rPr>
              <a:t>The distribution analysis of the listings and reviews </a:t>
            </a:r>
            <a:endParaRPr lang="en-US" kern="1200" dirty="0">
              <a:solidFill>
                <a:schemeClr val="tx2"/>
              </a:solidFill>
              <a:ea typeface="+mj-ea"/>
              <a:cs typeface="+mj-cs"/>
            </a:endParaRP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4927067E-BE13-4DBB-AC1E-9847B890B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62F8BF3-36CC-4073-AE00-A422A57FD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95C5F4E-7F61-464E-B716-44F579755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image2.png" descr="A graph with a green line&#10;&#10;Description automatically generated">
            <a:extLst>
              <a:ext uri="{FF2B5EF4-FFF2-40B4-BE49-F238E27FC236}">
                <a16:creationId xmlns:a16="http://schemas.microsoft.com/office/drawing/2014/main" id="{2A14BCAC-50D5-DA80-6BA6-701C05C9CC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967540"/>
            <a:ext cx="5151489" cy="2756046"/>
          </a:xfrm>
          <a:prstGeom prst="rect">
            <a:avLst/>
          </a:prstGeom>
        </p:spPr>
      </p:pic>
      <p:pic>
        <p:nvPicPr>
          <p:cNvPr id="4" name="image6.png" descr="A graph with a green line&#10;&#10;Description automatically generated">
            <a:extLst>
              <a:ext uri="{FF2B5EF4-FFF2-40B4-BE49-F238E27FC236}">
                <a16:creationId xmlns:a16="http://schemas.microsoft.com/office/drawing/2014/main" id="{90020852-C194-B7E8-779F-770FD800F1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7627" y="2995002"/>
            <a:ext cx="5151489" cy="2704532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D11A5264-0A9F-46A0-B3ED-9B336D970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1B8A55C-B130-4222-B98F-16CA78B9C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D40CFF-E2DF-48E0-8896-5166887A3C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7A4DB32-F7AD-42D8-A125-6CFB9B252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6CA230A-C491-40F1-B028-898C23C8D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27DB684-4D1D-4152-8ECC-62EC93D71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0AD88BE-AE84-4CD6-A22A-26C3D9BD20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C9DC46C-EF52-4B9D-98C0-6225FB9D5F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C279F2D-8036-4201-8D63-8BE961F09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554FA09-485D-4EB3-9D6F-C19A292F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1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2741-BD84-38CA-15A5-221FD02E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Dataset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C2A2-2806-C719-DF4B-F14D664CC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Right-skewed distribution with most listings priced below $200.</a:t>
            </a:r>
          </a:p>
          <a:p>
            <a:r>
              <a:rPr lang="en-US" dirty="0"/>
              <a:t>Observations: Majority of prices below $200, concentration in $30-$70 range.</a:t>
            </a:r>
          </a:p>
          <a:p>
            <a:r>
              <a:rPr lang="en-US" dirty="0"/>
              <a:t>Outliers with high prices present.</a:t>
            </a:r>
          </a:p>
          <a:p>
            <a:r>
              <a:rPr lang="en-US" dirty="0"/>
              <a:t>Typical pricing concentrated in lower to mid-range.</a:t>
            </a:r>
          </a:p>
          <a:p>
            <a:r>
              <a:rPr lang="en-US" dirty="0"/>
              <a:t>Majority of listings have fewer than 50 reviews.</a:t>
            </a:r>
          </a:p>
          <a:p>
            <a:r>
              <a:rPr lang="en-US" dirty="0"/>
              <a:t>Key Takeaways: Majority follow lower to mid-range pricing.</a:t>
            </a:r>
          </a:p>
          <a:p>
            <a:r>
              <a:rPr lang="en-US" dirty="0"/>
              <a:t>Engagement Level: Most listings have moderate reviews.</a:t>
            </a:r>
          </a:p>
          <a:p>
            <a:r>
              <a:rPr lang="en-US" dirty="0"/>
              <a:t>Implications for Further Analysis: Correlation Analysis, Review Text Analysis, and Anomaly Detection.</a:t>
            </a:r>
          </a:p>
        </p:txBody>
      </p:sp>
    </p:spTree>
    <p:extLst>
      <p:ext uri="{BB962C8B-B14F-4D97-AF65-F5344CB8AC3E}">
        <p14:creationId xmlns:p14="http://schemas.microsoft.com/office/powerpoint/2010/main" val="262910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21C7-AACD-1B65-2F0C-A73254AA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i="0" dirty="0">
                <a:effectLst/>
              </a:rPr>
              <a:t>Correlation and Trend Analysis - Listings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A641-E929-8591-54EC-0FB7458F4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Correlation Analysis:</a:t>
            </a:r>
          </a:p>
          <a:p>
            <a:r>
              <a:rPr lang="en-US" dirty="0"/>
              <a:t>Heatmap Overview: Shows weak correlations among key variables: price, number of reviews, and room type.</a:t>
            </a:r>
          </a:p>
          <a:p>
            <a:r>
              <a:rPr lang="en-US" dirty="0"/>
              <a:t>Room type has a low correlation with price and review counts.</a:t>
            </a:r>
          </a:p>
          <a:p>
            <a:r>
              <a:rPr lang="en-US" dirty="0"/>
              <a:t>Room type does not strongly influence pricing.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Trend Analysis of Prices Over Time:</a:t>
            </a:r>
          </a:p>
          <a:p>
            <a:r>
              <a:rPr lang="en-US" dirty="0"/>
              <a:t>Line Plot Insights: Shows average daily price trend in Airbnb listings over time.</a:t>
            </a:r>
          </a:p>
          <a:p>
            <a:r>
              <a:rPr lang="en-US" dirty="0"/>
              <a:t>Observations: Visible price fluctuation and potential indications of seasonality or event-driven pricing.</a:t>
            </a:r>
          </a:p>
          <a:p>
            <a:r>
              <a:rPr lang="en-US" dirty="0"/>
              <a:t>Importance: Helps hosts optimize pricing strategies and guests plan bookings based on pricing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5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Top left">
            <a:extLst>
              <a:ext uri="{FF2B5EF4-FFF2-40B4-BE49-F238E27FC236}">
                <a16:creationId xmlns:a16="http://schemas.microsoft.com/office/drawing/2014/main" id="{E8ABCFC2-1187-4EFE-87CB-D1ABA0F5D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CE539D-89D1-484C-B390-9D6005029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85D0A74-51B8-440F-8ADF-3F2ED1C84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C9E45B-6B92-475E-8B2E-97729EE8F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E3A49B-F12C-4355-84DE-0EF54227A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DE6BF50-27B1-444D-9E81-752674A04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8B7A474-F527-47C3-94C4-A0F446276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D1AF5A9-1A6C-4F55-B975-879BF9EE3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39866D-1864-499B-9BD7-C8178A07F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8DF817-17A5-F7C2-DA29-FB8EBA38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389" y="4769941"/>
            <a:ext cx="9566237" cy="1608303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effectLst/>
              </a:rPr>
              <a:t>The analysis provides insights into the relationships between key variables in the listings dataset and trends over time in pricing.</a:t>
            </a:r>
            <a:endParaRPr lang="en-US" sz="2400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D689CD2-C6CD-EB35-A4BB-B42BB0557BC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80" y="686459"/>
            <a:ext cx="4360423" cy="3902579"/>
          </a:xfrm>
          <a:prstGeom prst="rect">
            <a:avLst/>
          </a:prstGeom>
        </p:spPr>
      </p:pic>
      <p:pic>
        <p:nvPicPr>
          <p:cNvPr id="5" name="image3.png">
            <a:extLst>
              <a:ext uri="{FF2B5EF4-FFF2-40B4-BE49-F238E27FC236}">
                <a16:creationId xmlns:a16="http://schemas.microsoft.com/office/drawing/2014/main" id="{C7EACC2D-F128-AC26-5103-A9F52556F67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10938" y="1773628"/>
            <a:ext cx="5130560" cy="2808980"/>
          </a:xfrm>
          <a:prstGeom prst="rect">
            <a:avLst/>
          </a:prstGeom>
        </p:spPr>
      </p:pic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CE5E50B5-764C-4CF0-BE62-6330BDB19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9C1BDBFA-B254-41ED-90D6-17F930A07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E84A133-F5D3-4950-9DC9-A3DEEEBC95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82FFBFE-D99F-4065-9AEC-88E664DB84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21980AE-6D2C-4DAE-A7A8-52045837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3B2229E-2951-41E8-AD53-08D800523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2D20C4F-2AC9-44DD-9092-45ACB8A175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8C98BF0-6D5F-4454-8756-16602535A0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6F1B3E8-AAFA-43AA-9872-DF033CCBF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CAE8F4B-267D-4381-A9FD-CEF14AE69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3520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7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8" name="Freeform: Shape 13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9" name="Freeform: Shape 14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15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6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17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18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19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0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6C153D-C81A-DB72-332B-5EF7CE27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en-US" dirty="0"/>
              <a:t>Airbnb Listing Geographic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35CB-2968-2B94-55AC-F6BE1195C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0872" cy="3728613"/>
          </a:xfrm>
        </p:spPr>
        <p:txBody>
          <a:bodyPr>
            <a:normAutofit/>
          </a:bodyPr>
          <a:lstStyle/>
          <a:p>
            <a:r>
              <a:rPr lang="en-US" sz="1800"/>
              <a:t>Scatter plot shows Airbnb listings' geographical coordinates.</a:t>
            </a:r>
          </a:p>
          <a:p>
            <a:r>
              <a:rPr lang="en-US" sz="1800"/>
              <a:t>Listings spread across neighborhoods, colored differently.</a:t>
            </a:r>
          </a:p>
          <a:p>
            <a:r>
              <a:rPr lang="en-US" sz="1800"/>
              <a:t>Helps identify popular neighborhoods or tourist hotspots.</a:t>
            </a: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D54E1EAB-059E-4C22-9621-E524925299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47678" y="2115003"/>
            <a:ext cx="4810872" cy="4183183"/>
          </a:xfrm>
          <a:prstGeom prst="rect">
            <a:avLst/>
          </a:prstGeom>
        </p:spPr>
      </p:pic>
      <p:grpSp>
        <p:nvGrpSpPr>
          <p:cNvPr id="46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7" name="Freeform: Shape 23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8" name="Freeform: Shape 26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27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28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29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30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31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32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5" name="Freeform: Shape 25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213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1FA668-3EC6-BB53-3F82-9E304E33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en-US" dirty="0"/>
              <a:t>Airbnb Review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4057-22EA-3757-534F-A1F7C1D89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0872" cy="3728613"/>
          </a:xfrm>
        </p:spPr>
        <p:txBody>
          <a:bodyPr>
            <a:normAutofit/>
          </a:bodyPr>
          <a:lstStyle/>
          <a:p>
            <a:r>
              <a:rPr lang="en-US" sz="1800"/>
              <a:t>Histogram shows sentiment polarity distribution of Airbnb review comments.</a:t>
            </a:r>
          </a:p>
          <a:p>
            <a:r>
              <a:rPr lang="en-US" sz="1800"/>
              <a:t>Most reviews have positive sentiment, indicating positive guest experiences.</a:t>
            </a:r>
          </a:p>
          <a:p>
            <a:r>
              <a:rPr lang="en-US" sz="1800"/>
              <a:t>Fewer reviews have neutral or negative sentiment, indicating overall satisfaction.</a:t>
            </a:r>
          </a:p>
          <a:p>
            <a:r>
              <a:rPr lang="en-US" sz="1800"/>
              <a:t>Analysis provides insights into Airbnb market dynamics, including geographical preferences and customer satisfaction.</a:t>
            </a:r>
          </a:p>
        </p:txBody>
      </p:sp>
      <p:pic>
        <p:nvPicPr>
          <p:cNvPr id="4" name="image4.png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38D06F9A-1952-E6AF-3C9D-1172880C0B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2" y="2582232"/>
            <a:ext cx="4967270" cy="3253562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0380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0350-9F20-8E4B-E27A-DF9AF759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Statistical Analysis for Airbnb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7E8B9-8B55-FCF3-5B3D-2A6510C2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Hypothesis Testing: Investigates significant differences in pricing across neighborhoods.</a:t>
            </a:r>
          </a:p>
          <a:p>
            <a:r>
              <a:rPr lang="en-US" dirty="0"/>
              <a:t>Time Series Analysis: Analyzes pricing or booking trends over time if the calendar dataset includes a time component.</a:t>
            </a:r>
          </a:p>
          <a:p>
            <a:r>
              <a:rPr lang="en-US" dirty="0"/>
              <a:t>Predictive Modeling: Builds a model to predict listing prices based on location, room type, and amenities.</a:t>
            </a:r>
          </a:p>
          <a:p>
            <a:r>
              <a:rPr lang="en-US" dirty="0"/>
              <a:t>Review Sentiment Prediction: Implements a model to predict review sentiment, gauging overall guest satisfaction.</a:t>
            </a:r>
          </a:p>
          <a:p>
            <a:r>
              <a:rPr lang="en-US" dirty="0"/>
              <a:t>These analyses demonstrate technical proficiency and provide actionable insights for hosts and guests in the Airbnb ecosystem.</a:t>
            </a:r>
          </a:p>
        </p:txBody>
      </p:sp>
    </p:spTree>
    <p:extLst>
      <p:ext uri="{BB962C8B-B14F-4D97-AF65-F5344CB8AC3E}">
        <p14:creationId xmlns:p14="http://schemas.microsoft.com/office/powerpoint/2010/main" val="873281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0257-F047-BE58-FCBB-C74AE139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T-Statistic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4A7B-CDDC-F005-DCA5-6AED5CFD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difference between two groups in standard error units.</a:t>
            </a:r>
          </a:p>
          <a:p>
            <a:r>
              <a:rPr lang="en-US" dirty="0"/>
              <a:t>Negative t-statistic indicates significantly lower average prices in first neighborhood.</a:t>
            </a:r>
          </a:p>
          <a:p>
            <a:r>
              <a:rPr lang="en-US" dirty="0"/>
              <a:t>Small p-value suggests statistically significant difference in average prices.</a:t>
            </a:r>
          </a:p>
        </p:txBody>
      </p:sp>
    </p:spTree>
    <p:extLst>
      <p:ext uri="{BB962C8B-B14F-4D97-AF65-F5344CB8AC3E}">
        <p14:creationId xmlns:p14="http://schemas.microsoft.com/office/powerpoint/2010/main" val="4075314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296D-A68B-C050-85B9-7309C5E3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8AF4-BFF4-9774-B541-19391B690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rejects the null hypothesis that there is no difference in average prices between two neighborhoods, indicating significantly different pricing dynamics. </a:t>
            </a:r>
          </a:p>
          <a:p>
            <a:r>
              <a:rPr lang="en-US" dirty="0"/>
              <a:t>This advanced statistical analysis demonstrates a thorough understanding of data analysis techniques and offers valuable insights into Airbnb pricing.</a:t>
            </a:r>
          </a:p>
        </p:txBody>
      </p:sp>
    </p:spTree>
    <p:extLst>
      <p:ext uri="{BB962C8B-B14F-4D97-AF65-F5344CB8AC3E}">
        <p14:creationId xmlns:p14="http://schemas.microsoft.com/office/powerpoint/2010/main" val="3908940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04FB-D081-5F33-C024-87116FAF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Investigations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4905-05F2-FAB6-2252-D5693FA6F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Extend Hypothesis Testing: Conduct broader neighborhood-specific tests to understand pricing dynamics.</a:t>
            </a:r>
          </a:p>
          <a:p>
            <a:r>
              <a:rPr lang="en-US" dirty="0"/>
              <a:t>Time Series Analysis: Examine temporal trends in pricing and booking patterns.</a:t>
            </a:r>
          </a:p>
          <a:p>
            <a:r>
              <a:rPr lang="en-US" dirty="0"/>
              <a:t>Predictive Modeling: Develop a Price Prediction Model using machine learning techniques.</a:t>
            </a:r>
          </a:p>
          <a:p>
            <a:r>
              <a:rPr lang="en-US" dirty="0"/>
              <a:t>Review Sentiment Prediction Model: Use advanced sentiment analysis to predict review sentiment.</a:t>
            </a:r>
          </a:p>
          <a:p>
            <a:r>
              <a:rPr lang="en-US" dirty="0"/>
              <a:t>Geospatial Analysis: Visualize spatial pricing patterns and identify hotspots.</a:t>
            </a:r>
          </a:p>
          <a:p>
            <a:r>
              <a:rPr lang="en-US" dirty="0"/>
              <a:t>Segmentation Analysis: Segment listings based on key features.</a:t>
            </a:r>
          </a:p>
          <a:p>
            <a:r>
              <a:rPr lang="en-US" dirty="0"/>
              <a:t>Dynamic Pricing Strategy: Implement dynamic pricing strategies based on demand and seasonality.</a:t>
            </a:r>
          </a:p>
        </p:txBody>
      </p:sp>
    </p:spTree>
    <p:extLst>
      <p:ext uri="{BB962C8B-B14F-4D97-AF65-F5344CB8AC3E}">
        <p14:creationId xmlns:p14="http://schemas.microsoft.com/office/powerpoint/2010/main" val="197256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D6CB783F-4879-4A56-B28A-1E2C9A95D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B7790-AC1F-4C9E-82A5-0D3ED9135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F41532-E3DD-4685-AF21-DC5A504F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153570-165D-4616-83D8-9A81A8594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D218DB-9E8A-400D-A93E-5F3A437B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D9BE2F-E553-4E8C-A576-FF0883CD7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B66DC4-9D1C-4972-9B69-92E0B38E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58D61B9-00C6-41E7-8666-EE5685A6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701468-47AF-4411-BA59-AE2B83A64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0A6417-D6BE-232E-46CB-8241EB33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41024"/>
            <a:ext cx="3812079" cy="5396722"/>
          </a:xfrm>
        </p:spPr>
        <p:txBody>
          <a:bodyPr anchor="t">
            <a:normAutofit/>
          </a:bodyPr>
          <a:lstStyle/>
          <a:p>
            <a:r>
              <a:rPr lang="en-US" dirty="0"/>
              <a:t>Contents </a:t>
            </a:r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9028FA34-8D15-405C-A297-54A197D40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ED69D7-BD1D-491F-835F-95796C4DF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9E8BC73D-4B2E-4536-8B48-265F656A8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D0BD99-2EC5-440C-A81F-C604BF41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BDB05EC-0C9A-43B3-A6AB-3D4A0C970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0EC4D5A-F9ED-429B-8EFF-D45EA716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8E5202A-45FC-4ACF-A728-CEE4E4842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AE8ADB-4E56-4A59-94AA-54D5CD603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4A7AC17-663B-456E-984D-5322ADFA3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2E6C460-0C43-446E-A206-1C62381E8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7203C1-C538-43DB-ADAF-111F27A2B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1A9E-E69C-7AF8-706A-6BB3BD73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788" y="716366"/>
            <a:ext cx="5970490" cy="539672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/>
              <a:t>Abstract</a:t>
            </a:r>
          </a:p>
          <a:p>
            <a:pPr>
              <a:lnSpc>
                <a:spcPct val="100000"/>
              </a:lnSpc>
            </a:pPr>
            <a:r>
              <a:rPr lang="en-US" sz="1500"/>
              <a:t>Introduction</a:t>
            </a:r>
          </a:p>
          <a:p>
            <a:pPr>
              <a:lnSpc>
                <a:spcPct val="100000"/>
              </a:lnSpc>
            </a:pPr>
            <a:r>
              <a:rPr lang="en-US" sz="1500"/>
              <a:t>Airbnb Data Sources Overview</a:t>
            </a:r>
          </a:p>
          <a:p>
            <a:pPr>
              <a:lnSpc>
                <a:spcPct val="100000"/>
              </a:lnSpc>
            </a:pPr>
            <a:r>
              <a:rPr lang="en-US" sz="1500"/>
              <a:t>Listings Dataset Cleaning Overview </a:t>
            </a:r>
          </a:p>
          <a:p>
            <a:pPr>
              <a:lnSpc>
                <a:spcPct val="100000"/>
              </a:lnSpc>
            </a:pPr>
            <a:r>
              <a:rPr lang="en-US" sz="1500"/>
              <a:t>Related Work</a:t>
            </a:r>
          </a:p>
          <a:p>
            <a:pPr>
              <a:lnSpc>
                <a:spcPct val="100000"/>
              </a:lnSpc>
            </a:pPr>
            <a:r>
              <a:rPr lang="en-US" sz="1500"/>
              <a:t>Exploratory Data Analysis</a:t>
            </a:r>
          </a:p>
          <a:p>
            <a:pPr>
              <a:lnSpc>
                <a:spcPct val="100000"/>
              </a:lnSpc>
            </a:pPr>
            <a:r>
              <a:rPr lang="en-US" sz="1500">
                <a:effectLst/>
                <a:ea typeface="Times New Roman" panose="02020603050405020304" pitchFamily="18" charset="0"/>
              </a:rPr>
              <a:t>The distribution analysis of the listings and reviews</a:t>
            </a:r>
          </a:p>
          <a:p>
            <a:pPr>
              <a:lnSpc>
                <a:spcPct val="100000"/>
              </a:lnSpc>
            </a:pPr>
            <a:r>
              <a:rPr lang="en-US" sz="1500" i="0">
                <a:effectLst/>
              </a:rPr>
              <a:t>Correlation and Trend Analysis - Listings Dataset</a:t>
            </a:r>
            <a:r>
              <a:rPr lang="en-US" sz="1500">
                <a:effectLst/>
                <a:ea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500"/>
              <a:t>Airbnb Listing Geographic Distribution</a:t>
            </a:r>
          </a:p>
          <a:p>
            <a:pPr>
              <a:lnSpc>
                <a:spcPct val="100000"/>
              </a:lnSpc>
            </a:pPr>
            <a:r>
              <a:rPr lang="en-US" sz="1500"/>
              <a:t>Airbnb Review Analysis</a:t>
            </a:r>
          </a:p>
          <a:p>
            <a:pPr>
              <a:lnSpc>
                <a:spcPct val="100000"/>
              </a:lnSpc>
            </a:pPr>
            <a:r>
              <a:rPr lang="en-US" sz="1500"/>
              <a:t>Advanced Statistical Analysis for Airbnb</a:t>
            </a:r>
          </a:p>
          <a:p>
            <a:pPr>
              <a:lnSpc>
                <a:spcPct val="100000"/>
              </a:lnSpc>
            </a:pPr>
            <a:r>
              <a:rPr lang="en-US" sz="1500"/>
              <a:t>Interpretation for T-statistic</a:t>
            </a:r>
          </a:p>
          <a:p>
            <a:pPr>
              <a:lnSpc>
                <a:spcPct val="100000"/>
              </a:lnSpc>
            </a:pPr>
            <a:r>
              <a:rPr lang="en-US" sz="1500"/>
              <a:t>Conclusion</a:t>
            </a:r>
          </a:p>
          <a:p>
            <a:pPr>
              <a:lnSpc>
                <a:spcPct val="100000"/>
              </a:lnSpc>
            </a:pPr>
            <a:r>
              <a:rPr lang="en-US" sz="1500"/>
              <a:t>Further Investigations</a:t>
            </a:r>
          </a:p>
          <a:p>
            <a:pPr>
              <a:lnSpc>
                <a:spcPct val="100000"/>
              </a:lnSpc>
            </a:pPr>
            <a:r>
              <a:rPr lang="en-US" sz="1500"/>
              <a:t>References</a:t>
            </a:r>
          </a:p>
          <a:p>
            <a:pPr>
              <a:lnSpc>
                <a:spcPct val="10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168917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2D75-0AB3-93A7-22E2-1074F11B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46D3-8C35-698F-AB77-A6505434E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[1]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Guttentag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, D. (2015). "Airbnb: disruptive innovation and the rise of an informal tourism accommodation sector." Current Issues in Tourism, 18(12), 1192-1217.</a:t>
            </a:r>
            <a:endParaRPr lang="en-US" sz="2400" dirty="0">
              <a:effectLst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[2]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Quattrone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, G.,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Proserpio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, D.,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Quercia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, D., Capra, L., &amp;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Musolesi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, M. (2016). "Who Benefits from the 'Sharing' Economy of Airbnb?" Proceedings of the 25th International Conference on World Wide Web, 1385-1394.</a:t>
            </a:r>
            <a:endParaRPr lang="en-US" sz="2400" dirty="0">
              <a:effectLst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[3]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Xie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, K. L., &amp; Mao, Z. (2017). "The impacts of quality and quantity attributes of Airbnb hosts on listing performance." International Journal of Hospitality Management, 67, 11-20.</a:t>
            </a:r>
            <a:endParaRPr lang="en-US" sz="2400" dirty="0">
              <a:effectLst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[4]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Dogru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, T.,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Mody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, M., &amp; Suess, C. (2019). "Adding evidence to the debate: Quantifying Airbnb's disruptive impact on ten key hotel markets." Tourism Management, 72, 27-38.</a:t>
            </a:r>
            <a:endParaRPr lang="en-US" sz="2400" dirty="0">
              <a:effectLst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[5]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Zervas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, G.,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Proserpio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, D., &amp; Byers, J. W. (2017). "The rise of the sharing economy: Estimating the impact of Airbnb on the hotel industry." Journal of Marketing Research, 54(5), 687-705.</a:t>
            </a:r>
            <a:endParaRPr lang="en-US" sz="2400" dirty="0">
              <a:effectLst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0B8A-82DD-FABD-E9A5-17623864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C395-FC9B-D7F2-7AFB-9D2268F1D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Examining local ubiquity, cost room types, and buyer preferences.</a:t>
            </a:r>
          </a:p>
          <a:p>
            <a:r>
              <a:rPr lang="en-US" dirty="0"/>
              <a:t>Gathering data for effective posting strategies and guiding travelers.</a:t>
            </a:r>
          </a:p>
          <a:p>
            <a:r>
              <a:rPr lang="en-US" dirty="0"/>
              <a:t>Identifying trends and market changes in the temporary rental market.</a:t>
            </a:r>
          </a:p>
          <a:p>
            <a:r>
              <a:rPr lang="en-US" dirty="0"/>
              <a:t>Gaining insights into popular areas, room types' impact on pricing, and enhancing buyer patterns.</a:t>
            </a:r>
          </a:p>
          <a:p>
            <a:r>
              <a:rPr lang="en-US" dirty="0"/>
              <a:t>Providing valuable insights to hosts and travelers.</a:t>
            </a:r>
          </a:p>
          <a:p>
            <a:r>
              <a:rPr lang="en-US" dirty="0"/>
              <a:t>Unpacking Airbnb's complexities for a comprehensive understanding of market elements.</a:t>
            </a:r>
          </a:p>
        </p:txBody>
      </p:sp>
    </p:spTree>
    <p:extLst>
      <p:ext uri="{BB962C8B-B14F-4D97-AF65-F5344CB8AC3E}">
        <p14:creationId xmlns:p14="http://schemas.microsoft.com/office/powerpoint/2010/main" val="245874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0650-2239-61D2-13E1-5C212DB5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58AB-A38B-D550-6C8C-4B9DB8743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Understanding Airbnb's Unpredictable Elements:</a:t>
            </a:r>
          </a:p>
          <a:p>
            <a:r>
              <a:rPr lang="en-US" dirty="0"/>
              <a:t>Examines Airbnb's diverse scene, focusing on neighborhood prevalence, relationship between evaluation and room types, and evolving customer preferences.</a:t>
            </a:r>
          </a:p>
          <a:p>
            <a:r>
              <a:rPr lang="en-US" dirty="0"/>
              <a:t>Aims to equip hosts with valuable information to improve their listings.</a:t>
            </a:r>
          </a:p>
          <a:p>
            <a:r>
              <a:rPr lang="en-US" dirty="0"/>
              <a:t>Provides travelers with informed guidance to make informed choices based on value, area, and convenience type.</a:t>
            </a:r>
          </a:p>
          <a:p>
            <a:r>
              <a:rPr lang="en-US" dirty="0"/>
              <a:t>Contributes to understanding market patterns influencing the future of temporary rentals.</a:t>
            </a:r>
          </a:p>
        </p:txBody>
      </p:sp>
    </p:spTree>
    <p:extLst>
      <p:ext uri="{BB962C8B-B14F-4D97-AF65-F5344CB8AC3E}">
        <p14:creationId xmlns:p14="http://schemas.microsoft.com/office/powerpoint/2010/main" val="6677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A3D5-08E7-4F87-9177-C40EBE71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Airbnb Data Sources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871D-7669-0BB1-98FF-5885C491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From Inside Airbnb: Comprehensive and up-to-date information.</a:t>
            </a:r>
          </a:p>
          <a:p>
            <a:r>
              <a:rPr lang="en-US" b="1" dirty="0"/>
              <a:t>Listings Dataset</a:t>
            </a:r>
            <a:r>
              <a:rPr lang="en-US" dirty="0"/>
              <a:t>: Detailed property information including host details, location, amenities, and pricing.</a:t>
            </a:r>
          </a:p>
          <a:p>
            <a:r>
              <a:rPr lang="en-US" b="1" dirty="0"/>
              <a:t>Calendar Dataset</a:t>
            </a:r>
            <a:r>
              <a:rPr lang="en-US" dirty="0"/>
              <a:t>: Availability and pricing trends over time.</a:t>
            </a:r>
          </a:p>
          <a:p>
            <a:r>
              <a:rPr lang="en-US" b="1" dirty="0"/>
              <a:t>Reviews Dataset</a:t>
            </a:r>
            <a:r>
              <a:rPr lang="en-US" dirty="0"/>
              <a:t>: Customer reviews providing insights into satisfaction and preferences.</a:t>
            </a:r>
          </a:p>
          <a:p>
            <a:r>
              <a:rPr lang="en-US" dirty="0"/>
              <a:t>Quality Assurance: Data cleaning, correction, and verification for accuracy.</a:t>
            </a:r>
          </a:p>
          <a:p>
            <a:r>
              <a:rPr lang="en-US" dirty="0"/>
              <a:t>Comprehensive Analysis Approach: Covering all dimensions of the Airbnb market.</a:t>
            </a:r>
          </a:p>
        </p:txBody>
      </p:sp>
    </p:spTree>
    <p:extLst>
      <p:ext uri="{BB962C8B-B14F-4D97-AF65-F5344CB8AC3E}">
        <p14:creationId xmlns:p14="http://schemas.microsoft.com/office/powerpoint/2010/main" val="351357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624E-CA1D-AF07-FB90-74B64DC9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Listings Dataset Cleaning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A24A-D297-C27F-8A60-BF68C1CC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 approach: Removed rows with missing values, resulting in 0 records.</a:t>
            </a:r>
          </a:p>
          <a:p>
            <a:r>
              <a:rPr lang="en-US" dirty="0"/>
              <a:t>Adjusted approach: Removed columns with &gt;50% missing values, computed numerical missing values, filled categorical missing values with 'Unknown', cleaned and converted 'price' to float.</a:t>
            </a:r>
          </a:p>
          <a:p>
            <a:r>
              <a:rPr lang="en-US" dirty="0"/>
              <a:t>Adjusted result: Retained all records, maintaining 18 attributes.</a:t>
            </a:r>
          </a:p>
          <a:p>
            <a:r>
              <a:rPr lang="en-US" dirty="0"/>
              <a:t>Next steps: Validation, Data Transformation, and Visuals comparison.</a:t>
            </a:r>
          </a:p>
        </p:txBody>
      </p:sp>
    </p:spTree>
    <p:extLst>
      <p:ext uri="{BB962C8B-B14F-4D97-AF65-F5344CB8AC3E}">
        <p14:creationId xmlns:p14="http://schemas.microsoft.com/office/powerpoint/2010/main" val="192247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9798-EDA5-57A2-217C-240CFD4A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EB8EC-BDC4-883B-09B2-0747F0387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Airbnb's evolution within the sharing economy and its impact on various sectors highlight its role as a platform and sharing economy, showcasing diverse accommodation offerings.</a:t>
            </a:r>
          </a:p>
          <a:p>
            <a:r>
              <a:rPr lang="en-US" dirty="0">
                <a:effectLst/>
                <a:ea typeface="Times New Roman" panose="02020603050405020304" pitchFamily="18" charset="0"/>
              </a:rPr>
              <a:t>"A global-scale analysis of the sharing economy model – an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AirBnB</a:t>
            </a:r>
            <a:r>
              <a:rPr lang="en-US" dirty="0">
                <a:effectLst/>
                <a:ea typeface="Times New Roman" panose="02020603050405020304" pitchFamily="18" charset="0"/>
              </a:rPr>
              <a:t> case study" from EPJ Data Science explores the nuances of Airbnb within the sharing and platform economies, discussing its growth and impact across different disciplines. </a:t>
            </a:r>
          </a:p>
          <a:p>
            <a:r>
              <a:rPr lang="en-US" dirty="0">
                <a:effectLst/>
                <a:ea typeface="Times New Roman" panose="02020603050405020304" pitchFamily="18" charset="0"/>
              </a:rPr>
              <a:t>Another important paper, available on SSRN, focuses on "The Rise of the Sharing Economy: Estimating the Impact of Airbnb on the Hotel Industry." This research delves into the economic impact of Airbnb on traditional accommodation providers.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4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366A-BA04-9DF3-AF08-5381849C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2D6D7-08D9-AD30-6800-347C35EDA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Analyzes basic statistics like mean, median, mode, range, and standard deviation for key variables.</a:t>
            </a:r>
          </a:p>
          <a:p>
            <a:r>
              <a:rPr lang="en-US" dirty="0"/>
              <a:t>Examines the distribution of key variables to understand their spread and common values.</a:t>
            </a:r>
          </a:p>
          <a:p>
            <a:r>
              <a:rPr lang="en-US" dirty="0"/>
              <a:t>Investigates correlations between different variables like price and location, room type, or review number.</a:t>
            </a:r>
          </a:p>
          <a:p>
            <a:r>
              <a:rPr lang="en-US" dirty="0"/>
              <a:t>Identifies trends over time, especially in pricing and availability, to understand market dynamics.</a:t>
            </a:r>
          </a:p>
          <a:p>
            <a:r>
              <a:rPr lang="en-US" dirty="0"/>
              <a:t>Maps listings to visualize geographical patterns and neighborhood popularity.</a:t>
            </a:r>
          </a:p>
          <a:p>
            <a:r>
              <a:rPr lang="en-US" dirty="0"/>
              <a:t>Performs basic analysis of review texts to gain insights into consumer satisfaction and preferences.</a:t>
            </a:r>
          </a:p>
          <a:p>
            <a:r>
              <a:rPr lang="en-US" dirty="0"/>
              <a:t>Detects outliers or anomalies in the data to indicate data entry errors or unique cases.</a:t>
            </a:r>
          </a:p>
        </p:txBody>
      </p:sp>
    </p:spTree>
    <p:extLst>
      <p:ext uri="{BB962C8B-B14F-4D97-AF65-F5344CB8AC3E}">
        <p14:creationId xmlns:p14="http://schemas.microsoft.com/office/powerpoint/2010/main" val="398188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0F24-BEF8-3F11-9C9F-96D829F8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841"/>
            <a:ext cx="10515600" cy="5830122"/>
          </a:xfrm>
        </p:spPr>
        <p:txBody>
          <a:bodyPr/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</a:rPr>
              <a:t>Listings Dataset (Price)</a:t>
            </a:r>
            <a:endParaRPr lang="en-US" sz="1800" b="1" dirty="0">
              <a:effectLst/>
              <a:latin typeface="+mj-lt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Count: 11,393 listings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Mean Price: Approximately $68.87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Standard Deviation: $265.30, indicating a wide range in prices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Minimum Price: $0.00 (which could indicate free listings or data entry errors)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25th Percentile: $33.00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50th Percentile (Median): $48.00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75th Percentile: $70.00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Maximum Price: $23,102.00 (suggesting some extremely high-priced listings)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Reviews Dataset (Number of Reviews per Listing)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Count: 8,834 unique listings reviewed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Mean Number of Reviews: Approximately 45.77 per listing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Standard Deviation: 66.07, showing variability in the number of reviews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Minimum Number of Reviews: 1 (minimum engagement)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25th Percentile: 5 reviews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50th Percentile (Median): 19 reviews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75th Percentile: 60 reviews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Maximum Number of Reviews: 711 (indicating some listings are highly reviewed)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782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LeftStep">
      <a:dk1>
        <a:srgbClr val="000000"/>
      </a:dk1>
      <a:lt1>
        <a:srgbClr val="FFFFFF"/>
      </a:lt1>
      <a:dk2>
        <a:srgbClr val="412427"/>
      </a:dk2>
      <a:lt2>
        <a:srgbClr val="E8E3E2"/>
      </a:lt2>
      <a:accent1>
        <a:srgbClr val="4DA8C3"/>
      </a:accent1>
      <a:accent2>
        <a:srgbClr val="3BB19B"/>
      </a:accent2>
      <a:accent3>
        <a:srgbClr val="47B572"/>
      </a:accent3>
      <a:accent4>
        <a:srgbClr val="3EB13B"/>
      </a:accent4>
      <a:accent5>
        <a:srgbClr val="76B246"/>
      </a:accent5>
      <a:accent6>
        <a:srgbClr val="99A938"/>
      </a:accent6>
      <a:hlink>
        <a:srgbClr val="BF5C3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1512</Words>
  <Application>Microsoft Macintosh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AvenirNext LT Pro Medium</vt:lpstr>
      <vt:lpstr>Sagona Book</vt:lpstr>
      <vt:lpstr>ExploreVTI</vt:lpstr>
      <vt:lpstr>Analyzing Airbnb Listings</vt:lpstr>
      <vt:lpstr>Contents </vt:lpstr>
      <vt:lpstr>Abstract</vt:lpstr>
      <vt:lpstr>Introduction</vt:lpstr>
      <vt:lpstr>Airbnb Data Sources Overview</vt:lpstr>
      <vt:lpstr>Listings Dataset Cleaning Overview</vt:lpstr>
      <vt:lpstr>Related Work</vt:lpstr>
      <vt:lpstr>Exploratory Data Analysis Overview</vt:lpstr>
      <vt:lpstr>PowerPoint Presentation</vt:lpstr>
      <vt:lpstr>The distribution analysis of the listings and reviews </vt:lpstr>
      <vt:lpstr>Listing Dataset Analysis</vt:lpstr>
      <vt:lpstr>Correlation and Trend Analysis - Listings Dataset</vt:lpstr>
      <vt:lpstr>PowerPoint Presentation</vt:lpstr>
      <vt:lpstr>Airbnb Listing Geographic Distribution</vt:lpstr>
      <vt:lpstr>Airbnb Review Analysis</vt:lpstr>
      <vt:lpstr>Advanced Statistical Analysis for Airbnb</vt:lpstr>
      <vt:lpstr>Interpretation of T-Statistic</vt:lpstr>
      <vt:lpstr>Conclusion</vt:lpstr>
      <vt:lpstr>Further Investigations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Airbnb Listings</dc:title>
  <dc:creator>Renu Deepya Iska</dc:creator>
  <cp:lastModifiedBy>Renu Deepya Iska</cp:lastModifiedBy>
  <cp:revision>1</cp:revision>
  <dcterms:created xsi:type="dcterms:W3CDTF">2023-12-13T04:45:52Z</dcterms:created>
  <dcterms:modified xsi:type="dcterms:W3CDTF">2023-12-15T05:03:11Z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2023-12-15T05:03:11Z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ec69a351-8bc9-42a1-ab83-a066c6e96ca4</vt:lpwstr>
  </property>
  <property fmtid="{D5CDD505-2E9C-101B-9397-08002B2CF9AE}" pid="8" name="MSIP_Label_a73fd474-4f3c-44ed-88fb-5cc4bd2471bf_ContentBits">
    <vt:lpwstr>0</vt:lpwstr>
  </property>
</Properties>
</file>