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AF9DF-2A39-4DBB-BE05-42B089287B1F}" v="616" dt="2024-11-22T13:08:03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BDEAF-629A-46B7-9599-2E53C9E0B52C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B233-D353-4CAA-AFA4-41348BEB0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90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AB233-D353-4CAA-AFA4-41348BEB004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85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87000">
              <a:srgbClr val="C8E6FF">
                <a:lumMod val="88000"/>
              </a:srgb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05674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ublication/359216654_AI-Powered_Voice_Assistants_for_Education" TargetMode="External"/><Relationship Id="rId4" Type="http://schemas.openxmlformats.org/officeDocument/2006/relationships/hyperlink" Target="https://www.irjet.net/archives/V7/i9/IRJET-V7I9678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5254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323232"/>
                </a:solidFill>
                <a:latin typeface="Calibri"/>
              </a:rPr>
              <a:t>Mini project on</a:t>
            </a:r>
            <a:br>
              <a:rPr lang="en-US" sz="3600" dirty="0">
                <a:solidFill>
                  <a:srgbClr val="323232"/>
                </a:solidFill>
                <a:latin typeface="Calibri"/>
              </a:rPr>
            </a:br>
            <a:r>
              <a:rPr sz="3600" dirty="0">
                <a:solidFill>
                  <a:srgbClr val="323232"/>
                </a:solidFill>
                <a:latin typeface="Calibri"/>
              </a:rPr>
              <a:t>Voice Assista</a:t>
            </a:r>
            <a:r>
              <a:rPr lang="en-US" sz="3600" dirty="0">
                <a:solidFill>
                  <a:srgbClr val="323232"/>
                </a:solidFill>
                <a:latin typeface="Calibri"/>
              </a:rPr>
              <a:t>nce</a:t>
            </a:r>
            <a:endParaRPr sz="3600" dirty="0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6133"/>
            <a:ext cx="6400800" cy="294823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323232"/>
                </a:solidFill>
                <a:latin typeface="Calibri"/>
              </a:rPr>
              <a:t>Under the guidance of </a:t>
            </a:r>
          </a:p>
          <a:p>
            <a:r>
              <a:rPr lang="en-US" sz="2400" dirty="0" err="1">
                <a:solidFill>
                  <a:srgbClr val="323232"/>
                </a:solidFill>
                <a:latin typeface="Calibri"/>
              </a:rPr>
              <a:t>Dr.Priyadarshini</a:t>
            </a:r>
            <a:r>
              <a:rPr lang="en-US" sz="2400" dirty="0">
                <a:solidFill>
                  <a:srgbClr val="323232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323232"/>
                </a:solidFill>
                <a:latin typeface="Calibri"/>
              </a:rPr>
              <a:t>patil</a:t>
            </a:r>
            <a:endParaRPr lang="en-US" sz="2400" dirty="0">
              <a:solidFill>
                <a:srgbClr val="323232"/>
              </a:solidFill>
              <a:latin typeface="Calibri"/>
            </a:endParaRPr>
          </a:p>
          <a:p>
            <a:endParaRPr lang="en-US" sz="2400" dirty="0">
              <a:solidFill>
                <a:srgbClr val="323232"/>
              </a:solidFill>
              <a:latin typeface="Calibri"/>
            </a:endParaRPr>
          </a:p>
          <a:p>
            <a:r>
              <a:rPr lang="en-US" sz="2400" dirty="0">
                <a:solidFill>
                  <a:srgbClr val="323232"/>
                </a:solidFill>
                <a:latin typeface="Calibri"/>
              </a:rPr>
              <a:t>Presented by:</a:t>
            </a:r>
            <a:endParaRPr sz="2400" dirty="0">
              <a:solidFill>
                <a:srgbClr val="323232"/>
              </a:solidFill>
              <a:latin typeface="Calibri"/>
            </a:endParaRPr>
          </a:p>
          <a:p>
            <a:r>
              <a:rPr lang="en-US" sz="2400" dirty="0" err="1">
                <a:solidFill>
                  <a:srgbClr val="323232"/>
                </a:solidFill>
                <a:latin typeface="Calibri"/>
              </a:rPr>
              <a:t>Praneeth.D.H</a:t>
            </a:r>
            <a:r>
              <a:rPr lang="en-US" sz="2400" dirty="0">
                <a:solidFill>
                  <a:srgbClr val="323232"/>
                </a:solidFill>
                <a:latin typeface="Calibri"/>
              </a:rPr>
              <a:t>  (3PD22CS067)</a:t>
            </a:r>
          </a:p>
          <a:p>
            <a:r>
              <a:rPr lang="en-US" sz="2400" dirty="0" err="1">
                <a:solidFill>
                  <a:srgbClr val="323232"/>
                </a:solidFill>
                <a:latin typeface="Calibri"/>
              </a:rPr>
              <a:t>Aryabal.K</a:t>
            </a:r>
            <a:r>
              <a:rPr lang="en-US" sz="2400" dirty="0">
                <a:solidFill>
                  <a:srgbClr val="323232"/>
                </a:solidFill>
                <a:latin typeface="Calibri"/>
              </a:rPr>
              <a:t>         (3PD22CS017)</a:t>
            </a:r>
            <a:endParaRPr sz="2400" dirty="0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457200"/>
            <a:ext cx="9144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Voice Assistant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Reference</a:t>
            </a:r>
            <a:br>
              <a:rPr lang="en-IN" sz="2800" dirty="0"/>
            </a:br>
            <a:endParaRPr sz="2800" dirty="0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747" y="685800"/>
            <a:ext cx="8229600" cy="59341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1. Pooja </a:t>
            </a:r>
            <a:r>
              <a:rPr lang="en-US" sz="1800" dirty="0" err="1"/>
              <a:t>Darda</a:t>
            </a:r>
            <a:r>
              <a:rPr lang="en-US" sz="1800" dirty="0"/>
              <a:t>, R. M. </a:t>
            </a:r>
            <a:r>
              <a:rPr lang="en-US" sz="1800" dirty="0" err="1"/>
              <a:t>Chitnis</a:t>
            </a:r>
            <a:r>
              <a:rPr lang="en-US" sz="1800" dirty="0"/>
              <a:t>, "Voice Assistants: A Systematic Literature Review," </a:t>
            </a:r>
            <a:r>
              <a:rPr lang="en-US" sz="1800" i="1" dirty="0"/>
              <a:t>IEEE Xplore</a:t>
            </a:r>
            <a:r>
              <a:rPr lang="en-US" sz="1800" dirty="0"/>
              <a:t>, 2020. </a:t>
            </a:r>
            <a:r>
              <a:rPr lang="en-US" sz="1800" dirty="0">
                <a:hlinkClick r:id="rId3"/>
              </a:rPr>
              <a:t>Link to IEEE Xplore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Bhoomika Chowdary, A. N., </a:t>
            </a:r>
            <a:r>
              <a:rPr lang="en-US" sz="1800" dirty="0" err="1"/>
              <a:t>Lavanyan</a:t>
            </a:r>
            <a:r>
              <a:rPr lang="en-US" sz="1800" dirty="0"/>
              <a:t>, M., &amp; Darshan, S. (2021). A Literature Survey on Voice Assistance and Development Using Python. </a:t>
            </a:r>
            <a:r>
              <a:rPr lang="en-US" sz="1800" i="1" dirty="0"/>
              <a:t>IJRASET</a:t>
            </a:r>
            <a:r>
              <a:rPr lang="en-US" sz="1800" dirty="0"/>
              <a:t>. </a:t>
            </a:r>
            <a:r>
              <a:rPr lang="en-US" sz="1800" dirty="0">
                <a:hlinkClick r:id="rId4"/>
              </a:rPr>
              <a:t>https://www.irjet.net/archives/V7/i9/IRJET-V7I9678.pdf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3. Kaushal, S. M., &amp; Mishra, M. (2022). AI-Powered Voice Assistants: Transforming the Educational Landscape. </a:t>
            </a:r>
            <a:r>
              <a:rPr lang="en-US" sz="1800" i="1" dirty="0"/>
              <a:t>ResearchGate</a:t>
            </a:r>
            <a:r>
              <a:rPr lang="en-US" sz="1800" dirty="0"/>
              <a:t>. </a:t>
            </a:r>
            <a:r>
              <a:rPr lang="en-US" sz="1800" dirty="0">
                <a:hlinkClick r:id="rId5"/>
              </a:rPr>
              <a:t>https://www.researchgate.net/publication/359216654_AI-Powered_Voice_Assistants_for_Education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4. “AI-Powered Voice Assistants: Transforming the Educational Landscape,” </a:t>
            </a:r>
            <a:r>
              <a:rPr lang="en-US" sz="1800" i="1" dirty="0"/>
              <a:t>ResearchGate</a:t>
            </a:r>
            <a:r>
              <a:rPr lang="en-US" sz="1800" dirty="0"/>
              <a:t>, 2022. </a:t>
            </a:r>
          </a:p>
          <a:p>
            <a:pPr marL="0" indent="0">
              <a:buNone/>
            </a:pPr>
            <a:r>
              <a:rPr lang="en-IN" sz="1800" dirty="0">
                <a:hlinkClick r:id="rId5"/>
              </a:rPr>
              <a:t>https://www.researchgate.net/publication/359216654_AI-Powered_Voice_Assistants_for_Education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5. “The Future of Voice Technology: AI and Machine Learning Advances,” </a:t>
            </a:r>
            <a:r>
              <a:rPr lang="en-US" sz="1800" i="1" dirty="0"/>
              <a:t>TechCrunch</a:t>
            </a:r>
            <a:r>
              <a:rPr lang="en-US" sz="1800" dirty="0"/>
              <a:t>, 2023. </a:t>
            </a:r>
          </a:p>
          <a:p>
            <a:pPr marL="0" indent="0">
              <a:buNone/>
            </a:pPr>
            <a:r>
              <a:rPr lang="en-IN" sz="1800" dirty="0"/>
              <a:t>https://techcrunch.com/2023/02/13/the-future-of-voice-technology-ai-and-ml/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34653" y="238027"/>
            <a:ext cx="9144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rPr dirty="0"/>
              <a:t>Voice Assistant Project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08029-8A20-F000-89C2-4131B4392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B895E-1445-A8EE-5155-B6F20AAC4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29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68" y="274638"/>
            <a:ext cx="8229600" cy="1143000"/>
          </a:xfrm>
        </p:spPr>
        <p:txBody>
          <a:bodyPr wrap="square">
            <a:normAutofit/>
          </a:bodyPr>
          <a:lstStyle/>
          <a:p>
            <a:r>
              <a:rPr sz="2800" dirty="0">
                <a:solidFill>
                  <a:srgbClr val="323232"/>
                </a:solidFill>
                <a:latin typeface="Calibri"/>
              </a:rPr>
              <a:t>Abstract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47368" y="457200"/>
            <a:ext cx="900665" cy="476054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rPr sz="1200" dirty="0"/>
              <a:t>Voice Assistant Project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46BD1B-3E49-2017-4A4A-CA106998B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/>
              <a:t>This project involves the development of a Python-based voice assistant designed to recognize user commands and perform simple tasks by leveraging technologies like Natural Language Processing (NLP), speech-to-text, and text-to-speech. Its primary applications include home automation, enhancing accessibility for visually impaired users, and improving everyday productivity. By combining advanced Python libraries with practical use cases, this project addresses real-world challenges in accessibility and automation effectively.</a:t>
            </a:r>
            <a:endParaRPr lang="en-IN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036" y="0"/>
            <a:ext cx="8229600" cy="1143000"/>
          </a:xfrm>
        </p:spPr>
        <p:txBody>
          <a:bodyPr>
            <a:normAutofit/>
          </a:bodyPr>
          <a:lstStyle/>
          <a:p>
            <a:r>
              <a:rPr sz="2800" dirty="0">
                <a:solidFill>
                  <a:srgbClr val="323232"/>
                </a:solidFill>
                <a:latin typeface="Calibri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64" y="914400"/>
            <a:ext cx="8229600" cy="5943600"/>
          </a:xfrm>
        </p:spPr>
        <p:txBody>
          <a:bodyPr/>
          <a:lstStyle/>
          <a:p>
            <a:pPr marL="0" indent="0">
              <a:buNone/>
            </a:pPr>
            <a:r>
              <a:rPr sz="1800" dirty="0">
                <a:solidFill>
                  <a:srgbClr val="323232"/>
                </a:solidFill>
                <a:latin typeface="Calibri"/>
              </a:rPr>
              <a:t>What is a Voice Assistant?</a:t>
            </a:r>
          </a:p>
          <a:p>
            <a:r>
              <a:rPr sz="1800" dirty="0">
                <a:solidFill>
                  <a:srgbClr val="323232"/>
                </a:solidFill>
                <a:latin typeface="Calibri"/>
              </a:rPr>
              <a:t>A voice assistant is an AI application capable of understanding and responding to spoken commands.</a:t>
            </a:r>
          </a:p>
          <a:p>
            <a:endParaRPr sz="1800" dirty="0">
              <a:solidFill>
                <a:srgbClr val="323232"/>
              </a:solidFill>
              <a:latin typeface="Calibri"/>
            </a:endParaRPr>
          </a:p>
          <a:p>
            <a:pPr marL="0" indent="0">
              <a:buNone/>
            </a:pPr>
            <a:r>
              <a:rPr sz="1800" dirty="0">
                <a:solidFill>
                  <a:srgbClr val="323232"/>
                </a:solidFill>
                <a:latin typeface="Calibri"/>
              </a:rPr>
              <a:t>Popular Examples:</a:t>
            </a:r>
          </a:p>
          <a:p>
            <a:r>
              <a:rPr sz="1800" dirty="0">
                <a:solidFill>
                  <a:srgbClr val="323232"/>
                </a:solidFill>
                <a:latin typeface="Calibri"/>
              </a:rPr>
              <a:t>Apple Siri</a:t>
            </a:r>
          </a:p>
          <a:p>
            <a:r>
              <a:rPr sz="1800" dirty="0">
                <a:solidFill>
                  <a:srgbClr val="323232"/>
                </a:solidFill>
                <a:latin typeface="Calibri"/>
              </a:rPr>
              <a:t>Amazon Alexa</a:t>
            </a:r>
          </a:p>
          <a:p>
            <a:r>
              <a:rPr sz="1800" dirty="0">
                <a:solidFill>
                  <a:srgbClr val="323232"/>
                </a:solidFill>
                <a:latin typeface="Calibri"/>
              </a:rPr>
              <a:t>Google Assistant</a:t>
            </a:r>
          </a:p>
          <a:p>
            <a:r>
              <a:rPr sz="1800" dirty="0">
                <a:solidFill>
                  <a:srgbClr val="323232"/>
                </a:solidFill>
                <a:latin typeface="Calibri"/>
              </a:rPr>
              <a:t>Microsoft Cortana</a:t>
            </a:r>
          </a:p>
          <a:p>
            <a:endParaRPr sz="1800" dirty="0">
              <a:solidFill>
                <a:srgbClr val="323232"/>
              </a:solidFill>
              <a:latin typeface="Calibri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23232"/>
                </a:solidFill>
                <a:latin typeface="Calibri"/>
              </a:rPr>
              <a:t>Why Python?</a:t>
            </a:r>
          </a:p>
          <a:p>
            <a:r>
              <a:rPr lang="en-US" sz="1800" dirty="0">
                <a:solidFill>
                  <a:srgbClr val="323232"/>
                </a:solidFill>
                <a:latin typeface="Calibri"/>
              </a:rPr>
              <a:t>Rich libraries for AI and NLP (e.g., Speech Recognition, pyttsx3, </a:t>
            </a:r>
            <a:r>
              <a:rPr lang="en-US" sz="1800" dirty="0" err="1">
                <a:solidFill>
                  <a:srgbClr val="323232"/>
                </a:solidFill>
                <a:latin typeface="Calibri"/>
              </a:rPr>
              <a:t>gTTS</a:t>
            </a:r>
            <a:r>
              <a:rPr lang="en-US" sz="1800" dirty="0">
                <a:solidFill>
                  <a:srgbClr val="323232"/>
                </a:solidFill>
                <a:latin typeface="Calibri"/>
              </a:rPr>
              <a:t>).</a:t>
            </a:r>
          </a:p>
          <a:p>
            <a:r>
              <a:rPr lang="en-US" sz="1800" dirty="0">
                <a:solidFill>
                  <a:srgbClr val="323232"/>
                </a:solidFill>
                <a:latin typeface="Calibri"/>
              </a:rPr>
              <a:t>Easy syntax and strong community support.</a:t>
            </a:r>
          </a:p>
          <a:p>
            <a:endParaRPr lang="en-US" sz="1800" dirty="0">
              <a:solidFill>
                <a:srgbClr val="323232"/>
              </a:solidFill>
              <a:latin typeface="Calibri"/>
            </a:endParaRPr>
          </a:p>
          <a:p>
            <a:pPr marL="0" indent="0">
              <a:buNone/>
            </a:pPr>
            <a:r>
              <a:rPr sz="1800" dirty="0">
                <a:solidFill>
                  <a:srgbClr val="323232"/>
                </a:solidFill>
                <a:latin typeface="Calibri"/>
              </a:rPr>
              <a:t>Importance of Voice Assistants Today:</a:t>
            </a:r>
          </a:p>
          <a:p>
            <a:r>
              <a:rPr sz="1800" dirty="0">
                <a:solidFill>
                  <a:srgbClr val="323232"/>
                </a:solidFill>
                <a:latin typeface="Calibri"/>
              </a:rPr>
              <a:t>Accessibility: Assists individuals with disabilities.</a:t>
            </a:r>
          </a:p>
          <a:p>
            <a:r>
              <a:rPr sz="1800" dirty="0">
                <a:solidFill>
                  <a:srgbClr val="323232"/>
                </a:solidFill>
                <a:latin typeface="Calibri"/>
              </a:rPr>
              <a:t>Productivity: Streamlines tasks like reminders and messages.</a:t>
            </a:r>
          </a:p>
          <a:p>
            <a:r>
              <a:rPr sz="1800" dirty="0">
                <a:solidFill>
                  <a:srgbClr val="323232"/>
                </a:solidFill>
                <a:latin typeface="Calibri"/>
              </a:rPr>
              <a:t>Smart Living: Powers home automation.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457200"/>
            <a:ext cx="914400" cy="457200"/>
          </a:xfrm>
          <a:prstGeom prst="roundRect">
            <a:avLst>
              <a:gd name="adj" fmla="val 31721"/>
            </a:avLst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rPr dirty="0"/>
              <a:t>Voice Assistant Project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135" y="-400050"/>
            <a:ext cx="8229600" cy="1143000"/>
          </a:xfrm>
        </p:spPr>
        <p:txBody>
          <a:bodyPr>
            <a:normAutofit/>
          </a:bodyPr>
          <a:lstStyle/>
          <a:p>
            <a:r>
              <a:rPr sz="2800" dirty="0">
                <a:solidFill>
                  <a:srgbClr val="323232"/>
                </a:solidFill>
                <a:latin typeface="Calibri"/>
              </a:rPr>
              <a:t>Literature Review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17135" y="0"/>
            <a:ext cx="9144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rPr dirty="0"/>
              <a:t>Voice Assistant Project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9254D758-7AFB-77A4-1D5F-864068391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927484"/>
              </p:ext>
            </p:extLst>
          </p:nvPr>
        </p:nvGraphicFramePr>
        <p:xfrm>
          <a:off x="226243" y="532606"/>
          <a:ext cx="8785782" cy="5698513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338606">
                  <a:extLst>
                    <a:ext uri="{9D8B030D-6E8A-4147-A177-3AD203B41FA5}">
                      <a16:colId xmlns:a16="http://schemas.microsoft.com/office/drawing/2014/main" val="3412412721"/>
                    </a:ext>
                  </a:extLst>
                </a:gridCol>
                <a:gridCol w="1583704">
                  <a:extLst>
                    <a:ext uri="{9D8B030D-6E8A-4147-A177-3AD203B41FA5}">
                      <a16:colId xmlns:a16="http://schemas.microsoft.com/office/drawing/2014/main" val="2261342896"/>
                    </a:ext>
                  </a:extLst>
                </a:gridCol>
                <a:gridCol w="1564849">
                  <a:extLst>
                    <a:ext uri="{9D8B030D-6E8A-4147-A177-3AD203B41FA5}">
                      <a16:colId xmlns:a16="http://schemas.microsoft.com/office/drawing/2014/main" val="1202573045"/>
                    </a:ext>
                  </a:extLst>
                </a:gridCol>
                <a:gridCol w="1366887">
                  <a:extLst>
                    <a:ext uri="{9D8B030D-6E8A-4147-A177-3AD203B41FA5}">
                      <a16:colId xmlns:a16="http://schemas.microsoft.com/office/drawing/2014/main" val="4216255338"/>
                    </a:ext>
                  </a:extLst>
                </a:gridCol>
                <a:gridCol w="1480008">
                  <a:extLst>
                    <a:ext uri="{9D8B030D-6E8A-4147-A177-3AD203B41FA5}">
                      <a16:colId xmlns:a16="http://schemas.microsoft.com/office/drawing/2014/main" val="4275227343"/>
                    </a:ext>
                  </a:extLst>
                </a:gridCol>
                <a:gridCol w="1451728">
                  <a:extLst>
                    <a:ext uri="{9D8B030D-6E8A-4147-A177-3AD203B41FA5}">
                      <a16:colId xmlns:a16="http://schemas.microsoft.com/office/drawing/2014/main" val="2022744180"/>
                    </a:ext>
                  </a:extLst>
                </a:gridCol>
              </a:tblGrid>
              <a:tr h="716304">
                <a:tc>
                  <a:txBody>
                    <a:bodyPr/>
                    <a:lstStyle/>
                    <a:p>
                      <a:r>
                        <a:rPr lang="en-IN" sz="1200" b="1" dirty="0"/>
                        <a:t>Aspect</a:t>
                      </a:r>
                      <a:endParaRPr lang="en-IN" sz="1200" dirty="0"/>
                    </a:p>
                  </a:txBody>
                  <a:tcPr marL="28112" marR="28112" marT="14056" marB="1405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Voice Assistants: A Systematic Literature Review</a:t>
                      </a:r>
                      <a:endParaRPr lang="en-US" sz="1200" dirty="0"/>
                    </a:p>
                  </a:txBody>
                  <a:tcPr marL="28112" marR="28112" marT="14056" marB="1405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A Literature Survey on Voice Assistance</a:t>
                      </a:r>
                      <a:endParaRPr lang="en-IN" sz="1200" dirty="0"/>
                    </a:p>
                  </a:txBody>
                  <a:tcPr marL="28112" marR="28112" marT="14056" marB="1405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Voice Assistants and Smart Speakers Adoption Study</a:t>
                      </a:r>
                      <a:endParaRPr lang="en-US" sz="1200" dirty="0"/>
                    </a:p>
                  </a:txBody>
                  <a:tcPr marL="28112" marR="28112" marT="14056" marB="1405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AI-Powered Voice Assistants for Education</a:t>
                      </a:r>
                      <a:endParaRPr lang="en-US" sz="1200" dirty="0"/>
                    </a:p>
                  </a:txBody>
                  <a:tcPr marL="28112" marR="28112" marT="14056" marB="1405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Future Trends in Voice Technology</a:t>
                      </a:r>
                      <a:endParaRPr lang="en-US" sz="1200" dirty="0"/>
                    </a:p>
                  </a:txBody>
                  <a:tcPr marL="28112" marR="28112" marT="14056" marB="14056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623011"/>
                  </a:ext>
                </a:extLst>
              </a:tr>
              <a:tr h="864127">
                <a:tc>
                  <a:txBody>
                    <a:bodyPr/>
                    <a:lstStyle/>
                    <a:p>
                      <a:r>
                        <a:rPr lang="en-IN" sz="1200" b="1" dirty="0"/>
                        <a:t>Definition</a:t>
                      </a:r>
                      <a:endParaRPr lang="en-IN" sz="1200" dirty="0"/>
                    </a:p>
                  </a:txBody>
                  <a:tcPr marL="28112" marR="28112" marT="14056" marB="1405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Reviews voice assistants with a focus on ethics, privacy, and NLP integration.</a:t>
                      </a:r>
                    </a:p>
                  </a:txBody>
                  <a:tcPr marL="28112" marR="28112" marT="14056" marB="1405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Analyzes Python-based voice assistant implementation and tools.</a:t>
                      </a:r>
                    </a:p>
                  </a:txBody>
                  <a:tcPr marL="28112" marR="28112" marT="14056" marB="1405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Explores user adoption, tech advancements, and societal effects.</a:t>
                      </a:r>
                    </a:p>
                  </a:txBody>
                  <a:tcPr marL="28112" marR="28112" marT="14056" marB="1405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Discusses the role of voice assistants in personalized learning.</a:t>
                      </a:r>
                    </a:p>
                  </a:txBody>
                  <a:tcPr marL="28112" marR="28112" marT="14056" marB="1405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Predicts AI and ML advancements in voice systems.</a:t>
                      </a:r>
                    </a:p>
                  </a:txBody>
                  <a:tcPr marL="28112" marR="28112" marT="14056" marB="14056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283117"/>
                  </a:ext>
                </a:extLst>
              </a:tr>
              <a:tr h="967823">
                <a:tc>
                  <a:txBody>
                    <a:bodyPr/>
                    <a:lstStyle/>
                    <a:p>
                      <a:r>
                        <a:rPr lang="en-IN" sz="1200" b="1" dirty="0"/>
                        <a:t>Problem Addressed</a:t>
                      </a:r>
                      <a:endParaRPr lang="en-IN" sz="1200" dirty="0"/>
                    </a:p>
                  </a:txBody>
                  <a:tcPr marL="28112" marR="28112" marT="14056" marB="1405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Privacy, accessibility issues.</a:t>
                      </a:r>
                    </a:p>
                  </a:txBody>
                  <a:tcPr marL="28112" marR="28112" marT="14056" marB="1405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Complex implementation of tools or library.</a:t>
                      </a:r>
                      <a:endParaRPr lang="en-US" sz="1200" dirty="0"/>
                    </a:p>
                  </a:txBody>
                  <a:tcPr marL="28112" marR="28112" marT="14056" marB="1405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Privacy and interaction patterns</a:t>
                      </a:r>
                    </a:p>
                    <a:p>
                      <a:endParaRPr lang="en-US" sz="1200" dirty="0"/>
                    </a:p>
                  </a:txBody>
                  <a:tcPr marL="28112" marR="28112" marT="14056" marB="1405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Improper solutions.</a:t>
                      </a:r>
                      <a:endParaRPr lang="en-US" sz="1200" dirty="0"/>
                    </a:p>
                  </a:txBody>
                  <a:tcPr marL="28112" marR="28112" marT="14056" marB="1405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Resource and offline capabilities in voice technology.</a:t>
                      </a:r>
                      <a:endParaRPr lang="en-US" sz="1200" dirty="0"/>
                    </a:p>
                  </a:txBody>
                  <a:tcPr marL="28112" marR="28112" marT="14056" marB="14056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483697"/>
                  </a:ext>
                </a:extLst>
              </a:tr>
              <a:tr h="656737">
                <a:tc>
                  <a:txBody>
                    <a:bodyPr/>
                    <a:lstStyle/>
                    <a:p>
                      <a:r>
                        <a:rPr lang="en-IN" sz="1200" b="1" dirty="0"/>
                        <a:t>Example</a:t>
                      </a:r>
                      <a:endParaRPr lang="en-IN" sz="1200" dirty="0"/>
                    </a:p>
                  </a:txBody>
                  <a:tcPr marL="28112" marR="28112" marT="14056" marB="1405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Alexa</a:t>
                      </a:r>
                    </a:p>
                  </a:txBody>
                  <a:tcPr marL="28112" marR="28112" marT="14056" marB="1405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Speech Recognition</a:t>
                      </a:r>
                    </a:p>
                  </a:txBody>
                  <a:tcPr marL="28112" marR="28112" marT="14056" marB="1405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Google Assistant</a:t>
                      </a:r>
                    </a:p>
                  </a:txBody>
                  <a:tcPr marL="28112" marR="28112" marT="14056" marB="1405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Virtual tutors that respond to queries(</a:t>
                      </a:r>
                      <a:r>
                        <a:rPr lang="en-US" sz="1200" b="0" dirty="0"/>
                        <a:t>Scholarly)</a:t>
                      </a:r>
                      <a:r>
                        <a:rPr lang="en-US" sz="1200" dirty="0"/>
                        <a:t>.</a:t>
                      </a:r>
                    </a:p>
                  </a:txBody>
                  <a:tcPr marL="28112" marR="28112" marT="14056" marB="1405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Conversational AI(</a:t>
                      </a:r>
                      <a:r>
                        <a:rPr lang="en-IN" sz="1200" dirty="0" err="1"/>
                        <a:t>chatgpt</a:t>
                      </a:r>
                      <a:r>
                        <a:rPr lang="en-IN" sz="1200" dirty="0"/>
                        <a:t>)</a:t>
                      </a:r>
                      <a:r>
                        <a:rPr lang="en-US" sz="1200" dirty="0"/>
                        <a:t>.</a:t>
                      </a:r>
                    </a:p>
                  </a:txBody>
                  <a:tcPr marL="28112" marR="28112" marT="14056" marB="14056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831505"/>
                  </a:ext>
                </a:extLst>
              </a:tr>
              <a:tr h="656737">
                <a:tc>
                  <a:txBody>
                    <a:bodyPr/>
                    <a:lstStyle/>
                    <a:p>
                      <a:r>
                        <a:rPr lang="en-IN" sz="1200" b="1" dirty="0"/>
                        <a:t>Limitations</a:t>
                      </a:r>
                      <a:endParaRPr lang="en-IN" sz="1200" dirty="0"/>
                    </a:p>
                  </a:txBody>
                  <a:tcPr marL="28112" marR="28112" marT="14056" marB="1405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No technical details.</a:t>
                      </a:r>
                    </a:p>
                  </a:txBody>
                  <a:tcPr marL="28112" marR="28112" marT="14056" marB="1405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Lacks ethics focus.</a:t>
                      </a:r>
                      <a:endParaRPr lang="en-US" sz="1200" dirty="0"/>
                    </a:p>
                  </a:txBody>
                  <a:tcPr marL="28112" marR="28112" marT="14056" marB="1405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Minimal tech depth</a:t>
                      </a:r>
                    </a:p>
                  </a:txBody>
                  <a:tcPr marL="28112" marR="28112" marT="14056" marB="1405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Requires high customization for effectiveness.</a:t>
                      </a:r>
                    </a:p>
                  </a:txBody>
                  <a:tcPr marL="28112" marR="28112" marT="14056" marB="1405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 resources.</a:t>
                      </a:r>
                    </a:p>
                  </a:txBody>
                  <a:tcPr marL="28112" marR="28112" marT="14056" marB="14056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255066"/>
                  </a:ext>
                </a:extLst>
              </a:tr>
              <a:tr h="627007">
                <a:tc>
                  <a:txBody>
                    <a:bodyPr/>
                    <a:lstStyle/>
                    <a:p>
                      <a:r>
                        <a:rPr lang="en-IN" sz="1200" b="1" dirty="0"/>
                        <a:t>Focus</a:t>
                      </a:r>
                      <a:endParaRPr lang="en-IN" sz="1200" dirty="0"/>
                    </a:p>
                  </a:txBody>
                  <a:tcPr marL="28112" marR="28112" marT="14056" marB="1405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Ethical AI and NLP integration.</a:t>
                      </a:r>
                    </a:p>
                  </a:txBody>
                  <a:tcPr marL="28112" marR="28112" marT="14056" marB="1405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Python development</a:t>
                      </a:r>
                    </a:p>
                  </a:txBody>
                  <a:tcPr marL="28112" marR="28112" marT="14056" marB="1405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User adoption and behaviour</a:t>
                      </a:r>
                    </a:p>
                  </a:txBody>
                  <a:tcPr marL="28112" marR="28112" marT="14056" marB="1405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Personalized and inclusive education tools.</a:t>
                      </a:r>
                    </a:p>
                  </a:txBody>
                  <a:tcPr marL="28112" marR="28112" marT="14056" marB="1405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Future AI trends and capabilities in voice tech.</a:t>
                      </a:r>
                    </a:p>
                  </a:txBody>
                  <a:tcPr marL="28112" marR="28112" marT="14056" marB="14056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360939"/>
                  </a:ext>
                </a:extLst>
              </a:tr>
              <a:tr h="656737">
                <a:tc>
                  <a:txBody>
                    <a:bodyPr/>
                    <a:lstStyle/>
                    <a:p>
                      <a:r>
                        <a:rPr lang="en-IN" sz="1200" b="1" dirty="0"/>
                        <a:t>Benefits</a:t>
                      </a:r>
                      <a:endParaRPr lang="en-IN" sz="1200" dirty="0"/>
                    </a:p>
                  </a:txBody>
                  <a:tcPr marL="28112" marR="28112" marT="14056" marB="1405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Promotes ethical AI</a:t>
                      </a:r>
                    </a:p>
                  </a:txBody>
                  <a:tcPr marL="28112" marR="28112" marT="14056" marB="1405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Practical guide for developers</a:t>
                      </a:r>
                    </a:p>
                    <a:p>
                      <a:endParaRPr lang="en-IN" sz="1200" dirty="0"/>
                    </a:p>
                  </a:txBody>
                  <a:tcPr marL="28112" marR="28112" marT="14056" marB="1405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User insights</a:t>
                      </a:r>
                    </a:p>
                    <a:p>
                      <a:endParaRPr lang="en-US" sz="1200" dirty="0"/>
                    </a:p>
                  </a:txBody>
                  <a:tcPr marL="28112" marR="28112" marT="14056" marB="1405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Enhances </a:t>
                      </a:r>
                      <a:r>
                        <a:rPr lang="en-IN" sz="1200" dirty="0"/>
                        <a:t>Personalized learning.</a:t>
                      </a:r>
                      <a:endParaRPr lang="en-US" sz="1200" dirty="0"/>
                    </a:p>
                  </a:txBody>
                  <a:tcPr marL="28112" marR="28112" marT="14056" marB="1405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Guides innovation.</a:t>
                      </a:r>
                    </a:p>
                  </a:txBody>
                  <a:tcPr marL="28112" marR="28112" marT="14056" marB="14056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309"/>
                  </a:ext>
                </a:extLst>
              </a:tr>
              <a:tr h="553041">
                <a:tc>
                  <a:txBody>
                    <a:bodyPr/>
                    <a:lstStyle/>
                    <a:p>
                      <a:r>
                        <a:rPr lang="en-IN" sz="1200" b="1" dirty="0"/>
                        <a:t>Applications</a:t>
                      </a:r>
                      <a:endParaRPr lang="en-IN" sz="1200" dirty="0"/>
                    </a:p>
                  </a:txBody>
                  <a:tcPr marL="28112" marR="28112" marT="14056" marB="1405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Smart homes, assistive technologies.</a:t>
                      </a:r>
                    </a:p>
                  </a:txBody>
                  <a:tcPr marL="28112" marR="28112" marT="14056" marB="1405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Building Python-based voice assistants.</a:t>
                      </a:r>
                    </a:p>
                  </a:txBody>
                  <a:tcPr marL="28112" marR="28112" marT="14056" marB="1405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Smart living with AI</a:t>
                      </a:r>
                    </a:p>
                  </a:txBody>
                  <a:tcPr marL="28112" marR="28112" marT="14056" marB="1405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Online education and learning.</a:t>
                      </a:r>
                    </a:p>
                  </a:txBody>
                  <a:tcPr marL="28112" marR="28112" marT="14056" marB="1405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Global AI systems.</a:t>
                      </a:r>
                      <a:endParaRPr lang="en-US" sz="1200" dirty="0"/>
                    </a:p>
                  </a:txBody>
                  <a:tcPr marL="28112" marR="28112" marT="14056" marB="14056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9894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>
                <a:solidFill>
                  <a:srgbClr val="323232"/>
                </a:solidFill>
                <a:latin typeface="Calibri"/>
              </a:rPr>
              <a:t>Problem Definition &amp;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>
                <a:solidFill>
                  <a:srgbClr val="323232"/>
                </a:solidFill>
                <a:latin typeface="Calibri"/>
              </a:rPr>
              <a:t>Problems:</a:t>
            </a:r>
          </a:p>
          <a:p>
            <a:r>
              <a:rPr sz="2000" dirty="0">
                <a:solidFill>
                  <a:srgbClr val="323232"/>
                </a:solidFill>
                <a:latin typeface="Calibri"/>
              </a:rPr>
              <a:t>Customization challenges and limited control.</a:t>
            </a:r>
          </a:p>
          <a:p>
            <a:r>
              <a:rPr sz="2000" dirty="0">
                <a:solidFill>
                  <a:srgbClr val="323232"/>
                </a:solidFill>
                <a:latin typeface="Calibri"/>
              </a:rPr>
              <a:t>Privacy concerns due to cloud processing.</a:t>
            </a:r>
          </a:p>
          <a:p>
            <a:r>
              <a:rPr sz="2000" dirty="0">
                <a:solidFill>
                  <a:srgbClr val="323232"/>
                </a:solidFill>
                <a:latin typeface="Calibri"/>
              </a:rPr>
              <a:t>Reliance on internet connectivity.</a:t>
            </a:r>
          </a:p>
          <a:p>
            <a:r>
              <a:rPr sz="2000" dirty="0">
                <a:solidFill>
                  <a:srgbClr val="323232"/>
                </a:solidFill>
                <a:latin typeface="Calibri"/>
              </a:rPr>
              <a:t>Accessibility issues for visually impaired users</a:t>
            </a:r>
            <a:r>
              <a:rPr lang="en-US" sz="2000" dirty="0">
                <a:solidFill>
                  <a:srgbClr val="323232"/>
                </a:solidFill>
                <a:latin typeface="Calibri"/>
              </a:rPr>
              <a:t> like manual setup</a:t>
            </a:r>
            <a:r>
              <a:rPr sz="2000" dirty="0">
                <a:solidFill>
                  <a:srgbClr val="323232"/>
                </a:solidFill>
                <a:latin typeface="Calibri"/>
              </a:rPr>
              <a:t>.</a:t>
            </a:r>
          </a:p>
          <a:p>
            <a:endParaRPr sz="2000" dirty="0">
              <a:solidFill>
                <a:srgbClr val="323232"/>
              </a:solidFill>
              <a:latin typeface="Calibri"/>
            </a:endParaRPr>
          </a:p>
          <a:p>
            <a:pPr marL="0" indent="0">
              <a:buNone/>
            </a:pPr>
            <a:r>
              <a:rPr sz="2000" dirty="0">
                <a:solidFill>
                  <a:srgbClr val="323232"/>
                </a:solidFill>
                <a:latin typeface="Calibri"/>
              </a:rPr>
              <a:t>Motivation:</a:t>
            </a:r>
          </a:p>
          <a:p>
            <a:r>
              <a:rPr sz="2000" dirty="0">
                <a:solidFill>
                  <a:srgbClr val="323232"/>
                </a:solidFill>
                <a:latin typeface="Calibri"/>
              </a:rPr>
              <a:t>Enable offline operation for better privacy.</a:t>
            </a:r>
          </a:p>
          <a:p>
            <a:r>
              <a:rPr sz="2000" dirty="0">
                <a:solidFill>
                  <a:srgbClr val="323232"/>
                </a:solidFill>
                <a:latin typeface="Calibri"/>
              </a:rPr>
              <a:t>Create a customizable Python-based voice assistant.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457200"/>
            <a:ext cx="9144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Voice Assistant Project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>
                <a:solidFill>
                  <a:srgbClr val="323232"/>
                </a:solidFill>
                <a:latin typeface="Calibri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>
                <a:solidFill>
                  <a:srgbClr val="323232"/>
                </a:solidFill>
                <a:latin typeface="Calibri"/>
              </a:rPr>
              <a:t>Main Goals:</a:t>
            </a:r>
          </a:p>
          <a:p>
            <a:r>
              <a:rPr sz="2000" dirty="0">
                <a:solidFill>
                  <a:srgbClr val="323232"/>
                </a:solidFill>
                <a:latin typeface="Calibri"/>
              </a:rPr>
              <a:t>Build a Python-based voice assistant using open-source tools</a:t>
            </a:r>
            <a:r>
              <a:rPr lang="en-US" sz="2000" dirty="0">
                <a:solidFill>
                  <a:srgbClr val="323232"/>
                </a:solidFill>
                <a:latin typeface="Calibri"/>
              </a:rPr>
              <a:t>/library</a:t>
            </a:r>
            <a:r>
              <a:rPr lang="en-IN" sz="2000" dirty="0">
                <a:solidFill>
                  <a:srgbClr val="323232"/>
                </a:solidFill>
                <a:latin typeface="Calibri"/>
              </a:rPr>
              <a:t>.</a:t>
            </a:r>
            <a:endParaRPr lang="en-US" sz="2000" dirty="0">
              <a:solidFill>
                <a:srgbClr val="323232"/>
              </a:solidFill>
              <a:latin typeface="Calibri"/>
            </a:endParaRPr>
          </a:p>
          <a:p>
            <a:r>
              <a:rPr sz="2000" dirty="0">
                <a:solidFill>
                  <a:srgbClr val="323232"/>
                </a:solidFill>
                <a:latin typeface="Calibri"/>
              </a:rPr>
              <a:t>Incorporate speech-to-text and text-to-speech capabilities.</a:t>
            </a:r>
          </a:p>
          <a:p>
            <a:endParaRPr sz="2000" dirty="0">
              <a:solidFill>
                <a:srgbClr val="323232"/>
              </a:solidFill>
              <a:latin typeface="Calibri"/>
            </a:endParaRPr>
          </a:p>
          <a:p>
            <a:pPr marL="0" indent="0">
              <a:buNone/>
            </a:pPr>
            <a:r>
              <a:rPr sz="2000" dirty="0">
                <a:solidFill>
                  <a:srgbClr val="323232"/>
                </a:solidFill>
                <a:latin typeface="Calibri"/>
              </a:rPr>
              <a:t>Additional Features:</a:t>
            </a:r>
          </a:p>
          <a:p>
            <a:r>
              <a:rPr sz="2000" dirty="0">
                <a:solidFill>
                  <a:srgbClr val="323232"/>
                </a:solidFill>
                <a:latin typeface="Calibri"/>
              </a:rPr>
              <a:t>Execute commands like web searching and file management.</a:t>
            </a:r>
          </a:p>
          <a:p>
            <a:r>
              <a:rPr sz="2000" dirty="0">
                <a:solidFill>
                  <a:srgbClr val="323232"/>
                </a:solidFill>
                <a:latin typeface="Calibri"/>
              </a:rPr>
              <a:t>Provide offline functionality where possible.</a:t>
            </a:r>
          </a:p>
          <a:p>
            <a:endParaRPr sz="2000" dirty="0">
              <a:solidFill>
                <a:srgbClr val="323232"/>
              </a:solidFill>
              <a:latin typeface="Calibri"/>
            </a:endParaRPr>
          </a:p>
          <a:p>
            <a:pPr marL="0" indent="0">
              <a:buNone/>
            </a:pPr>
            <a:r>
              <a:rPr sz="2000" dirty="0">
                <a:solidFill>
                  <a:srgbClr val="323232"/>
                </a:solidFill>
                <a:latin typeface="Calibri"/>
              </a:rPr>
              <a:t>Long-term Vision:</a:t>
            </a:r>
          </a:p>
          <a:p>
            <a:r>
              <a:rPr lang="en-US" sz="2000" dirty="0"/>
              <a:t>Enhance connectivity with smart home devices.</a:t>
            </a:r>
            <a:endParaRPr sz="2000" dirty="0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457200"/>
            <a:ext cx="9144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Voice Assistant Project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6862"/>
            <a:ext cx="8229600" cy="1143000"/>
          </a:xfrm>
        </p:spPr>
        <p:txBody>
          <a:bodyPr>
            <a:normAutofit/>
          </a:bodyPr>
          <a:lstStyle/>
          <a:p>
            <a:r>
              <a:rPr sz="2800" dirty="0">
                <a:solidFill>
                  <a:srgbClr val="323232"/>
                </a:solidFill>
                <a:latin typeface="Calibri"/>
              </a:rPr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7755"/>
            <a:ext cx="5910606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sz="2000" b="1" dirty="0">
                <a:solidFill>
                  <a:srgbClr val="323232"/>
                </a:solidFill>
                <a:latin typeface="Calibri"/>
              </a:rPr>
              <a:t>Architecture: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323232"/>
                </a:solidFill>
                <a:latin typeface="Calibri"/>
              </a:rPr>
              <a:t>- </a:t>
            </a:r>
            <a:r>
              <a:rPr sz="2000" dirty="0">
                <a:solidFill>
                  <a:srgbClr val="323232"/>
                </a:solidFill>
                <a:latin typeface="Calibri"/>
              </a:rPr>
              <a:t>Input: Voice command captured using</a:t>
            </a:r>
            <a:r>
              <a:rPr lang="en-US" sz="2000" dirty="0">
                <a:solidFill>
                  <a:srgbClr val="323232"/>
                </a:solidFill>
                <a:latin typeface="Calibri"/>
              </a:rPr>
              <a:t> </a:t>
            </a:r>
            <a:r>
              <a:rPr sz="2000" dirty="0">
                <a:solidFill>
                  <a:srgbClr val="323232"/>
                </a:solidFill>
                <a:latin typeface="Calibri"/>
              </a:rPr>
              <a:t>a </a:t>
            </a:r>
            <a:endParaRPr lang="en-US" sz="2000" dirty="0">
              <a:solidFill>
                <a:srgbClr val="323232"/>
              </a:solidFill>
              <a:latin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23232"/>
                </a:solidFill>
                <a:latin typeface="Calibri"/>
              </a:rPr>
              <a:t>   </a:t>
            </a:r>
            <a:r>
              <a:rPr sz="2000" dirty="0">
                <a:solidFill>
                  <a:srgbClr val="323232"/>
                </a:solidFill>
                <a:latin typeface="Calibri"/>
              </a:rPr>
              <a:t>microphone.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323232"/>
                </a:solidFill>
                <a:latin typeface="Calibri"/>
              </a:rPr>
              <a:t>- </a:t>
            </a:r>
            <a:r>
              <a:rPr sz="2000" dirty="0">
                <a:solidFill>
                  <a:srgbClr val="323232"/>
                </a:solidFill>
                <a:latin typeface="Calibri"/>
              </a:rPr>
              <a:t>Processing: Convert speech to text, analyze </a:t>
            </a:r>
            <a:endParaRPr lang="en-US" sz="2000" dirty="0">
              <a:solidFill>
                <a:srgbClr val="323232"/>
              </a:solidFill>
              <a:latin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23232"/>
                </a:solidFill>
                <a:latin typeface="Calibri"/>
              </a:rPr>
              <a:t>   with Natural Language processing(NLP).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23232"/>
                </a:solidFill>
                <a:latin typeface="Calibri"/>
              </a:rPr>
              <a:t>-</a:t>
            </a:r>
            <a:r>
              <a:rPr sz="2000" dirty="0">
                <a:solidFill>
                  <a:srgbClr val="323232"/>
                </a:solidFill>
                <a:latin typeface="Calibri"/>
              </a:rPr>
              <a:t>Output: Execute tasks or provide </a:t>
            </a:r>
            <a:endParaRPr lang="en-US" sz="2000" dirty="0">
              <a:solidFill>
                <a:srgbClr val="323232"/>
              </a:solidFill>
              <a:latin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23232"/>
                </a:solidFill>
                <a:latin typeface="Calibri"/>
              </a:rPr>
              <a:t>  text-to-speech  feedback.</a:t>
            </a:r>
          </a:p>
          <a:p>
            <a:endParaRPr sz="2000" dirty="0">
              <a:solidFill>
                <a:srgbClr val="323232"/>
              </a:solidFill>
              <a:latin typeface="Calibri"/>
            </a:endParaRPr>
          </a:p>
          <a:p>
            <a:pPr marL="0" indent="0">
              <a:buNone/>
            </a:pPr>
            <a:r>
              <a:rPr sz="2000" b="1" dirty="0">
                <a:solidFill>
                  <a:srgbClr val="323232"/>
                </a:solidFill>
                <a:latin typeface="Calibri"/>
              </a:rPr>
              <a:t>Workflow:</a:t>
            </a:r>
          </a:p>
          <a:p>
            <a:pPr marL="0" indent="0">
              <a:buNone/>
            </a:pPr>
            <a:r>
              <a:rPr sz="2000" dirty="0">
                <a:solidFill>
                  <a:srgbClr val="323232"/>
                </a:solidFill>
                <a:latin typeface="Calibri"/>
              </a:rPr>
              <a:t>- Install Dependencies</a:t>
            </a:r>
            <a:r>
              <a:rPr lang="en-US" sz="2000" dirty="0">
                <a:solidFill>
                  <a:srgbClr val="323232"/>
                </a:solidFill>
                <a:latin typeface="Calibri"/>
              </a:rPr>
              <a:t> and libraries</a:t>
            </a:r>
          </a:p>
          <a:p>
            <a:pPr marL="0" indent="0">
              <a:buNone/>
            </a:pPr>
            <a:r>
              <a:rPr sz="2000" dirty="0">
                <a:solidFill>
                  <a:srgbClr val="323232"/>
                </a:solidFill>
                <a:latin typeface="Calibri"/>
              </a:rPr>
              <a:t> (e.g., Speech</a:t>
            </a:r>
            <a:r>
              <a:rPr lang="en-IN" sz="2000" dirty="0">
                <a:solidFill>
                  <a:srgbClr val="323232"/>
                </a:solidFill>
                <a:latin typeface="Calibri"/>
              </a:rPr>
              <a:t> </a:t>
            </a:r>
            <a:r>
              <a:rPr sz="2000" dirty="0">
                <a:solidFill>
                  <a:srgbClr val="323232"/>
                </a:solidFill>
                <a:latin typeface="Calibri"/>
              </a:rPr>
              <a:t>Recognition,</a:t>
            </a:r>
            <a:r>
              <a:rPr lang="en-IN" sz="2000" dirty="0">
                <a:solidFill>
                  <a:srgbClr val="323232"/>
                </a:solidFill>
                <a:latin typeface="Calibri"/>
              </a:rPr>
              <a:t> pyttsx3</a:t>
            </a:r>
            <a:r>
              <a:rPr sz="2000" dirty="0">
                <a:solidFill>
                  <a:srgbClr val="323232"/>
                </a:solidFill>
                <a:latin typeface="Calibri"/>
              </a:rPr>
              <a:t>).</a:t>
            </a:r>
          </a:p>
          <a:p>
            <a:pPr marL="0" indent="0">
              <a:buNone/>
            </a:pPr>
            <a:r>
              <a:rPr sz="2000" dirty="0">
                <a:solidFill>
                  <a:srgbClr val="323232"/>
                </a:solidFill>
                <a:latin typeface="Calibri"/>
              </a:rPr>
              <a:t>- Create a Command Structure for task </a:t>
            </a:r>
            <a:endParaRPr lang="en-US" sz="2000" dirty="0">
              <a:solidFill>
                <a:srgbClr val="323232"/>
              </a:solidFill>
              <a:latin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23232"/>
                </a:solidFill>
                <a:latin typeface="Calibri"/>
              </a:rPr>
              <a:t>  </a:t>
            </a:r>
            <a:r>
              <a:rPr sz="2000" dirty="0">
                <a:solidFill>
                  <a:srgbClr val="323232"/>
                </a:solidFill>
                <a:latin typeface="Calibri"/>
              </a:rPr>
              <a:t>recognition.</a:t>
            </a:r>
          </a:p>
          <a:p>
            <a:pPr marL="0" indent="0">
              <a:buNone/>
            </a:pPr>
            <a:r>
              <a:rPr sz="2000" dirty="0">
                <a:solidFill>
                  <a:srgbClr val="323232"/>
                </a:solidFill>
                <a:latin typeface="Calibri"/>
              </a:rPr>
              <a:t>- Test in different environments to ensure</a:t>
            </a:r>
            <a:endParaRPr lang="en-US" sz="2000" dirty="0">
              <a:solidFill>
                <a:srgbClr val="323232"/>
              </a:solidFill>
              <a:latin typeface="Calibri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323232"/>
                </a:solidFill>
                <a:latin typeface="Calibri"/>
              </a:rPr>
              <a:t>  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accuracy.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457200"/>
            <a:ext cx="9144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Voice Assistant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5F1CDC-FA46-FAFE-4E0E-3A1A48F79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377" y="593178"/>
            <a:ext cx="4298623" cy="5498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736A4D-D220-65EC-64AB-B5EDA0BD966C}"/>
              </a:ext>
            </a:extLst>
          </p:cNvPr>
          <p:cNvSpPr txBox="1"/>
          <p:nvPr/>
        </p:nvSpPr>
        <p:spPr>
          <a:xfrm>
            <a:off x="5033688" y="6034333"/>
            <a:ext cx="3770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chart of how the voice assistant works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507"/>
            <a:ext cx="8229600" cy="1143000"/>
          </a:xfrm>
        </p:spPr>
        <p:txBody>
          <a:bodyPr>
            <a:normAutofit/>
          </a:bodyPr>
          <a:lstStyle/>
          <a:p>
            <a:r>
              <a:rPr sz="2800" dirty="0">
                <a:solidFill>
                  <a:srgbClr val="323232"/>
                </a:solidFill>
                <a:latin typeface="Calibri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393"/>
            <a:ext cx="8229600" cy="3047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>
                <a:solidFill>
                  <a:srgbClr val="323232"/>
                </a:solidFill>
                <a:latin typeface="Calibri"/>
              </a:rPr>
              <a:t>Real-life Use Cases:</a:t>
            </a:r>
          </a:p>
          <a:p>
            <a:endParaRPr sz="2000" dirty="0">
              <a:solidFill>
                <a:srgbClr val="323232"/>
              </a:solidFill>
              <a:latin typeface="Calibri"/>
            </a:endParaRPr>
          </a:p>
          <a:p>
            <a:r>
              <a:rPr sz="2000" dirty="0">
                <a:solidFill>
                  <a:srgbClr val="323232"/>
                </a:solidFill>
                <a:latin typeface="Calibri"/>
              </a:rPr>
              <a:t>Personal Productivity: Scheduling tasks and setting reminders.</a:t>
            </a:r>
          </a:p>
          <a:p>
            <a:r>
              <a:rPr sz="2000" dirty="0">
                <a:solidFill>
                  <a:srgbClr val="323232"/>
                </a:solidFill>
                <a:latin typeface="Calibri"/>
              </a:rPr>
              <a:t>Accessibility: Assisting visually impaired individuals.</a:t>
            </a:r>
          </a:p>
          <a:p>
            <a:r>
              <a:rPr sz="2000" dirty="0">
                <a:solidFill>
                  <a:srgbClr val="323232"/>
                </a:solidFill>
                <a:latin typeface="Calibri"/>
              </a:rPr>
              <a:t>Home Automation: Controlling smart devices.</a:t>
            </a:r>
            <a:endParaRPr lang="en-US" sz="2000" dirty="0">
              <a:solidFill>
                <a:srgbClr val="323232"/>
              </a:solidFill>
              <a:latin typeface="Calibri"/>
            </a:endParaRPr>
          </a:p>
          <a:p>
            <a:r>
              <a:rPr lang="en-US" sz="2000" dirty="0"/>
              <a:t>Healthcare Assistance: Monitoring patient health and providing reminders for medication.</a:t>
            </a:r>
          </a:p>
          <a:p>
            <a:r>
              <a:rPr lang="en-US" sz="2000" dirty="0"/>
              <a:t>Education: Offering personalized learning and tutoring assistance</a:t>
            </a:r>
            <a:endParaRPr sz="2000" dirty="0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457200"/>
            <a:ext cx="9144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Voice Assistant Project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747"/>
            <a:ext cx="8229600" cy="1143000"/>
          </a:xfrm>
        </p:spPr>
        <p:txBody>
          <a:bodyPr>
            <a:normAutofit/>
          </a:bodyPr>
          <a:lstStyle/>
          <a:p>
            <a:r>
              <a:rPr sz="28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sz="2400" dirty="0"/>
              <a:t>Python offers a versatile platform for creating voice assistants. This project focuses on enhancing accessibility and productivity while addressing privacy concerns. Future scope includes integrating AI-driven sentiment analysis and supporting multiple languages.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4704B412-B3AD-C4E4-E1F8-F0E43358C398}"/>
              </a:ext>
            </a:extLst>
          </p:cNvPr>
          <p:cNvSpPr/>
          <p:nvPr/>
        </p:nvSpPr>
        <p:spPr>
          <a:xfrm>
            <a:off x="457200" y="457200"/>
            <a:ext cx="9144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Voice Assistant Project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324</TotalTime>
  <Words>927</Words>
  <Application>Microsoft Office PowerPoint</Application>
  <PresentationFormat>On-screen Show (4:3)</PresentationFormat>
  <Paragraphs>148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Mini project on Voice Assistance</vt:lpstr>
      <vt:lpstr>Abstract</vt:lpstr>
      <vt:lpstr>Introduction</vt:lpstr>
      <vt:lpstr>Literature Review</vt:lpstr>
      <vt:lpstr>Problem Definition &amp; Motivation</vt:lpstr>
      <vt:lpstr>Objectives</vt:lpstr>
      <vt:lpstr>Proposed Methodology</vt:lpstr>
      <vt:lpstr>Applications</vt:lpstr>
      <vt:lpstr>Conclusion</vt:lpstr>
      <vt:lpstr>Reference 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Aryn Kamble</dc:creator>
  <cp:keywords/>
  <dc:description>generated using python-pptx</dc:description>
  <cp:lastModifiedBy>Aryn Kamble</cp:lastModifiedBy>
  <cp:revision>11</cp:revision>
  <dcterms:created xsi:type="dcterms:W3CDTF">2013-01-27T09:14:16Z</dcterms:created>
  <dcterms:modified xsi:type="dcterms:W3CDTF">2024-11-22T15:45:22Z</dcterms:modified>
  <cp:category/>
</cp:coreProperties>
</file>