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87" r:id="rId3"/>
    <p:sldId id="297" r:id="rId4"/>
    <p:sldId id="294" r:id="rId5"/>
    <p:sldId id="319" r:id="rId6"/>
    <p:sldId id="295" r:id="rId7"/>
    <p:sldId id="296" r:id="rId8"/>
    <p:sldId id="298" r:id="rId9"/>
    <p:sldId id="286" r:id="rId10"/>
    <p:sldId id="320" r:id="rId11"/>
    <p:sldId id="290" r:id="rId12"/>
    <p:sldId id="299" r:id="rId13"/>
    <p:sldId id="291" r:id="rId14"/>
    <p:sldId id="258" r:id="rId15"/>
    <p:sldId id="288" r:id="rId16"/>
    <p:sldId id="289" r:id="rId17"/>
    <p:sldId id="300" r:id="rId18"/>
    <p:sldId id="301" r:id="rId19"/>
    <p:sldId id="303" r:id="rId20"/>
    <p:sldId id="305" r:id="rId21"/>
    <p:sldId id="306" r:id="rId22"/>
    <p:sldId id="307" r:id="rId23"/>
    <p:sldId id="308" r:id="rId24"/>
    <p:sldId id="309" r:id="rId25"/>
    <p:sldId id="310" r:id="rId26"/>
    <p:sldId id="311" r:id="rId27"/>
    <p:sldId id="313" r:id="rId28"/>
    <p:sldId id="318" r:id="rId29"/>
    <p:sldId id="314" r:id="rId30"/>
    <p:sldId id="315" r:id="rId31"/>
    <p:sldId id="316" r:id="rId32"/>
    <p:sldId id="317" r:id="rId33"/>
    <p:sldId id="31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061A4-5602-4712-981B-581421433883}" type="datetimeFigureOut">
              <a:rPr lang="en-GB" smtClean="0"/>
              <a:t>19/05/2022</a:t>
            </a:fld>
            <a:endParaRPr lang="en-GB"/>
          </a:p>
        </p:txBody>
      </p:sp>
      <p:sp>
        <p:nvSpPr>
          <p:cNvPr id="5" name="Footer Placeholder 4"/>
          <p:cNvSpPr>
            <a:spLocks noGrp="1"/>
          </p:cNvSpPr>
          <p:nvPr>
            <p:ph type="ftr" sz="quarter" idx="11"/>
          </p:nvPr>
        </p:nvSpPr>
        <p:spPr>
          <a:xfrm>
            <a:off x="1451579" y="329307"/>
            <a:ext cx="5626774" cy="309201"/>
          </a:xfrm>
        </p:spPr>
        <p:txBody>
          <a:bodyPr/>
          <a:lstStyle/>
          <a:p>
            <a:endParaRPr lang="en-GB"/>
          </a:p>
        </p:txBody>
      </p:sp>
      <p:sp>
        <p:nvSpPr>
          <p:cNvPr id="6" name="Slide Number Placeholder 5"/>
          <p:cNvSpPr>
            <a:spLocks noGrp="1"/>
          </p:cNvSpPr>
          <p:nvPr>
            <p:ph type="sldNum" sz="quarter" idx="12"/>
          </p:nvPr>
        </p:nvSpPr>
        <p:spPr>
          <a:xfrm>
            <a:off x="476834" y="798973"/>
            <a:ext cx="811019" cy="503578"/>
          </a:xfrm>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188374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061A4-5602-4712-981B-581421433883}" type="datetimeFigureOut">
              <a:rPr lang="en-GB" smtClean="0"/>
              <a:t>19/05/2022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265358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061A4-5602-4712-981B-581421433883}" type="datetimeFigureOut">
              <a:rPr lang="en-GB" smtClean="0"/>
              <a:t>19/05/2022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297391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061A4-5602-4712-981B-581421433883}" type="datetimeFigureOut">
              <a:rPr lang="en-GB" smtClean="0"/>
              <a:t>19/05/2022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362040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5061A4-5602-4712-981B-581421433883}" type="datetimeFigureOut">
              <a:rPr lang="en-GB" smtClean="0"/>
              <a:t>19/05/2022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120280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061A4-5602-4712-981B-581421433883}" type="datetimeFigureOut">
              <a:rPr lang="en-GB" smtClean="0"/>
              <a:t>19/05/2022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290401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061A4-5602-4712-981B-581421433883}" type="datetimeFigureOut">
              <a:rPr lang="en-GB" smtClean="0"/>
              <a:t>19/05/2022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369575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061A4-5602-4712-981B-581421433883}" type="datetimeFigureOut">
              <a:rPr lang="en-GB" smtClean="0"/>
              <a:t>19/05/2022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69321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061A4-5602-4712-981B-581421433883}" type="datetimeFigureOut">
              <a:rPr lang="en-GB" smtClean="0"/>
              <a:t>19/05/2022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215650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5061A4-5602-4712-981B-581421433883}" type="datetimeFigureOut">
              <a:rPr lang="en-GB" smtClean="0"/>
              <a:t>19/05/2022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386037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5061A4-5602-4712-981B-581421433883}" type="datetimeFigureOut">
              <a:rPr lang="en-GB" smtClean="0"/>
              <a:t>19/05/2022</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6D42FA1D-D039-42CC-A6C3-CAEE9760B481}" type="slidenum">
              <a:rPr lang="en-GB" smtClean="0"/>
              <a:t>‹#›</a:t>
            </a:fld>
            <a:endParaRPr lang="en-GB"/>
          </a:p>
        </p:txBody>
      </p:sp>
    </p:spTree>
    <p:extLst>
      <p:ext uri="{BB962C8B-B14F-4D97-AF65-F5344CB8AC3E}">
        <p14:creationId xmlns:p14="http://schemas.microsoft.com/office/powerpoint/2010/main" val="87880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5061A4-5602-4712-981B-581421433883}" type="datetimeFigureOut">
              <a:rPr lang="en-GB" smtClean="0"/>
              <a:t>19/05/2022</a:t>
            </a:fld>
            <a:endParaRPr lang="en-GB"/>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42FA1D-D039-42CC-A6C3-CAEE9760B481}" type="slidenum">
              <a:rPr lang="en-GB" smtClean="0"/>
              <a:t>‹#›</a:t>
            </a:fld>
            <a:endParaRPr lang="en-GB"/>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173818"/>
      </p:ext>
    </p:extLst>
  </p:cSld>
  <p:clrMap bg1="dk1" tx1="lt1" bg2="dk2" tx2="lt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uk.finance.yaho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663C92-81CA-46B1-B5AE-F46DF8D7E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449D3543-8D0A-40E1-9AF0-8F6CA1B45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3" name="Straight Connector 12">
            <a:extLst>
              <a:ext uri="{FF2B5EF4-FFF2-40B4-BE49-F238E27FC236}">
                <a16:creationId xmlns:a16="http://schemas.microsoft.com/office/drawing/2014/main" id="{93DEAED4-B139-47BA-8465-055B31546B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A92BD88-3414-4A60-AB3A-D2491342E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alogue wall clock">
            <a:extLst>
              <a:ext uri="{FF2B5EF4-FFF2-40B4-BE49-F238E27FC236}">
                <a16:creationId xmlns:a16="http://schemas.microsoft.com/office/drawing/2014/main" id="{759C3882-8FB0-38A1-4394-955A36B9A3F0}"/>
              </a:ext>
            </a:extLst>
          </p:cNvPr>
          <p:cNvPicPr>
            <a:picLocks noChangeAspect="1"/>
          </p:cNvPicPr>
          <p:nvPr/>
        </p:nvPicPr>
        <p:blipFill rotWithShape="1">
          <a:blip r:embed="rId3">
            <a:duotone>
              <a:schemeClr val="bg2">
                <a:shade val="45000"/>
                <a:satMod val="135000"/>
              </a:schemeClr>
              <a:prstClr val="white"/>
            </a:duotone>
            <a:alphaModFix amt="20000"/>
          </a:blip>
          <a:srcRect t="3574" r="-1" b="11837"/>
          <a:stretch/>
        </p:blipFill>
        <p:spPr>
          <a:xfrm>
            <a:off x="-1524" y="-126450"/>
            <a:ext cx="12192000" cy="6857990"/>
          </a:xfrm>
          <a:prstGeom prst="rect">
            <a:avLst/>
          </a:prstGeom>
        </p:spPr>
      </p:pic>
      <p:sp>
        <p:nvSpPr>
          <p:cNvPr id="17" name="Rectangle 16">
            <a:extLst>
              <a:ext uri="{FF2B5EF4-FFF2-40B4-BE49-F238E27FC236}">
                <a16:creationId xmlns:a16="http://schemas.microsoft.com/office/drawing/2014/main" id="{823BAC75-16FC-4D5A-8DE9-6A6390553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615D785-9BD3-4E86-952E-CAAC4E948588}"/>
              </a:ext>
            </a:extLst>
          </p:cNvPr>
          <p:cNvSpPr>
            <a:spLocks noGrp="1"/>
          </p:cNvSpPr>
          <p:nvPr>
            <p:ph type="ctrTitle"/>
          </p:nvPr>
        </p:nvSpPr>
        <p:spPr>
          <a:xfrm>
            <a:off x="1776728" y="1553634"/>
            <a:ext cx="8654522" cy="3170464"/>
          </a:xfrm>
        </p:spPr>
        <p:txBody>
          <a:bodyPr vert="horz" lIns="91440" tIns="45720" rIns="91440" bIns="45720" rtlCol="0" anchor="b">
            <a:normAutofit/>
          </a:bodyPr>
          <a:lstStyle/>
          <a:p>
            <a:pPr algn="l"/>
            <a:r>
              <a:rPr lang="en-US" sz="4400" u="sng" dirty="0"/>
              <a:t>Time Series Forecasting</a:t>
            </a:r>
            <a:r>
              <a:rPr lang="en-US" sz="4400" dirty="0"/>
              <a:t> MSc industry Project</a:t>
            </a:r>
            <a:br>
              <a:rPr lang="en-US" sz="4400" dirty="0"/>
            </a:br>
            <a:r>
              <a:rPr lang="en-US" sz="4400" dirty="0"/>
              <a:t>          	          -</a:t>
            </a:r>
            <a:r>
              <a:rPr lang="en-US" sz="3600" dirty="0"/>
              <a:t>Praneeth Jadcherla</a:t>
            </a:r>
            <a:br>
              <a:rPr lang="en-US" sz="3600" dirty="0"/>
            </a:br>
            <a:r>
              <a:rPr lang="en-US" sz="3600" dirty="0"/>
              <a:t>           		      209052391</a:t>
            </a:r>
          </a:p>
        </p:txBody>
      </p:sp>
      <p:pic>
        <p:nvPicPr>
          <p:cNvPr id="19" name="Picture 18">
            <a:extLst>
              <a:ext uri="{FF2B5EF4-FFF2-40B4-BE49-F238E27FC236}">
                <a16:creationId xmlns:a16="http://schemas.microsoft.com/office/drawing/2014/main" id="{35728174-7738-417D-8632-88794CAB91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1" name="Straight Connector 20">
            <a:extLst>
              <a:ext uri="{FF2B5EF4-FFF2-40B4-BE49-F238E27FC236}">
                <a16:creationId xmlns:a16="http://schemas.microsoft.com/office/drawing/2014/main" id="{AEB9E474-5B26-4C50-BD78-7723FA0D2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70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8AC-7347-454B-B259-1E0C003F29E0}"/>
              </a:ext>
            </a:extLst>
          </p:cNvPr>
          <p:cNvSpPr>
            <a:spLocks noGrp="1"/>
          </p:cNvSpPr>
          <p:nvPr>
            <p:ph type="title"/>
          </p:nvPr>
        </p:nvSpPr>
        <p:spPr>
          <a:xfrm>
            <a:off x="1343608" y="624110"/>
            <a:ext cx="10161005" cy="719498"/>
          </a:xfrm>
        </p:spPr>
        <p:txBody>
          <a:bodyPr>
            <a:normAutofit fontScale="90000"/>
          </a:bodyPr>
          <a:lstStyle/>
          <a:p>
            <a:pPr algn="l"/>
            <a:r>
              <a:rPr lang="en-GB" sz="3100" b="1" dirty="0">
                <a:latin typeface="Calibri" panose="020F0502020204030204" pitchFamily="34" charset="0"/>
                <a:cs typeface="Calibri" panose="020F0502020204030204" pitchFamily="34" charset="0"/>
              </a:rPr>
              <a:t>Downloaded the below datasets from Yahoo finance</a:t>
            </a:r>
            <a:r>
              <a:rPr lang="en-GB" sz="2800" b="1" dirty="0">
                <a:solidFill>
                  <a:schemeClr val="bg1"/>
                </a:solidFill>
                <a:latin typeface="Calibri" panose="020F0502020204030204" pitchFamily="34" charset="0"/>
                <a:cs typeface="Calibri" panose="020F0502020204030204" pitchFamily="34" charset="0"/>
              </a:rPr>
              <a:t> </a:t>
            </a:r>
            <a:r>
              <a:rPr lang="en-GB" sz="3100" b="1" dirty="0">
                <a:latin typeface="Calibri" panose="020F0502020204030204" pitchFamily="34" charset="0"/>
                <a:cs typeface="Calibri" panose="020F0502020204030204" pitchFamily="34" charset="0"/>
              </a:rPr>
              <a:t>website</a:t>
            </a:r>
          </a:p>
        </p:txBody>
      </p:sp>
      <p:graphicFrame>
        <p:nvGraphicFramePr>
          <p:cNvPr id="4" name="Content Placeholder 5">
            <a:extLst>
              <a:ext uri="{FF2B5EF4-FFF2-40B4-BE49-F238E27FC236}">
                <a16:creationId xmlns:a16="http://schemas.microsoft.com/office/drawing/2014/main" id="{A26AE5A6-B605-7E1B-8365-A97E27A82071}"/>
              </a:ext>
            </a:extLst>
          </p:cNvPr>
          <p:cNvGraphicFramePr>
            <a:graphicFrameLocks noGrp="1"/>
          </p:cNvGraphicFramePr>
          <p:nvPr>
            <p:ph idx="1"/>
            <p:extLst>
              <p:ext uri="{D42A27DB-BD31-4B8C-83A1-F6EECF244321}">
                <p14:modId xmlns:p14="http://schemas.microsoft.com/office/powerpoint/2010/main" val="568961377"/>
              </p:ext>
            </p:extLst>
          </p:nvPr>
        </p:nvGraphicFramePr>
        <p:xfrm>
          <a:off x="1418253" y="1987420"/>
          <a:ext cx="9574004" cy="4124150"/>
        </p:xfrm>
        <a:graphic>
          <a:graphicData uri="http://schemas.openxmlformats.org/drawingml/2006/table">
            <a:tbl>
              <a:tblPr>
                <a:tableStyleId>{5C22544A-7EE6-4342-B048-85BDC9FD1C3A}</a:tableStyleId>
              </a:tblPr>
              <a:tblGrid>
                <a:gridCol w="3675611">
                  <a:extLst>
                    <a:ext uri="{9D8B030D-6E8A-4147-A177-3AD203B41FA5}">
                      <a16:colId xmlns:a16="http://schemas.microsoft.com/office/drawing/2014/main" val="3631479479"/>
                    </a:ext>
                  </a:extLst>
                </a:gridCol>
                <a:gridCol w="2903174">
                  <a:extLst>
                    <a:ext uri="{9D8B030D-6E8A-4147-A177-3AD203B41FA5}">
                      <a16:colId xmlns:a16="http://schemas.microsoft.com/office/drawing/2014/main" val="1039735489"/>
                    </a:ext>
                  </a:extLst>
                </a:gridCol>
                <a:gridCol w="2995219">
                  <a:extLst>
                    <a:ext uri="{9D8B030D-6E8A-4147-A177-3AD203B41FA5}">
                      <a16:colId xmlns:a16="http://schemas.microsoft.com/office/drawing/2014/main" val="3966488058"/>
                    </a:ext>
                  </a:extLst>
                </a:gridCol>
              </a:tblGrid>
              <a:tr h="272750">
                <a:tc>
                  <a:txBody>
                    <a:bodyPr/>
                    <a:lstStyle/>
                    <a:p>
                      <a:pPr>
                        <a:lnSpc>
                          <a:spcPct val="107000"/>
                        </a:lnSpc>
                      </a:pPr>
                      <a:r>
                        <a:rPr lang="en-GB" sz="1100" b="1" dirty="0">
                          <a:effectLst/>
                        </a:rPr>
                        <a:t> </a:t>
                      </a:r>
                      <a:r>
                        <a:rPr lang="en-GB" sz="1000" b="1" dirty="0">
                          <a:effectLst/>
                        </a:rPr>
                        <a:t>Stocks Company </a:t>
                      </a:r>
                      <a:endPar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b="1" dirty="0">
                          <a:effectLst/>
                        </a:rPr>
                        <a:t>Frequency</a:t>
                      </a:r>
                      <a:r>
                        <a:rPr lang="en-GB" sz="1000" dirty="0">
                          <a:effectLst/>
                        </a:rPr>
                        <a:t>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b="1" dirty="0">
                          <a:effectLst/>
                        </a:rPr>
                        <a:t>Year range </a:t>
                      </a:r>
                      <a:endParaRPr lang="en-GB"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967577096"/>
                  </a:ext>
                </a:extLst>
              </a:tr>
              <a:tr h="256760">
                <a:tc>
                  <a:txBody>
                    <a:bodyPr/>
                    <a:lstStyle/>
                    <a:p>
                      <a:pPr>
                        <a:lnSpc>
                          <a:spcPct val="107000"/>
                        </a:lnSpc>
                      </a:pPr>
                      <a:r>
                        <a:rPr lang="en-GB" sz="1000">
                          <a:effectLst/>
                        </a:rPr>
                        <a:t>BP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Daily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2012-2022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597524253"/>
                  </a:ext>
                </a:extLst>
              </a:tr>
              <a:tr h="256760">
                <a:tc>
                  <a:txBody>
                    <a:bodyPr/>
                    <a:lstStyle/>
                    <a:p>
                      <a:pPr>
                        <a:lnSpc>
                          <a:spcPct val="107000"/>
                        </a:lnSpc>
                      </a:pPr>
                      <a:r>
                        <a:rPr lang="en-GB" sz="1000">
                          <a:effectLst/>
                        </a:rPr>
                        <a:t>UK oil and gas investments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dirty="0">
                          <a:effectLst/>
                        </a:rPr>
                        <a:t>Daily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dirty="0">
                          <a:effectLst/>
                        </a:rPr>
                        <a:t>2010-2020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2214209558"/>
                  </a:ext>
                </a:extLst>
              </a:tr>
              <a:tr h="256760">
                <a:tc>
                  <a:txBody>
                    <a:bodyPr/>
                    <a:lstStyle/>
                    <a:p>
                      <a:pPr>
                        <a:lnSpc>
                          <a:spcPct val="107000"/>
                        </a:lnSpc>
                      </a:pPr>
                      <a:r>
                        <a:rPr lang="en-GB" sz="1000" dirty="0">
                          <a:effectLst/>
                        </a:rPr>
                        <a:t>Accenture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Daily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2008-2018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2795814154"/>
                  </a:ext>
                </a:extLst>
              </a:tr>
              <a:tr h="256760">
                <a:tc>
                  <a:txBody>
                    <a:bodyPr/>
                    <a:lstStyle/>
                    <a:p>
                      <a:pPr>
                        <a:lnSpc>
                          <a:spcPct val="107000"/>
                        </a:lnSpc>
                      </a:pPr>
                      <a:r>
                        <a:rPr lang="en-GB" sz="1000">
                          <a:effectLst/>
                        </a:rPr>
                        <a:t>HSBC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Daily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2012-2022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1121271536"/>
                  </a:ext>
                </a:extLst>
              </a:tr>
              <a:tr h="256760">
                <a:tc>
                  <a:txBody>
                    <a:bodyPr/>
                    <a:lstStyle/>
                    <a:p>
                      <a:pPr>
                        <a:lnSpc>
                          <a:spcPct val="107000"/>
                        </a:lnSpc>
                      </a:pPr>
                      <a:r>
                        <a:rPr lang="en-GB" sz="1000">
                          <a:effectLst/>
                        </a:rPr>
                        <a:t>Volkswagen (VOW.DE)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Daily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2010-2020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1973933405"/>
                  </a:ext>
                </a:extLst>
              </a:tr>
              <a:tr h="256760">
                <a:tc>
                  <a:txBody>
                    <a:bodyPr/>
                    <a:lstStyle/>
                    <a:p>
                      <a:pPr>
                        <a:lnSpc>
                          <a:spcPct val="107000"/>
                        </a:lnSpc>
                      </a:pPr>
                      <a:r>
                        <a:rPr lang="en-GB" sz="1000" dirty="0">
                          <a:effectLst/>
                        </a:rPr>
                        <a:t>Apple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Weekly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2012-2022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1186144207"/>
                  </a:ext>
                </a:extLst>
              </a:tr>
              <a:tr h="256760">
                <a:tc>
                  <a:txBody>
                    <a:bodyPr/>
                    <a:lstStyle/>
                    <a:p>
                      <a:pPr>
                        <a:lnSpc>
                          <a:spcPct val="107000"/>
                        </a:lnSpc>
                      </a:pPr>
                      <a:r>
                        <a:rPr lang="en-GB" sz="1000" dirty="0">
                          <a:effectLst/>
                        </a:rPr>
                        <a:t>HP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dirty="0">
                          <a:effectLst/>
                        </a:rPr>
                        <a:t>Weekly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2010-2020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1515149993"/>
                  </a:ext>
                </a:extLst>
              </a:tr>
              <a:tr h="256760">
                <a:tc>
                  <a:txBody>
                    <a:bodyPr/>
                    <a:lstStyle/>
                    <a:p>
                      <a:pPr>
                        <a:lnSpc>
                          <a:spcPct val="107000"/>
                        </a:lnSpc>
                      </a:pPr>
                      <a:r>
                        <a:rPr lang="en-GB" sz="1000" dirty="0">
                          <a:effectLst/>
                        </a:rPr>
                        <a:t>Walmart (WMT)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Weekly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2008-2018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1619219591"/>
                  </a:ext>
                </a:extLst>
              </a:tr>
              <a:tr h="256760">
                <a:tc>
                  <a:txBody>
                    <a:bodyPr/>
                    <a:lstStyle/>
                    <a:p>
                      <a:pPr>
                        <a:lnSpc>
                          <a:spcPct val="107000"/>
                        </a:lnSpc>
                      </a:pPr>
                      <a:r>
                        <a:rPr lang="en-GB" sz="1000">
                          <a:effectLst/>
                        </a:rPr>
                        <a:t>Tesco (TSCO.L)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Weekly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2012-2022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436363771"/>
                  </a:ext>
                </a:extLst>
              </a:tr>
              <a:tr h="256760">
                <a:tc>
                  <a:txBody>
                    <a:bodyPr/>
                    <a:lstStyle/>
                    <a:p>
                      <a:pPr>
                        <a:lnSpc>
                          <a:spcPct val="107000"/>
                        </a:lnSpc>
                      </a:pPr>
                      <a:r>
                        <a:rPr lang="en-GB" sz="1000">
                          <a:effectLst/>
                        </a:rPr>
                        <a:t>United Health (UNH)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Weekly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2010-2020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1664140823"/>
                  </a:ext>
                </a:extLst>
              </a:tr>
              <a:tr h="256760">
                <a:tc>
                  <a:txBody>
                    <a:bodyPr/>
                    <a:lstStyle/>
                    <a:p>
                      <a:pPr>
                        <a:lnSpc>
                          <a:spcPct val="107000"/>
                        </a:lnSpc>
                      </a:pPr>
                      <a:r>
                        <a:rPr lang="en-GB" sz="1000">
                          <a:effectLst/>
                        </a:rPr>
                        <a:t>Coca-Cola (KO)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Monthly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2012-2022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3889089778"/>
                  </a:ext>
                </a:extLst>
              </a:tr>
              <a:tr h="256760">
                <a:tc>
                  <a:txBody>
                    <a:bodyPr/>
                    <a:lstStyle/>
                    <a:p>
                      <a:pPr>
                        <a:lnSpc>
                          <a:spcPct val="107000"/>
                        </a:lnSpc>
                      </a:pPr>
                      <a:r>
                        <a:rPr lang="en-GB" sz="1000">
                          <a:effectLst/>
                        </a:rPr>
                        <a:t>Vodafone (VOD.L)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Monthly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2010-2020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1413203263"/>
                  </a:ext>
                </a:extLst>
              </a:tr>
              <a:tr h="256760">
                <a:tc>
                  <a:txBody>
                    <a:bodyPr/>
                    <a:lstStyle/>
                    <a:p>
                      <a:pPr>
                        <a:lnSpc>
                          <a:spcPct val="107000"/>
                        </a:lnSpc>
                      </a:pPr>
                      <a:r>
                        <a:rPr lang="en-GB" sz="1000">
                          <a:effectLst/>
                        </a:rPr>
                        <a:t>JPMorgan (JPM)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dirty="0">
                          <a:effectLst/>
                        </a:rPr>
                        <a:t>Monthly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2008-2018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2130699686"/>
                  </a:ext>
                </a:extLst>
              </a:tr>
              <a:tr h="256760">
                <a:tc>
                  <a:txBody>
                    <a:bodyPr/>
                    <a:lstStyle/>
                    <a:p>
                      <a:pPr>
                        <a:lnSpc>
                          <a:spcPct val="107000"/>
                        </a:lnSpc>
                      </a:pPr>
                      <a:r>
                        <a:rPr lang="en-GB" sz="1000">
                          <a:effectLst/>
                        </a:rPr>
                        <a:t>AstraZeneca (AZN.L)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Monthly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2012-2022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1434467566"/>
                  </a:ext>
                </a:extLst>
              </a:tr>
              <a:tr h="256760">
                <a:tc>
                  <a:txBody>
                    <a:bodyPr/>
                    <a:lstStyle/>
                    <a:p>
                      <a:pPr>
                        <a:lnSpc>
                          <a:spcPct val="107000"/>
                        </a:lnSpc>
                      </a:pPr>
                      <a:r>
                        <a:rPr lang="en-GB" sz="1000">
                          <a:effectLst/>
                        </a:rPr>
                        <a:t>Starbucks (SBUX)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a:effectLst/>
                        </a:rPr>
                        <a:t>Monthly </a:t>
                      </a:r>
                      <a:endPar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tc>
                  <a:txBody>
                    <a:bodyPr/>
                    <a:lstStyle/>
                    <a:p>
                      <a:pPr>
                        <a:lnSpc>
                          <a:spcPct val="107000"/>
                        </a:lnSpc>
                      </a:pPr>
                      <a:r>
                        <a:rPr lang="en-GB" sz="1000" dirty="0">
                          <a:effectLst/>
                        </a:rPr>
                        <a:t>2010-2020 </a:t>
                      </a:r>
                      <a:endPar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110" marR="61110" marT="0" marB="0"/>
                </a:tc>
                <a:extLst>
                  <a:ext uri="{0D108BD9-81ED-4DB2-BD59-A6C34878D82A}">
                    <a16:rowId xmlns:a16="http://schemas.microsoft.com/office/drawing/2014/main" val="4244905357"/>
                  </a:ext>
                </a:extLst>
              </a:tr>
            </a:tbl>
          </a:graphicData>
        </a:graphic>
      </p:graphicFrame>
    </p:spTree>
    <p:extLst>
      <p:ext uri="{BB962C8B-B14F-4D97-AF65-F5344CB8AC3E}">
        <p14:creationId xmlns:p14="http://schemas.microsoft.com/office/powerpoint/2010/main" val="128263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DA3D-960B-4084-BA6F-8D11EA20227A}"/>
              </a:ext>
            </a:extLst>
          </p:cNvPr>
          <p:cNvSpPr>
            <a:spLocks noGrp="1"/>
          </p:cNvSpPr>
          <p:nvPr>
            <p:ph type="title"/>
          </p:nvPr>
        </p:nvSpPr>
        <p:spPr>
          <a:xfrm>
            <a:off x="1451579" y="253097"/>
            <a:ext cx="9291215" cy="959883"/>
          </a:xfrm>
        </p:spPr>
        <p:txBody>
          <a:bodyPr>
            <a:normAutofit/>
          </a:bodyPr>
          <a:lstStyle/>
          <a:p>
            <a:pPr algn="l"/>
            <a:r>
              <a:rPr lang="en-GB" sz="2800" b="1" dirty="0">
                <a:latin typeface="Calibri" panose="020F0502020204030204" pitchFamily="34" charset="0"/>
                <a:cs typeface="Calibri" panose="020F0502020204030204" pitchFamily="34" charset="0"/>
              </a:rPr>
              <a:t>Data pre-processing</a:t>
            </a:r>
          </a:p>
        </p:txBody>
      </p:sp>
      <p:sp>
        <p:nvSpPr>
          <p:cNvPr id="3" name="Content Placeholder 2">
            <a:extLst>
              <a:ext uri="{FF2B5EF4-FFF2-40B4-BE49-F238E27FC236}">
                <a16:creationId xmlns:a16="http://schemas.microsoft.com/office/drawing/2014/main" id="{FDE94F4B-7836-42ED-AFCC-414B990698A3}"/>
              </a:ext>
            </a:extLst>
          </p:cNvPr>
          <p:cNvSpPr>
            <a:spLocks noGrp="1"/>
          </p:cNvSpPr>
          <p:nvPr>
            <p:ph idx="1"/>
          </p:nvPr>
        </p:nvSpPr>
        <p:spPr>
          <a:xfrm>
            <a:off x="1530220" y="1082351"/>
            <a:ext cx="9974392" cy="2416629"/>
          </a:xfrm>
        </p:spPr>
        <p:txBody>
          <a:bodyPr>
            <a:normAutofit/>
          </a:bodyPr>
          <a:lstStyle/>
          <a:p>
            <a:r>
              <a:rPr lang="en-GB" sz="2400" dirty="0">
                <a:latin typeface="Calibri" panose="020F0502020204030204" pitchFamily="34" charset="0"/>
                <a:cs typeface="Calibri" panose="020F0502020204030204" pitchFamily="34" charset="0"/>
              </a:rPr>
              <a:t>Data Cleaning</a:t>
            </a:r>
          </a:p>
          <a:p>
            <a:r>
              <a:rPr lang="en-GB" sz="2400" dirty="0">
                <a:latin typeface="Calibri" panose="020F0502020204030204" pitchFamily="34" charset="0"/>
                <a:cs typeface="Calibri" panose="020F0502020204030204" pitchFamily="34" charset="0"/>
              </a:rPr>
              <a:t>Null Values</a:t>
            </a:r>
          </a:p>
          <a:p>
            <a:r>
              <a:rPr lang="en-GB" sz="2400" dirty="0">
                <a:latin typeface="Calibri" panose="020F0502020204030204" pitchFamily="34" charset="0"/>
                <a:cs typeface="Calibri" panose="020F0502020204030204" pitchFamily="34" charset="0"/>
              </a:rPr>
              <a:t>Missing values and dates</a:t>
            </a:r>
          </a:p>
          <a:p>
            <a:r>
              <a:rPr lang="en-GB" sz="2400" dirty="0">
                <a:latin typeface="Calibri" panose="020F0502020204030204" pitchFamily="34" charset="0"/>
                <a:cs typeface="Calibri" panose="020F0502020204030204" pitchFamily="34" charset="0"/>
              </a:rPr>
              <a:t>Handling the missing values – Deleted null and missing values</a:t>
            </a:r>
          </a:p>
        </p:txBody>
      </p:sp>
      <p:pic>
        <p:nvPicPr>
          <p:cNvPr id="5" name="Picture 4" descr="Text&#10;&#10;Description automatically generated">
            <a:extLst>
              <a:ext uri="{FF2B5EF4-FFF2-40B4-BE49-F238E27FC236}">
                <a16:creationId xmlns:a16="http://schemas.microsoft.com/office/drawing/2014/main" id="{A3D95319-2A65-7061-9412-1FE83A967B54}"/>
              </a:ext>
            </a:extLst>
          </p:cNvPr>
          <p:cNvPicPr>
            <a:picLocks noChangeAspect="1"/>
          </p:cNvPicPr>
          <p:nvPr/>
        </p:nvPicPr>
        <p:blipFill>
          <a:blip r:embed="rId2"/>
          <a:stretch>
            <a:fillRect/>
          </a:stretch>
        </p:blipFill>
        <p:spPr>
          <a:xfrm>
            <a:off x="1865138" y="3321698"/>
            <a:ext cx="5338820" cy="2761861"/>
          </a:xfrm>
          <a:prstGeom prst="rect">
            <a:avLst/>
          </a:prstGeom>
        </p:spPr>
      </p:pic>
    </p:spTree>
    <p:extLst>
      <p:ext uri="{BB962C8B-B14F-4D97-AF65-F5344CB8AC3E}">
        <p14:creationId xmlns:p14="http://schemas.microsoft.com/office/powerpoint/2010/main" val="2777936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ACA2-615E-FAEB-1EAA-866C6452C65B}"/>
              </a:ext>
            </a:extLst>
          </p:cNvPr>
          <p:cNvSpPr>
            <a:spLocks noGrp="1"/>
          </p:cNvSpPr>
          <p:nvPr>
            <p:ph type="title"/>
          </p:nvPr>
        </p:nvSpPr>
        <p:spPr>
          <a:xfrm>
            <a:off x="1451579" y="804519"/>
            <a:ext cx="9291215" cy="781685"/>
          </a:xfrm>
        </p:spPr>
        <p:txBody>
          <a:bodyPr>
            <a:normAutofit fontScale="90000"/>
          </a:bodyPr>
          <a:lstStyle/>
          <a:p>
            <a:r>
              <a:rPr lang="en-GB" sz="2800" b="1" dirty="0">
                <a:latin typeface="Calibri" panose="020F0502020204030204" pitchFamily="34" charset="0"/>
                <a:cs typeface="Calibri" panose="020F0502020204030204" pitchFamily="34" charset="0"/>
              </a:rPr>
              <a:t>Changed the index to date time index and statistics of the attribute OF HSBC </a:t>
            </a:r>
            <a:r>
              <a:rPr lang="en-GB" sz="2800" b="1" dirty="0" err="1">
                <a:latin typeface="Calibri" panose="020F0502020204030204" pitchFamily="34" charset="0"/>
                <a:cs typeface="Calibri" panose="020F0502020204030204" pitchFamily="34" charset="0"/>
              </a:rPr>
              <a:t>DaILY</a:t>
            </a:r>
            <a:r>
              <a:rPr lang="en-GB" sz="2800" b="1" dirty="0">
                <a:latin typeface="Calibri" panose="020F0502020204030204" pitchFamily="34" charset="0"/>
                <a:cs typeface="Calibri" panose="020F0502020204030204" pitchFamily="34" charset="0"/>
              </a:rPr>
              <a:t> </a:t>
            </a:r>
            <a:r>
              <a:rPr lang="en-GB" sz="2800" b="1" dirty="0" err="1">
                <a:latin typeface="Calibri" panose="020F0502020204030204" pitchFamily="34" charset="0"/>
                <a:cs typeface="Calibri" panose="020F0502020204030204" pitchFamily="34" charset="0"/>
              </a:rPr>
              <a:t>DAtset</a:t>
            </a:r>
            <a:endParaRPr lang="en-GB" sz="2800" b="1" dirty="0">
              <a:latin typeface="Calibri" panose="020F0502020204030204" pitchFamily="34" charset="0"/>
              <a:cs typeface="Calibri" panose="020F0502020204030204" pitchFamily="34" charset="0"/>
            </a:endParaRPr>
          </a:p>
        </p:txBody>
      </p:sp>
      <p:pic>
        <p:nvPicPr>
          <p:cNvPr id="4" name="Content Placeholder 3" descr="Graphical user interface, text, application&#10;&#10;Description automatically generated">
            <a:extLst>
              <a:ext uri="{FF2B5EF4-FFF2-40B4-BE49-F238E27FC236}">
                <a16:creationId xmlns:a16="http://schemas.microsoft.com/office/drawing/2014/main" id="{B1C4A680-089D-132D-C14C-A1209BECA55E}"/>
              </a:ext>
            </a:extLst>
          </p:cNvPr>
          <p:cNvPicPr>
            <a:picLocks noGrp="1" noChangeAspect="1"/>
          </p:cNvPicPr>
          <p:nvPr>
            <p:ph idx="1"/>
          </p:nvPr>
        </p:nvPicPr>
        <p:blipFill>
          <a:blip r:embed="rId2"/>
          <a:stretch>
            <a:fillRect/>
          </a:stretch>
        </p:blipFill>
        <p:spPr>
          <a:xfrm>
            <a:off x="1550687" y="1793167"/>
            <a:ext cx="4956906" cy="3778250"/>
          </a:xfrm>
          <a:prstGeom prst="rect">
            <a:avLst/>
          </a:prstGeom>
        </p:spPr>
      </p:pic>
      <p:pic>
        <p:nvPicPr>
          <p:cNvPr id="8" name="Content Placeholder 5" descr="Text&#10;&#10;Description automatically generated">
            <a:extLst>
              <a:ext uri="{FF2B5EF4-FFF2-40B4-BE49-F238E27FC236}">
                <a16:creationId xmlns:a16="http://schemas.microsoft.com/office/drawing/2014/main" id="{0BA51F7B-72D0-5670-B19A-1B9BA7F6B4BA}"/>
              </a:ext>
            </a:extLst>
          </p:cNvPr>
          <p:cNvPicPr>
            <a:picLocks noChangeAspect="1"/>
          </p:cNvPicPr>
          <p:nvPr/>
        </p:nvPicPr>
        <p:blipFill>
          <a:blip r:embed="rId3"/>
          <a:stretch>
            <a:fillRect/>
          </a:stretch>
        </p:blipFill>
        <p:spPr>
          <a:xfrm>
            <a:off x="6699247" y="3297268"/>
            <a:ext cx="5309648" cy="2110923"/>
          </a:xfrm>
          <a:prstGeom prst="rect">
            <a:avLst/>
          </a:prstGeom>
        </p:spPr>
      </p:pic>
    </p:spTree>
    <p:extLst>
      <p:ext uri="{BB962C8B-B14F-4D97-AF65-F5344CB8AC3E}">
        <p14:creationId xmlns:p14="http://schemas.microsoft.com/office/powerpoint/2010/main" val="234991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0A54-7720-43BD-B0F5-0722732B3958}"/>
              </a:ext>
            </a:extLst>
          </p:cNvPr>
          <p:cNvSpPr>
            <a:spLocks noGrp="1"/>
          </p:cNvSpPr>
          <p:nvPr>
            <p:ph type="title"/>
          </p:nvPr>
        </p:nvSpPr>
        <p:spPr>
          <a:xfrm>
            <a:off x="1451579" y="205273"/>
            <a:ext cx="9291215" cy="765111"/>
          </a:xfrm>
        </p:spPr>
        <p:txBody>
          <a:bodyPr>
            <a:normAutofit/>
          </a:bodyPr>
          <a:lstStyle/>
          <a:p>
            <a:pPr algn="l"/>
            <a:r>
              <a:rPr lang="en-GB" sz="2800" b="1" dirty="0">
                <a:latin typeface="Calibri" panose="020F0502020204030204" pitchFamily="34" charset="0"/>
                <a:cs typeface="Calibri" panose="020F0502020204030204" pitchFamily="34" charset="0"/>
              </a:rPr>
              <a:t>Exploratory data analysis</a:t>
            </a:r>
          </a:p>
        </p:txBody>
      </p:sp>
      <p:pic>
        <p:nvPicPr>
          <p:cNvPr id="5" name="Content Placeholder 4">
            <a:extLst>
              <a:ext uri="{FF2B5EF4-FFF2-40B4-BE49-F238E27FC236}">
                <a16:creationId xmlns:a16="http://schemas.microsoft.com/office/drawing/2014/main" id="{DA061A29-60F6-DBAC-9236-BD0029BD74C8}"/>
              </a:ext>
            </a:extLst>
          </p:cNvPr>
          <p:cNvPicPr>
            <a:picLocks noGrp="1" noChangeAspect="1"/>
          </p:cNvPicPr>
          <p:nvPr>
            <p:ph idx="1"/>
          </p:nvPr>
        </p:nvPicPr>
        <p:blipFill>
          <a:blip r:embed="rId2"/>
          <a:stretch>
            <a:fillRect/>
          </a:stretch>
        </p:blipFill>
        <p:spPr>
          <a:xfrm>
            <a:off x="1445494" y="839755"/>
            <a:ext cx="8915400" cy="2971543"/>
          </a:xfrm>
        </p:spPr>
      </p:pic>
      <p:pic>
        <p:nvPicPr>
          <p:cNvPr id="9" name="Picture 8">
            <a:extLst>
              <a:ext uri="{FF2B5EF4-FFF2-40B4-BE49-F238E27FC236}">
                <a16:creationId xmlns:a16="http://schemas.microsoft.com/office/drawing/2014/main" id="{47AD49ED-EE9C-6234-E837-66305489DBBB}"/>
              </a:ext>
            </a:extLst>
          </p:cNvPr>
          <p:cNvPicPr>
            <a:picLocks noChangeAspect="1"/>
          </p:cNvPicPr>
          <p:nvPr/>
        </p:nvPicPr>
        <p:blipFill>
          <a:blip r:embed="rId3"/>
          <a:stretch>
            <a:fillRect/>
          </a:stretch>
        </p:blipFill>
        <p:spPr>
          <a:xfrm>
            <a:off x="1449206" y="3787715"/>
            <a:ext cx="8911688" cy="2566112"/>
          </a:xfrm>
          <a:prstGeom prst="rect">
            <a:avLst/>
          </a:prstGeom>
        </p:spPr>
      </p:pic>
    </p:spTree>
    <p:extLst>
      <p:ext uri="{BB962C8B-B14F-4D97-AF65-F5344CB8AC3E}">
        <p14:creationId xmlns:p14="http://schemas.microsoft.com/office/powerpoint/2010/main" val="95517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E123B3-E12D-E460-6AAE-8E7F00C49717}"/>
              </a:ext>
            </a:extLst>
          </p:cNvPr>
          <p:cNvSpPr>
            <a:spLocks noGrp="1"/>
          </p:cNvSpPr>
          <p:nvPr>
            <p:ph type="title"/>
          </p:nvPr>
        </p:nvSpPr>
        <p:spPr>
          <a:xfrm>
            <a:off x="1147666" y="170940"/>
            <a:ext cx="3741576" cy="659484"/>
          </a:xfrm>
        </p:spPr>
        <p:txBody>
          <a:bodyPr>
            <a:normAutofit fontScale="90000"/>
          </a:bodyPr>
          <a:lstStyle/>
          <a:p>
            <a:br>
              <a:rPr lang="en-GB" sz="2800" b="1" dirty="0">
                <a:latin typeface="Calibri" panose="020F0502020204030204" pitchFamily="34" charset="0"/>
                <a:cs typeface="Calibri" panose="020F0502020204030204" pitchFamily="34" charset="0"/>
              </a:rPr>
            </a:br>
            <a:r>
              <a:rPr lang="en-GB" sz="3100" b="1" dirty="0">
                <a:latin typeface="Calibri" panose="020F0502020204030204" pitchFamily="34" charset="0"/>
                <a:cs typeface="Calibri" panose="020F0502020204030204" pitchFamily="34" charset="0"/>
              </a:rPr>
              <a:t>Data Visualization</a:t>
            </a:r>
          </a:p>
        </p:txBody>
      </p:sp>
      <p:pic>
        <p:nvPicPr>
          <p:cNvPr id="13" name="Content Placeholder 12">
            <a:extLst>
              <a:ext uri="{FF2B5EF4-FFF2-40B4-BE49-F238E27FC236}">
                <a16:creationId xmlns:a16="http://schemas.microsoft.com/office/drawing/2014/main" id="{2E69B269-B2A1-79D0-9CC4-21817125DA1C}"/>
              </a:ext>
            </a:extLst>
          </p:cNvPr>
          <p:cNvPicPr>
            <a:picLocks noGrp="1" noChangeAspect="1"/>
          </p:cNvPicPr>
          <p:nvPr>
            <p:ph idx="1"/>
          </p:nvPr>
        </p:nvPicPr>
        <p:blipFill>
          <a:blip r:embed="rId2"/>
          <a:stretch>
            <a:fillRect/>
          </a:stretch>
        </p:blipFill>
        <p:spPr>
          <a:xfrm>
            <a:off x="1609693" y="3239023"/>
            <a:ext cx="4486307" cy="2911092"/>
          </a:xfrm>
        </p:spPr>
      </p:pic>
      <p:pic>
        <p:nvPicPr>
          <p:cNvPr id="11" name="Picture 10">
            <a:extLst>
              <a:ext uri="{FF2B5EF4-FFF2-40B4-BE49-F238E27FC236}">
                <a16:creationId xmlns:a16="http://schemas.microsoft.com/office/drawing/2014/main" id="{6F761462-465E-4E00-3C01-5A5DD125FDAA}"/>
              </a:ext>
            </a:extLst>
          </p:cNvPr>
          <p:cNvPicPr>
            <a:picLocks noChangeAspect="1"/>
          </p:cNvPicPr>
          <p:nvPr/>
        </p:nvPicPr>
        <p:blipFill>
          <a:blip r:embed="rId3"/>
          <a:stretch>
            <a:fillRect/>
          </a:stretch>
        </p:blipFill>
        <p:spPr>
          <a:xfrm>
            <a:off x="1617306" y="1090641"/>
            <a:ext cx="5451627" cy="2148382"/>
          </a:xfrm>
          <a:prstGeom prst="rect">
            <a:avLst/>
          </a:prstGeom>
        </p:spPr>
      </p:pic>
      <p:pic>
        <p:nvPicPr>
          <p:cNvPr id="19" name="Picture 18">
            <a:extLst>
              <a:ext uri="{FF2B5EF4-FFF2-40B4-BE49-F238E27FC236}">
                <a16:creationId xmlns:a16="http://schemas.microsoft.com/office/drawing/2014/main" id="{7B376066-FB45-1E23-9A2F-EA3031F4C8D1}"/>
              </a:ext>
            </a:extLst>
          </p:cNvPr>
          <p:cNvPicPr>
            <a:picLocks noChangeAspect="1"/>
          </p:cNvPicPr>
          <p:nvPr/>
        </p:nvPicPr>
        <p:blipFill>
          <a:blip r:embed="rId4"/>
          <a:stretch>
            <a:fillRect/>
          </a:stretch>
        </p:blipFill>
        <p:spPr>
          <a:xfrm>
            <a:off x="6096000" y="3239023"/>
            <a:ext cx="5764101" cy="2911092"/>
          </a:xfrm>
          <a:prstGeom prst="rect">
            <a:avLst/>
          </a:prstGeom>
        </p:spPr>
      </p:pic>
    </p:spTree>
    <p:extLst>
      <p:ext uri="{BB962C8B-B14F-4D97-AF65-F5344CB8AC3E}">
        <p14:creationId xmlns:p14="http://schemas.microsoft.com/office/powerpoint/2010/main" val="221954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9EE7-7612-4F99-B969-701EE549577E}"/>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Model Selection</a:t>
            </a:r>
          </a:p>
        </p:txBody>
      </p:sp>
      <p:sp>
        <p:nvSpPr>
          <p:cNvPr id="3" name="Content Placeholder 2">
            <a:extLst>
              <a:ext uri="{FF2B5EF4-FFF2-40B4-BE49-F238E27FC236}">
                <a16:creationId xmlns:a16="http://schemas.microsoft.com/office/drawing/2014/main" id="{00C9CD85-E2D6-480C-90F9-3FA171EAF71C}"/>
              </a:ext>
            </a:extLst>
          </p:cNvPr>
          <p:cNvSpPr>
            <a:spLocks noGrp="1"/>
          </p:cNvSpPr>
          <p:nvPr>
            <p:ph idx="1"/>
          </p:nvPr>
        </p:nvSpPr>
        <p:spPr/>
        <p:txBody>
          <a:bodyPr>
            <a:normAutofit/>
          </a:bodyPr>
          <a:lstStyle/>
          <a:p>
            <a:r>
              <a:rPr lang="en-GB" sz="2400" dirty="0">
                <a:latin typeface="Calibri" panose="020F0502020204030204" pitchFamily="34" charset="0"/>
                <a:cs typeface="Calibri" panose="020F0502020204030204" pitchFamily="34" charset="0"/>
              </a:rPr>
              <a:t>Arima model</a:t>
            </a:r>
          </a:p>
          <a:p>
            <a:r>
              <a:rPr lang="en-GB" sz="2400" dirty="0">
                <a:latin typeface="Calibri" panose="020F0502020204030204" pitchFamily="34" charset="0"/>
                <a:cs typeface="Calibri" panose="020F0502020204030204" pitchFamily="34" charset="0"/>
              </a:rPr>
              <a:t>Seasonal Arima model</a:t>
            </a:r>
          </a:p>
          <a:p>
            <a:r>
              <a:rPr lang="en-GB" sz="2400" dirty="0">
                <a:latin typeface="Calibri" panose="020F0502020204030204" pitchFamily="34" charset="0"/>
                <a:cs typeface="Calibri" panose="020F0502020204030204" pitchFamily="34" charset="0"/>
              </a:rPr>
              <a:t>Facebook Prophet</a:t>
            </a:r>
          </a:p>
        </p:txBody>
      </p:sp>
    </p:spTree>
    <p:extLst>
      <p:ext uri="{BB962C8B-B14F-4D97-AF65-F5344CB8AC3E}">
        <p14:creationId xmlns:p14="http://schemas.microsoft.com/office/powerpoint/2010/main" val="2318769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E701-2D97-4BB9-844E-71F28F129FB6}"/>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Model Development and training</a:t>
            </a:r>
          </a:p>
        </p:txBody>
      </p:sp>
      <p:pic>
        <p:nvPicPr>
          <p:cNvPr id="5" name="Content Placeholder 4">
            <a:extLst>
              <a:ext uri="{FF2B5EF4-FFF2-40B4-BE49-F238E27FC236}">
                <a16:creationId xmlns:a16="http://schemas.microsoft.com/office/drawing/2014/main" id="{63207105-2FA4-B971-A6D8-96D327358B91}"/>
              </a:ext>
            </a:extLst>
          </p:cNvPr>
          <p:cNvPicPr>
            <a:picLocks noGrp="1" noChangeAspect="1"/>
          </p:cNvPicPr>
          <p:nvPr>
            <p:ph idx="1"/>
          </p:nvPr>
        </p:nvPicPr>
        <p:blipFill>
          <a:blip r:embed="rId2"/>
          <a:stretch>
            <a:fillRect/>
          </a:stretch>
        </p:blipFill>
        <p:spPr>
          <a:xfrm>
            <a:off x="1621780" y="2013154"/>
            <a:ext cx="6561389" cy="3436918"/>
          </a:xfrm>
        </p:spPr>
      </p:pic>
    </p:spTree>
    <p:extLst>
      <p:ext uri="{BB962C8B-B14F-4D97-AF65-F5344CB8AC3E}">
        <p14:creationId xmlns:p14="http://schemas.microsoft.com/office/powerpoint/2010/main" val="318535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A264-70A4-0F94-15F4-A501FBD78E66}"/>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ARIMA MODEL</a:t>
            </a:r>
          </a:p>
        </p:txBody>
      </p:sp>
      <p:sp>
        <p:nvSpPr>
          <p:cNvPr id="3" name="Content Placeholder 2">
            <a:extLst>
              <a:ext uri="{FF2B5EF4-FFF2-40B4-BE49-F238E27FC236}">
                <a16:creationId xmlns:a16="http://schemas.microsoft.com/office/drawing/2014/main" id="{A2B60586-BB86-3FA9-3045-DE6FB0297B7A}"/>
              </a:ext>
            </a:extLst>
          </p:cNvPr>
          <p:cNvSpPr>
            <a:spLocks noGrp="1"/>
          </p:cNvSpPr>
          <p:nvPr>
            <p:ph idx="1"/>
          </p:nvPr>
        </p:nvSpPr>
        <p:spPr/>
        <p:txBody>
          <a:bodyPr>
            <a:noAutofit/>
          </a:bodyPr>
          <a:lstStyle/>
          <a:p>
            <a:r>
              <a:rPr lang="en-GB" sz="2400" dirty="0">
                <a:latin typeface="Calibri" panose="020F0502020204030204" pitchFamily="34" charset="0"/>
                <a:cs typeface="Calibri" panose="020F0502020204030204" pitchFamily="34" charset="0"/>
              </a:rPr>
              <a:t>AR – Auto regressive</a:t>
            </a:r>
          </a:p>
          <a:p>
            <a:r>
              <a:rPr lang="en-GB" sz="2400" dirty="0">
                <a:latin typeface="Calibri" panose="020F0502020204030204" pitchFamily="34" charset="0"/>
                <a:cs typeface="Calibri" panose="020F0502020204030204" pitchFamily="34" charset="0"/>
              </a:rPr>
              <a:t>I – Integrated</a:t>
            </a:r>
          </a:p>
          <a:p>
            <a:r>
              <a:rPr lang="en-GB" sz="2400" dirty="0">
                <a:latin typeface="Calibri" panose="020F0502020204030204" pitchFamily="34" charset="0"/>
                <a:cs typeface="Calibri" panose="020F0502020204030204" pitchFamily="34" charset="0"/>
              </a:rPr>
              <a:t>MA – Moving Average</a:t>
            </a:r>
          </a:p>
          <a:p>
            <a:r>
              <a:rPr lang="en-GB" sz="2400" dirty="0">
                <a:latin typeface="Calibri" panose="020F0502020204030204" pitchFamily="34" charset="0"/>
                <a:cs typeface="Calibri" panose="020F0502020204030204" pitchFamily="34" charset="0"/>
              </a:rPr>
              <a:t>ARIMA </a:t>
            </a:r>
            <a:r>
              <a:rPr lang="en-GB" sz="2400" b="1" dirty="0">
                <a:latin typeface="Calibri" panose="020F0502020204030204" pitchFamily="34" charset="0"/>
                <a:cs typeface="Calibri" panose="020F0502020204030204" pitchFamily="34" charset="0"/>
              </a:rPr>
              <a:t>(p, d, q): </a:t>
            </a:r>
          </a:p>
          <a:p>
            <a:pPr marL="0" indent="0">
              <a:buNone/>
            </a:pP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p </a:t>
            </a:r>
            <a:r>
              <a:rPr lang="en-GB" sz="2400" dirty="0">
                <a:latin typeface="Calibri" panose="020F0502020204030204" pitchFamily="34" charset="0"/>
                <a:cs typeface="Calibri" panose="020F0502020204030204" pitchFamily="34" charset="0"/>
              </a:rPr>
              <a:t>-</a:t>
            </a:r>
            <a:r>
              <a:rPr lang="en-GB" sz="2400" b="1"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the number of lag observations in the model</a:t>
            </a:r>
          </a:p>
          <a:p>
            <a:pPr marL="0" indent="0">
              <a:buNone/>
            </a:pP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d </a:t>
            </a:r>
            <a:r>
              <a:rPr lang="en-GB" sz="2400" dirty="0">
                <a:latin typeface="Calibri" panose="020F0502020204030204" pitchFamily="34" charset="0"/>
                <a:cs typeface="Calibri" panose="020F0502020204030204" pitchFamily="34" charset="0"/>
              </a:rPr>
              <a:t>-</a:t>
            </a:r>
            <a:r>
              <a:rPr lang="en-GB" sz="2400" b="1"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the number of times that the raw observations are differenced</a:t>
            </a:r>
          </a:p>
          <a:p>
            <a:pPr marL="0" indent="0">
              <a:buNone/>
            </a:pP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q </a:t>
            </a:r>
            <a:r>
              <a:rPr lang="en-GB" sz="2400" dirty="0">
                <a:latin typeface="Calibri" panose="020F0502020204030204" pitchFamily="34" charset="0"/>
                <a:cs typeface="Calibri" panose="020F0502020204030204" pitchFamily="34" charset="0"/>
              </a:rPr>
              <a:t>– the size of the moving average window</a:t>
            </a:r>
          </a:p>
          <a:p>
            <a:pPr marL="0" indent="0">
              <a:buNone/>
            </a:pPr>
            <a:r>
              <a:rPr lang="en-GB"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342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C147-1A52-6DBA-EBF6-0BB95084F950}"/>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Auto-Arima Parameters</a:t>
            </a:r>
          </a:p>
        </p:txBody>
      </p:sp>
      <p:sp>
        <p:nvSpPr>
          <p:cNvPr id="3" name="Content Placeholder 2">
            <a:extLst>
              <a:ext uri="{FF2B5EF4-FFF2-40B4-BE49-F238E27FC236}">
                <a16:creationId xmlns:a16="http://schemas.microsoft.com/office/drawing/2014/main" id="{03ADE5FC-85FB-A96F-C13A-A5B646AAA71A}"/>
              </a:ext>
            </a:extLst>
          </p:cNvPr>
          <p:cNvSpPr>
            <a:spLocks noGrp="1"/>
          </p:cNvSpPr>
          <p:nvPr>
            <p:ph idx="1"/>
          </p:nvPr>
        </p:nvSpPr>
        <p:spPr>
          <a:xfrm>
            <a:off x="1449206" y="1779036"/>
            <a:ext cx="10055406" cy="3777622"/>
          </a:xfrm>
        </p:spPr>
        <p:txBody>
          <a:bodyPr>
            <a:normAutofit/>
          </a:bodyPr>
          <a:lstStyle/>
          <a:p>
            <a:r>
              <a:rPr lang="en-GB" sz="2400" dirty="0" err="1">
                <a:latin typeface="Calibri" panose="020F0502020204030204" pitchFamily="34" charset="0"/>
                <a:cs typeface="Calibri" panose="020F0502020204030204" pitchFamily="34" charset="0"/>
              </a:rPr>
              <a:t>start_p</a:t>
            </a:r>
            <a:r>
              <a:rPr lang="en-GB" sz="2400" dirty="0">
                <a:latin typeface="Calibri" panose="020F0502020204030204" pitchFamily="34" charset="0"/>
                <a:cs typeface="Calibri" panose="020F0502020204030204" pitchFamily="34" charset="0"/>
              </a:rPr>
              <a:t>, </a:t>
            </a:r>
            <a:r>
              <a:rPr lang="en-GB" sz="2400" dirty="0" err="1">
                <a:latin typeface="Calibri" panose="020F0502020204030204" pitchFamily="34" charset="0"/>
                <a:cs typeface="Calibri" panose="020F0502020204030204" pitchFamily="34" charset="0"/>
              </a:rPr>
              <a:t>start_q</a:t>
            </a:r>
            <a:endParaRPr lang="en-GB" sz="2400" dirty="0">
              <a:latin typeface="Calibri" panose="020F0502020204030204" pitchFamily="34" charset="0"/>
              <a:cs typeface="Calibri" panose="020F0502020204030204" pitchFamily="34" charset="0"/>
            </a:endParaRPr>
          </a:p>
          <a:p>
            <a:r>
              <a:rPr lang="en-GB" sz="2400" dirty="0" err="1">
                <a:latin typeface="Calibri" panose="020F0502020204030204" pitchFamily="34" charset="0"/>
                <a:cs typeface="Calibri" panose="020F0502020204030204" pitchFamily="34" charset="0"/>
              </a:rPr>
              <a:t>max_p</a:t>
            </a:r>
            <a:r>
              <a:rPr lang="en-GB" sz="2400" dirty="0">
                <a:latin typeface="Calibri" panose="020F0502020204030204" pitchFamily="34" charset="0"/>
                <a:cs typeface="Calibri" panose="020F0502020204030204" pitchFamily="34" charset="0"/>
              </a:rPr>
              <a:t>, </a:t>
            </a:r>
            <a:r>
              <a:rPr lang="en-GB" sz="2400" dirty="0" err="1">
                <a:latin typeface="Calibri" panose="020F0502020204030204" pitchFamily="34" charset="0"/>
                <a:cs typeface="Calibri" panose="020F0502020204030204" pitchFamily="34" charset="0"/>
              </a:rPr>
              <a:t>max_q</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Test=‘</a:t>
            </a:r>
            <a:r>
              <a:rPr lang="en-GB" sz="2400" dirty="0" err="1">
                <a:latin typeface="Calibri" panose="020F0502020204030204" pitchFamily="34" charset="0"/>
                <a:cs typeface="Calibri" panose="020F0502020204030204" pitchFamily="34" charset="0"/>
              </a:rPr>
              <a:t>adf</a:t>
            </a:r>
            <a:r>
              <a:rPr lang="en-GB" sz="2400" dirty="0">
                <a:latin typeface="Calibri" panose="020F0502020204030204" pitchFamily="34" charset="0"/>
                <a:cs typeface="Calibri" panose="020F0502020204030204" pitchFamily="34" charset="0"/>
              </a:rPr>
              <a:t>’ – Dicky fuller test to find optimal d</a:t>
            </a:r>
          </a:p>
          <a:p>
            <a:r>
              <a:rPr lang="en-GB" sz="2400" dirty="0">
                <a:latin typeface="Calibri" panose="020F0502020204030204" pitchFamily="34" charset="0"/>
                <a:cs typeface="Calibri" panose="020F0502020204030204" pitchFamily="34" charset="0"/>
              </a:rPr>
              <a:t>D=None – Let model determine d</a:t>
            </a:r>
          </a:p>
          <a:p>
            <a:r>
              <a:rPr lang="en-GB" sz="2400" dirty="0">
                <a:latin typeface="Calibri" panose="020F0502020204030204" pitchFamily="34" charset="0"/>
                <a:cs typeface="Calibri" panose="020F0502020204030204" pitchFamily="34" charset="0"/>
              </a:rPr>
              <a:t>Seasonal=False</a:t>
            </a:r>
          </a:p>
          <a:p>
            <a:r>
              <a:rPr lang="en-GB" sz="2400" dirty="0">
                <a:latin typeface="Calibri" panose="020F0502020204030204" pitchFamily="34" charset="0"/>
                <a:cs typeface="Calibri" panose="020F0502020204030204" pitchFamily="34" charset="0"/>
              </a:rPr>
              <a:t>Stepwise=False</a:t>
            </a:r>
          </a:p>
        </p:txBody>
      </p:sp>
    </p:spTree>
    <p:extLst>
      <p:ext uri="{BB962C8B-B14F-4D97-AF65-F5344CB8AC3E}">
        <p14:creationId xmlns:p14="http://schemas.microsoft.com/office/powerpoint/2010/main" val="194179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BEA0-3467-DA3E-05EF-21F416F2F8D9}"/>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ARIMA Results</a:t>
            </a:r>
          </a:p>
        </p:txBody>
      </p:sp>
      <p:sp>
        <p:nvSpPr>
          <p:cNvPr id="3" name="Text Placeholder 2">
            <a:extLst>
              <a:ext uri="{FF2B5EF4-FFF2-40B4-BE49-F238E27FC236}">
                <a16:creationId xmlns:a16="http://schemas.microsoft.com/office/drawing/2014/main" id="{C77D644F-32A7-97B7-0F3B-7CD4A8077543}"/>
              </a:ext>
            </a:extLst>
          </p:cNvPr>
          <p:cNvSpPr>
            <a:spLocks noGrp="1"/>
          </p:cNvSpPr>
          <p:nvPr>
            <p:ph type="body" idx="1"/>
          </p:nvPr>
        </p:nvSpPr>
        <p:spPr>
          <a:xfrm>
            <a:off x="1447191" y="2019549"/>
            <a:ext cx="4488794" cy="481055"/>
          </a:xfrm>
        </p:spPr>
        <p:txBody>
          <a:bodyPr>
            <a:normAutofit/>
          </a:bodyPr>
          <a:lstStyle/>
          <a:p>
            <a:r>
              <a:rPr lang="en-GB" sz="2400" dirty="0">
                <a:latin typeface="Calibri" panose="020F0502020204030204" pitchFamily="34" charset="0"/>
                <a:cs typeface="Calibri" panose="020F0502020204030204" pitchFamily="34" charset="0"/>
              </a:rPr>
              <a:t>Accenture stock Daily Price</a:t>
            </a:r>
          </a:p>
        </p:txBody>
      </p:sp>
      <p:pic>
        <p:nvPicPr>
          <p:cNvPr id="8" name="Content Placeholder 7">
            <a:extLst>
              <a:ext uri="{FF2B5EF4-FFF2-40B4-BE49-F238E27FC236}">
                <a16:creationId xmlns:a16="http://schemas.microsoft.com/office/drawing/2014/main" id="{8B6E9021-FF7A-14A7-1639-9F21B5B46F3E}"/>
              </a:ext>
            </a:extLst>
          </p:cNvPr>
          <p:cNvPicPr>
            <a:picLocks noGrp="1" noChangeAspect="1"/>
          </p:cNvPicPr>
          <p:nvPr>
            <p:ph sz="half" idx="2"/>
          </p:nvPr>
        </p:nvPicPr>
        <p:blipFill>
          <a:blip r:embed="rId2"/>
          <a:stretch>
            <a:fillRect/>
          </a:stretch>
        </p:blipFill>
        <p:spPr>
          <a:xfrm>
            <a:off x="1447181" y="2581999"/>
            <a:ext cx="4739015" cy="3303305"/>
          </a:xfrm>
        </p:spPr>
      </p:pic>
      <p:sp>
        <p:nvSpPr>
          <p:cNvPr id="5" name="Text Placeholder 4">
            <a:extLst>
              <a:ext uri="{FF2B5EF4-FFF2-40B4-BE49-F238E27FC236}">
                <a16:creationId xmlns:a16="http://schemas.microsoft.com/office/drawing/2014/main" id="{F6644A2D-CE66-020A-66FB-C4E9E956710B}"/>
              </a:ext>
            </a:extLst>
          </p:cNvPr>
          <p:cNvSpPr>
            <a:spLocks noGrp="1"/>
          </p:cNvSpPr>
          <p:nvPr>
            <p:ph type="body" sz="quarter" idx="3"/>
          </p:nvPr>
        </p:nvSpPr>
        <p:spPr>
          <a:xfrm>
            <a:off x="6254000" y="1860482"/>
            <a:ext cx="4488794" cy="558996"/>
          </a:xfrm>
        </p:spPr>
        <p:txBody>
          <a:bodyPr>
            <a:normAutofit/>
          </a:bodyPr>
          <a:lstStyle/>
          <a:p>
            <a:r>
              <a:rPr lang="en-GB" sz="2400" dirty="0">
                <a:latin typeface="Calibri" panose="020F0502020204030204" pitchFamily="34" charset="0"/>
                <a:cs typeface="Calibri" panose="020F0502020204030204" pitchFamily="34" charset="0"/>
              </a:rPr>
              <a:t>Summary results</a:t>
            </a:r>
          </a:p>
        </p:txBody>
      </p:sp>
      <p:pic>
        <p:nvPicPr>
          <p:cNvPr id="10" name="Content Placeholder 9">
            <a:extLst>
              <a:ext uri="{FF2B5EF4-FFF2-40B4-BE49-F238E27FC236}">
                <a16:creationId xmlns:a16="http://schemas.microsoft.com/office/drawing/2014/main" id="{A7753FDA-1FDE-63A6-8BE2-973270F7EF6C}"/>
              </a:ext>
            </a:extLst>
          </p:cNvPr>
          <p:cNvPicPr>
            <a:picLocks noGrp="1" noChangeAspect="1"/>
          </p:cNvPicPr>
          <p:nvPr>
            <p:ph sz="quarter" idx="4"/>
          </p:nvPr>
        </p:nvPicPr>
        <p:blipFill>
          <a:blip r:embed="rId3"/>
          <a:stretch>
            <a:fillRect/>
          </a:stretch>
        </p:blipFill>
        <p:spPr>
          <a:xfrm>
            <a:off x="6178007" y="2582000"/>
            <a:ext cx="4923071" cy="3303304"/>
          </a:xfrm>
        </p:spPr>
      </p:pic>
    </p:spTree>
    <p:extLst>
      <p:ext uri="{BB962C8B-B14F-4D97-AF65-F5344CB8AC3E}">
        <p14:creationId xmlns:p14="http://schemas.microsoft.com/office/powerpoint/2010/main" val="209921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0E26-9A91-4687-B8C1-20D73C6A329A}"/>
              </a:ext>
            </a:extLst>
          </p:cNvPr>
          <p:cNvSpPr>
            <a:spLocks noGrp="1"/>
          </p:cNvSpPr>
          <p:nvPr>
            <p:ph type="title"/>
          </p:nvPr>
        </p:nvSpPr>
        <p:spPr>
          <a:xfrm>
            <a:off x="1907616" y="559837"/>
            <a:ext cx="8911687" cy="755778"/>
          </a:xfrm>
        </p:spPr>
        <p:txBody>
          <a:bodyPr>
            <a:normAutofit/>
          </a:bodyPr>
          <a:lstStyle/>
          <a:p>
            <a:pPr algn="l"/>
            <a:r>
              <a:rPr lang="en-GB" sz="2800" b="1" dirty="0">
                <a:latin typeface="Calibri" panose="020F0502020204030204" pitchFamily="34" charset="0"/>
                <a:cs typeface="Calibri" panose="020F0502020204030204" pitchFamily="34" charset="0"/>
              </a:rPr>
              <a:t>Aim of the Project</a:t>
            </a:r>
          </a:p>
        </p:txBody>
      </p:sp>
      <p:sp>
        <p:nvSpPr>
          <p:cNvPr id="3" name="Content Placeholder 2">
            <a:extLst>
              <a:ext uri="{FF2B5EF4-FFF2-40B4-BE49-F238E27FC236}">
                <a16:creationId xmlns:a16="http://schemas.microsoft.com/office/drawing/2014/main" id="{D29A65C9-9357-4DF7-8878-6B6E7C8F7726}"/>
              </a:ext>
            </a:extLst>
          </p:cNvPr>
          <p:cNvSpPr>
            <a:spLocks noGrp="1"/>
          </p:cNvSpPr>
          <p:nvPr>
            <p:ph idx="1"/>
          </p:nvPr>
        </p:nvSpPr>
        <p:spPr>
          <a:xfrm>
            <a:off x="1987420" y="1688841"/>
            <a:ext cx="9377232" cy="5108790"/>
          </a:xfrm>
        </p:spPr>
        <p:txBody>
          <a:bodyPr>
            <a:normAutofit fontScale="92500"/>
          </a:bodyPr>
          <a:lstStyle/>
          <a:p>
            <a:pPr algn="just"/>
            <a:r>
              <a:rPr lang="en-US" sz="2400" dirty="0">
                <a:effectLst/>
                <a:latin typeface="Calibri" panose="020F0502020204030204" pitchFamily="34" charset="0"/>
                <a:ea typeface="Times New Roman" panose="02020603050405020304" pitchFamily="18" charset="0"/>
                <a:cs typeface="Calibri" panose="020F0502020204030204" pitchFamily="34" charset="0"/>
              </a:rPr>
              <a:t>The main purpose of the project is to develop an application that performs analysis on various time series models and visualize them to the users. This facilitates the user to choose the most accurate models among those models. </a:t>
            </a:r>
          </a:p>
          <a:p>
            <a:pPr algn="just"/>
            <a:r>
              <a:rPr lang="en-US" sz="2400" dirty="0">
                <a:latin typeface="Calibri" panose="020F0502020204030204" pitchFamily="34" charset="0"/>
                <a:cs typeface="Calibri" panose="020F0502020204030204" pitchFamily="34" charset="0"/>
              </a:rPr>
              <a:t>This project will save the time and resources to organizations. </a:t>
            </a:r>
          </a:p>
          <a:p>
            <a:pPr algn="just"/>
            <a:r>
              <a:rPr lang="en-US" sz="2400" dirty="0">
                <a:latin typeface="Calibri" panose="020F0502020204030204" pitchFamily="34" charset="0"/>
                <a:cs typeface="Calibri" panose="020F0502020204030204" pitchFamily="34" charset="0"/>
              </a:rPr>
              <a:t>There will not be 100% accurate predictions but based on the results of  model predictions, user can choose the most accurate model and can perform forecasting at different levels of business. </a:t>
            </a:r>
          </a:p>
          <a:p>
            <a:endParaRPr lang="en-US" sz="2400" dirty="0">
              <a:solidFill>
                <a:srgbClr val="000000"/>
              </a:solidFill>
              <a:latin typeface="Calibri" panose="020F0502020204030204" pitchFamily="34" charset="0"/>
              <a:cs typeface="Calibri" panose="020F0502020204030204" pitchFamily="34" charset="0"/>
            </a:endParaRPr>
          </a:p>
          <a:p>
            <a:endParaRPr lang="en-US" sz="2400" dirty="0">
              <a:solidFill>
                <a:srgbClr val="000000"/>
              </a:solidFill>
              <a:latin typeface="Calibri" panose="020F0502020204030204" pitchFamily="34" charset="0"/>
              <a:cs typeface="Calibri" panose="020F0502020204030204" pitchFamily="34" charset="0"/>
            </a:endParaRPr>
          </a:p>
          <a:p>
            <a:pPr marL="0" indent="0">
              <a:buNone/>
            </a:pPr>
            <a:r>
              <a:rPr lang="en-US" sz="2400" dirty="0">
                <a:solidFill>
                  <a:srgbClr val="000000"/>
                </a:solidFill>
                <a:latin typeface="Calibri" panose="020F0502020204030204" pitchFamily="34" charset="0"/>
                <a:cs typeface="Calibri" panose="020F0502020204030204" pitchFamily="34" charset="0"/>
              </a:rPr>
              <a:t>      </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743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9ACC-1216-C4E6-A85A-F26F97FAC891}"/>
              </a:ext>
            </a:extLst>
          </p:cNvPr>
          <p:cNvSpPr>
            <a:spLocks noGrp="1"/>
          </p:cNvSpPr>
          <p:nvPr>
            <p:ph type="title"/>
          </p:nvPr>
        </p:nvSpPr>
        <p:spPr>
          <a:xfrm>
            <a:off x="1268964" y="465490"/>
            <a:ext cx="10231936" cy="660662"/>
          </a:xfrm>
        </p:spPr>
        <p:txBody>
          <a:bodyPr>
            <a:normAutofit/>
          </a:bodyPr>
          <a:lstStyle/>
          <a:p>
            <a:pPr algn="l"/>
            <a:r>
              <a:rPr lang="en-GB" sz="2800" b="1" dirty="0">
                <a:latin typeface="Calibri" panose="020F0502020204030204" pitchFamily="34" charset="0"/>
                <a:cs typeface="Calibri" panose="020F0502020204030204" pitchFamily="34" charset="0"/>
              </a:rPr>
              <a:t>Seasonal ARIMA parameters</a:t>
            </a:r>
          </a:p>
        </p:txBody>
      </p:sp>
      <p:sp>
        <p:nvSpPr>
          <p:cNvPr id="3" name="Content Placeholder 2">
            <a:extLst>
              <a:ext uri="{FF2B5EF4-FFF2-40B4-BE49-F238E27FC236}">
                <a16:creationId xmlns:a16="http://schemas.microsoft.com/office/drawing/2014/main" id="{F2A2578E-50DE-2E84-7318-3A5A05FE8723}"/>
              </a:ext>
            </a:extLst>
          </p:cNvPr>
          <p:cNvSpPr>
            <a:spLocks noGrp="1"/>
          </p:cNvSpPr>
          <p:nvPr>
            <p:ph idx="1"/>
          </p:nvPr>
        </p:nvSpPr>
        <p:spPr>
          <a:xfrm>
            <a:off x="1399592" y="1203650"/>
            <a:ext cx="10101307" cy="3700124"/>
          </a:xfrm>
        </p:spPr>
        <p:txBody>
          <a:bodyPr/>
          <a:lstStyle/>
          <a:p>
            <a:r>
              <a:rPr lang="en-GB" sz="2400" dirty="0">
                <a:latin typeface="Calibri" panose="020F0502020204030204" pitchFamily="34" charset="0"/>
                <a:cs typeface="Calibri" panose="020F0502020204030204" pitchFamily="34" charset="0"/>
              </a:rPr>
              <a:t>m=12 , frequency of series</a:t>
            </a:r>
          </a:p>
          <a:p>
            <a:r>
              <a:rPr lang="en-GB" sz="2400" dirty="0">
                <a:latin typeface="Calibri" panose="020F0502020204030204" pitchFamily="34" charset="0"/>
                <a:cs typeface="Calibri" panose="020F0502020204030204" pitchFamily="34" charset="0"/>
              </a:rPr>
              <a:t>Seasonal=True</a:t>
            </a:r>
          </a:p>
          <a:p>
            <a:pPr marL="0" indent="0">
              <a:buNone/>
            </a:pPr>
            <a:endParaRPr lang="en-GB" sz="2400" dirty="0">
              <a:latin typeface="Calibri" panose="020F0502020204030204" pitchFamily="34" charset="0"/>
              <a:cs typeface="Calibri" panose="020F0502020204030204" pitchFamily="34" charset="0"/>
            </a:endParaRPr>
          </a:p>
          <a:p>
            <a:pPr marL="0" indent="0">
              <a:buNone/>
            </a:pPr>
            <a:endParaRPr lang="en-GB" dirty="0"/>
          </a:p>
        </p:txBody>
      </p:sp>
      <p:pic>
        <p:nvPicPr>
          <p:cNvPr id="5" name="Picture 4">
            <a:extLst>
              <a:ext uri="{FF2B5EF4-FFF2-40B4-BE49-F238E27FC236}">
                <a16:creationId xmlns:a16="http://schemas.microsoft.com/office/drawing/2014/main" id="{01686702-88E3-E52A-6639-59F28EDC2E17}"/>
              </a:ext>
            </a:extLst>
          </p:cNvPr>
          <p:cNvPicPr>
            <a:picLocks noChangeAspect="1"/>
          </p:cNvPicPr>
          <p:nvPr/>
        </p:nvPicPr>
        <p:blipFill>
          <a:blip r:embed="rId2"/>
          <a:stretch>
            <a:fillRect/>
          </a:stretch>
        </p:blipFill>
        <p:spPr>
          <a:xfrm>
            <a:off x="1177047" y="2383278"/>
            <a:ext cx="5364469" cy="3700124"/>
          </a:xfrm>
          <a:prstGeom prst="rect">
            <a:avLst/>
          </a:prstGeom>
        </p:spPr>
      </p:pic>
      <p:pic>
        <p:nvPicPr>
          <p:cNvPr id="7" name="Picture 6">
            <a:extLst>
              <a:ext uri="{FF2B5EF4-FFF2-40B4-BE49-F238E27FC236}">
                <a16:creationId xmlns:a16="http://schemas.microsoft.com/office/drawing/2014/main" id="{03FEDD90-C7D3-4610-9D97-EDA3BE9BE460}"/>
              </a:ext>
            </a:extLst>
          </p:cNvPr>
          <p:cNvPicPr>
            <a:picLocks noChangeAspect="1"/>
          </p:cNvPicPr>
          <p:nvPr/>
        </p:nvPicPr>
        <p:blipFill>
          <a:blip r:embed="rId3"/>
          <a:stretch>
            <a:fillRect/>
          </a:stretch>
        </p:blipFill>
        <p:spPr>
          <a:xfrm>
            <a:off x="6628510" y="2383278"/>
            <a:ext cx="5281388" cy="3691851"/>
          </a:xfrm>
          <a:prstGeom prst="rect">
            <a:avLst/>
          </a:prstGeom>
        </p:spPr>
      </p:pic>
    </p:spTree>
    <p:extLst>
      <p:ext uri="{BB962C8B-B14F-4D97-AF65-F5344CB8AC3E}">
        <p14:creationId xmlns:p14="http://schemas.microsoft.com/office/powerpoint/2010/main" val="163049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64A2-E315-8860-B867-BB82E9D7B6F5}"/>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Facebook Prophet model</a:t>
            </a:r>
          </a:p>
        </p:txBody>
      </p:sp>
      <p:sp>
        <p:nvSpPr>
          <p:cNvPr id="3" name="Content Placeholder 2">
            <a:extLst>
              <a:ext uri="{FF2B5EF4-FFF2-40B4-BE49-F238E27FC236}">
                <a16:creationId xmlns:a16="http://schemas.microsoft.com/office/drawing/2014/main" id="{F10CCFAF-779F-2BF6-D6B4-857BD8397B60}"/>
              </a:ext>
            </a:extLst>
          </p:cNvPr>
          <p:cNvSpPr>
            <a:spLocks noGrp="1"/>
          </p:cNvSpPr>
          <p:nvPr>
            <p:ph idx="1"/>
          </p:nvPr>
        </p:nvSpPr>
        <p:spPr>
          <a:xfrm>
            <a:off x="1558212" y="1797698"/>
            <a:ext cx="9950113" cy="3777622"/>
          </a:xfrm>
        </p:spPr>
        <p:txBody>
          <a:bodyPr>
            <a:normAutofit/>
          </a:bodyPr>
          <a:lstStyle/>
          <a:p>
            <a:r>
              <a:rPr lang="en-GB" sz="2400" dirty="0">
                <a:latin typeface="Calibri" panose="020F0502020204030204" pitchFamily="34" charset="0"/>
                <a:cs typeface="Calibri" panose="020F0502020204030204" pitchFamily="34" charset="0"/>
              </a:rPr>
              <a:t>Accurate and Fast</a:t>
            </a:r>
          </a:p>
          <a:p>
            <a:r>
              <a:rPr lang="en-GB" sz="2400" dirty="0">
                <a:latin typeface="Calibri" panose="020F0502020204030204" pitchFamily="34" charset="0"/>
                <a:cs typeface="Calibri" panose="020F0502020204030204" pitchFamily="34" charset="0"/>
              </a:rPr>
              <a:t>Reliable</a:t>
            </a:r>
          </a:p>
          <a:p>
            <a:r>
              <a:rPr lang="en-GB" sz="2400" dirty="0">
                <a:latin typeface="Calibri" panose="020F0502020204030204" pitchFamily="34" charset="0"/>
                <a:cs typeface="Calibri" panose="020F0502020204030204" pitchFamily="34" charset="0"/>
              </a:rPr>
              <a:t>Fully Automatic</a:t>
            </a:r>
          </a:p>
          <a:p>
            <a:r>
              <a:rPr lang="en-GB" sz="2400" dirty="0" err="1">
                <a:latin typeface="Calibri" panose="020F0502020204030204" pitchFamily="34" charset="0"/>
                <a:cs typeface="Calibri" panose="020F0502020204030204" pitchFamily="34" charset="0"/>
              </a:rPr>
              <a:t>Tunable</a:t>
            </a:r>
            <a:r>
              <a:rPr lang="en-GB" sz="2400" dirty="0">
                <a:latin typeface="Calibri" panose="020F0502020204030204" pitchFamily="34" charset="0"/>
                <a:cs typeface="Calibri" panose="020F0502020204030204" pitchFamily="34" charset="0"/>
              </a:rPr>
              <a:t> Forecasts</a:t>
            </a:r>
          </a:p>
          <a:p>
            <a:r>
              <a:rPr lang="en-GB" sz="2400" dirty="0">
                <a:latin typeface="Calibri" panose="020F0502020204030204" pitchFamily="34" charset="0"/>
                <a:cs typeface="Calibri" panose="020F0502020204030204" pitchFamily="34" charset="0"/>
              </a:rPr>
              <a:t>Available in R and Python</a:t>
            </a:r>
          </a:p>
          <a:p>
            <a:endParaRPr lang="en-GB" sz="2400" dirty="0">
              <a:latin typeface="Calibri" panose="020F0502020204030204" pitchFamily="34" charset="0"/>
              <a:cs typeface="Calibri" panose="020F0502020204030204" pitchFamily="34" charset="0"/>
            </a:endParaRPr>
          </a:p>
          <a:p>
            <a:pPr marL="0" indent="0">
              <a:buNone/>
            </a:pP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580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5DDD-5B8F-3B71-403A-25A429D6EED7}"/>
              </a:ext>
            </a:extLst>
          </p:cNvPr>
          <p:cNvSpPr>
            <a:spLocks noGrp="1"/>
          </p:cNvSpPr>
          <p:nvPr>
            <p:ph type="title"/>
          </p:nvPr>
        </p:nvSpPr>
        <p:spPr>
          <a:xfrm>
            <a:off x="1451579" y="624110"/>
            <a:ext cx="10053033" cy="990086"/>
          </a:xfrm>
        </p:spPr>
        <p:txBody>
          <a:bodyPr>
            <a:normAutofit/>
          </a:bodyPr>
          <a:lstStyle/>
          <a:p>
            <a:pPr algn="l"/>
            <a:r>
              <a:rPr lang="en-GB" sz="2800" b="1" dirty="0">
                <a:latin typeface="Calibri" panose="020F0502020204030204" pitchFamily="34" charset="0"/>
                <a:cs typeface="Calibri" panose="020F0502020204030204" pitchFamily="34" charset="0"/>
              </a:rPr>
              <a:t>Fb Prophet model parameters</a:t>
            </a:r>
          </a:p>
        </p:txBody>
      </p:sp>
      <p:sp>
        <p:nvSpPr>
          <p:cNvPr id="3" name="Content Placeholder 2">
            <a:extLst>
              <a:ext uri="{FF2B5EF4-FFF2-40B4-BE49-F238E27FC236}">
                <a16:creationId xmlns:a16="http://schemas.microsoft.com/office/drawing/2014/main" id="{CDE05E46-489C-73BC-CE8A-516F7BF8DB92}"/>
              </a:ext>
            </a:extLst>
          </p:cNvPr>
          <p:cNvSpPr>
            <a:spLocks noGrp="1"/>
          </p:cNvSpPr>
          <p:nvPr>
            <p:ph idx="1"/>
          </p:nvPr>
        </p:nvSpPr>
        <p:spPr/>
        <p:txBody>
          <a:bodyPr>
            <a:normAutofit/>
          </a:bodyPr>
          <a:lstStyle/>
          <a:p>
            <a:r>
              <a:rPr lang="en-GB" sz="2400" dirty="0">
                <a:latin typeface="Calibri" panose="020F0502020204030204" pitchFamily="34" charset="0"/>
                <a:cs typeface="Calibri" panose="020F0502020204030204" pitchFamily="34" charset="0"/>
              </a:rPr>
              <a:t>Trend parameters : </a:t>
            </a:r>
          </a:p>
          <a:p>
            <a:pPr marL="0" indent="0">
              <a:buNone/>
            </a:pPr>
            <a:r>
              <a:rPr lang="en-GB" sz="2400" dirty="0">
                <a:latin typeface="Calibri" panose="020F0502020204030204" pitchFamily="34" charset="0"/>
                <a:cs typeface="Calibri" panose="020F0502020204030204" pitchFamily="34" charset="0"/>
              </a:rPr>
              <a:t>      growth, changepoints, </a:t>
            </a:r>
            <a:r>
              <a:rPr lang="en-GB" sz="2400" dirty="0" err="1">
                <a:latin typeface="Calibri" panose="020F0502020204030204" pitchFamily="34" charset="0"/>
                <a:cs typeface="Calibri" panose="020F0502020204030204" pitchFamily="34" charset="0"/>
              </a:rPr>
              <a:t>changepoint_prior_scale</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Seasonality and holiday parameters: </a:t>
            </a:r>
          </a:p>
          <a:p>
            <a:pPr marL="0" indent="0">
              <a:buNone/>
            </a:pPr>
            <a:r>
              <a:rPr lang="en-GB" sz="2400" dirty="0">
                <a:latin typeface="Calibri" panose="020F0502020204030204" pitchFamily="34" charset="0"/>
                <a:cs typeface="Calibri" panose="020F0502020204030204" pitchFamily="34" charset="0"/>
              </a:rPr>
              <a:t>     Yearly, weekly, daily, holidays, </a:t>
            </a:r>
            <a:r>
              <a:rPr lang="en-GB" sz="2400" dirty="0" err="1">
                <a:latin typeface="Calibri" panose="020F0502020204030204" pitchFamily="34" charset="0"/>
                <a:cs typeface="Calibri" panose="020F0502020204030204" pitchFamily="34" charset="0"/>
              </a:rPr>
              <a:t>holiday_prior_scale</a:t>
            </a:r>
            <a:r>
              <a:rPr lang="en-GB" sz="2400" dirty="0">
                <a:latin typeface="Calibri" panose="020F0502020204030204" pitchFamily="34" charset="0"/>
                <a:cs typeface="Calibri" panose="020F0502020204030204" pitchFamily="34" charset="0"/>
              </a:rPr>
              <a:t>, </a:t>
            </a:r>
          </a:p>
          <a:p>
            <a:pPr marL="0" indent="0">
              <a:buNone/>
            </a:pPr>
            <a:r>
              <a:rPr lang="en-GB" sz="2400" dirty="0">
                <a:latin typeface="Calibri" panose="020F0502020204030204" pitchFamily="34" charset="0"/>
                <a:cs typeface="Calibri" panose="020F0502020204030204" pitchFamily="34" charset="0"/>
              </a:rPr>
              <a:t>     </a:t>
            </a:r>
            <a:r>
              <a:rPr lang="en-GB" sz="2400" dirty="0" err="1">
                <a:latin typeface="Calibri" panose="020F0502020204030204" pitchFamily="34" charset="0"/>
                <a:cs typeface="Calibri" panose="020F0502020204030204" pitchFamily="34" charset="0"/>
              </a:rPr>
              <a:t>seasonality_prior_scale</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Plot components</a:t>
            </a:r>
          </a:p>
        </p:txBody>
      </p:sp>
    </p:spTree>
    <p:extLst>
      <p:ext uri="{BB962C8B-B14F-4D97-AF65-F5344CB8AC3E}">
        <p14:creationId xmlns:p14="http://schemas.microsoft.com/office/powerpoint/2010/main" val="625235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99CC-B317-34D0-22D6-8FE7BCB899FF}"/>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Dashboard</a:t>
            </a:r>
          </a:p>
        </p:txBody>
      </p:sp>
      <p:sp>
        <p:nvSpPr>
          <p:cNvPr id="3" name="Content Placeholder 2">
            <a:extLst>
              <a:ext uri="{FF2B5EF4-FFF2-40B4-BE49-F238E27FC236}">
                <a16:creationId xmlns:a16="http://schemas.microsoft.com/office/drawing/2014/main" id="{E27D445A-1B78-AC11-7FE7-B324E04D30F1}"/>
              </a:ext>
            </a:extLst>
          </p:cNvPr>
          <p:cNvSpPr>
            <a:spLocks noGrp="1"/>
          </p:cNvSpPr>
          <p:nvPr>
            <p:ph idx="1"/>
          </p:nvPr>
        </p:nvSpPr>
        <p:spPr>
          <a:xfrm>
            <a:off x="1451579" y="2006082"/>
            <a:ext cx="10053033" cy="3905140"/>
          </a:xfrm>
        </p:spPr>
        <p:txBody>
          <a:bodyPr/>
          <a:lstStyle/>
          <a:p>
            <a:r>
              <a:rPr lang="en-GB" sz="2800" b="1" dirty="0">
                <a:latin typeface="Calibri" panose="020F0502020204030204" pitchFamily="34" charset="0"/>
                <a:cs typeface="Calibri" panose="020F0502020204030204" pitchFamily="34" charset="0"/>
              </a:rPr>
              <a:t>Voila</a:t>
            </a:r>
          </a:p>
          <a:p>
            <a:pPr marL="0" indent="0">
              <a:buNone/>
            </a:pPr>
            <a:r>
              <a:rPr lang="en-GB" dirty="0"/>
              <a:t>                                                Jupyter</a:t>
            </a:r>
          </a:p>
          <a:p>
            <a:pPr marL="0" indent="0">
              <a:buNone/>
            </a:pPr>
            <a:endParaRPr lang="en-GB" dirty="0"/>
          </a:p>
        </p:txBody>
      </p:sp>
      <p:sp>
        <p:nvSpPr>
          <p:cNvPr id="7" name="Rectangle 6">
            <a:extLst>
              <a:ext uri="{FF2B5EF4-FFF2-40B4-BE49-F238E27FC236}">
                <a16:creationId xmlns:a16="http://schemas.microsoft.com/office/drawing/2014/main" id="{41CEAFE5-9A64-F149-0733-39031B9C1F48}"/>
              </a:ext>
            </a:extLst>
          </p:cNvPr>
          <p:cNvSpPr/>
          <p:nvPr/>
        </p:nvSpPr>
        <p:spPr>
          <a:xfrm>
            <a:off x="8472194" y="2831841"/>
            <a:ext cx="2174033" cy="2789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Localhost Server</a:t>
            </a:r>
          </a:p>
        </p:txBody>
      </p:sp>
      <p:sp>
        <p:nvSpPr>
          <p:cNvPr id="8" name="Rectangle 7">
            <a:extLst>
              <a:ext uri="{FF2B5EF4-FFF2-40B4-BE49-F238E27FC236}">
                <a16:creationId xmlns:a16="http://schemas.microsoft.com/office/drawing/2014/main" id="{1F9AC6E4-777C-3226-E3A9-58436334A1A7}"/>
              </a:ext>
            </a:extLst>
          </p:cNvPr>
          <p:cNvSpPr/>
          <p:nvPr/>
        </p:nvSpPr>
        <p:spPr>
          <a:xfrm>
            <a:off x="3891439" y="3055261"/>
            <a:ext cx="2498272" cy="2678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9" name="Rectangle 8">
            <a:extLst>
              <a:ext uri="{FF2B5EF4-FFF2-40B4-BE49-F238E27FC236}">
                <a16:creationId xmlns:a16="http://schemas.microsoft.com/office/drawing/2014/main" id="{06BEDF37-0EBB-F456-0285-0BC391EE5273}"/>
              </a:ext>
            </a:extLst>
          </p:cNvPr>
          <p:cNvSpPr/>
          <p:nvPr/>
        </p:nvSpPr>
        <p:spPr>
          <a:xfrm>
            <a:off x="4262906" y="3256384"/>
            <a:ext cx="1755339" cy="576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Output cell 1</a:t>
            </a:r>
          </a:p>
        </p:txBody>
      </p:sp>
      <p:sp>
        <p:nvSpPr>
          <p:cNvPr id="10" name="Rectangle 9">
            <a:extLst>
              <a:ext uri="{FF2B5EF4-FFF2-40B4-BE49-F238E27FC236}">
                <a16:creationId xmlns:a16="http://schemas.microsoft.com/office/drawing/2014/main" id="{F3587DCA-611F-6948-6DFC-68B03E0A1D30}"/>
              </a:ext>
            </a:extLst>
          </p:cNvPr>
          <p:cNvSpPr/>
          <p:nvPr/>
        </p:nvSpPr>
        <p:spPr>
          <a:xfrm>
            <a:off x="4292082" y="4022411"/>
            <a:ext cx="1698171" cy="605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Output cell 2</a:t>
            </a:r>
          </a:p>
        </p:txBody>
      </p:sp>
      <p:sp>
        <p:nvSpPr>
          <p:cNvPr id="13" name="Rectangle 12">
            <a:extLst>
              <a:ext uri="{FF2B5EF4-FFF2-40B4-BE49-F238E27FC236}">
                <a16:creationId xmlns:a16="http://schemas.microsoft.com/office/drawing/2014/main" id="{D70BD99D-412E-4A67-2C24-BC73326DB6FB}"/>
              </a:ext>
            </a:extLst>
          </p:cNvPr>
          <p:cNvSpPr/>
          <p:nvPr/>
        </p:nvSpPr>
        <p:spPr>
          <a:xfrm>
            <a:off x="4292082" y="4833257"/>
            <a:ext cx="1698171" cy="60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Output cell 3</a:t>
            </a:r>
          </a:p>
        </p:txBody>
      </p:sp>
      <p:cxnSp>
        <p:nvCxnSpPr>
          <p:cNvPr id="15" name="Straight Arrow Connector 14">
            <a:extLst>
              <a:ext uri="{FF2B5EF4-FFF2-40B4-BE49-F238E27FC236}">
                <a16:creationId xmlns:a16="http://schemas.microsoft.com/office/drawing/2014/main" id="{BB62BA3E-6FFF-3DB3-7BD0-91687E258D49}"/>
              </a:ext>
            </a:extLst>
          </p:cNvPr>
          <p:cNvCxnSpPr>
            <a:cxnSpLocks/>
            <a:stCxn id="8" idx="3"/>
            <a:endCxn id="8" idx="3"/>
          </p:cNvCxnSpPr>
          <p:nvPr/>
        </p:nvCxnSpPr>
        <p:spPr>
          <a:xfrm>
            <a:off x="6389711" y="439453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9C2777-36C4-FC58-21C3-9F62F4319E0F}"/>
              </a:ext>
            </a:extLst>
          </p:cNvPr>
          <p:cNvCxnSpPr>
            <a:cxnSpLocks/>
          </p:cNvCxnSpPr>
          <p:nvPr/>
        </p:nvCxnSpPr>
        <p:spPr>
          <a:xfrm>
            <a:off x="6419461" y="4329404"/>
            <a:ext cx="20527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6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32C5-4C98-59EB-AF24-EFE5A62F80BF}"/>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Voila</a:t>
            </a:r>
          </a:p>
        </p:txBody>
      </p:sp>
      <p:sp>
        <p:nvSpPr>
          <p:cNvPr id="3" name="Content Placeholder 2">
            <a:extLst>
              <a:ext uri="{FF2B5EF4-FFF2-40B4-BE49-F238E27FC236}">
                <a16:creationId xmlns:a16="http://schemas.microsoft.com/office/drawing/2014/main" id="{AF453F93-EBA1-C904-FD60-5486684216CD}"/>
              </a:ext>
            </a:extLst>
          </p:cNvPr>
          <p:cNvSpPr>
            <a:spLocks noGrp="1"/>
          </p:cNvSpPr>
          <p:nvPr>
            <p:ph idx="1"/>
          </p:nvPr>
        </p:nvSpPr>
        <p:spPr/>
        <p:txBody>
          <a:bodyPr>
            <a:normAutofit/>
          </a:bodyPr>
          <a:lstStyle/>
          <a:p>
            <a:r>
              <a:rPr lang="en-GB" sz="2400" dirty="0">
                <a:latin typeface="Calibri" panose="020F0502020204030204" pitchFamily="34" charset="0"/>
                <a:cs typeface="Calibri" panose="020F0502020204030204" pitchFamily="34" charset="0"/>
              </a:rPr>
              <a:t>Convert a jupyter notebook into interactive dashboard</a:t>
            </a:r>
          </a:p>
          <a:p>
            <a:r>
              <a:rPr lang="en-GB" sz="2400" dirty="0">
                <a:latin typeface="Calibri" panose="020F0502020204030204" pitchFamily="34" charset="0"/>
                <a:cs typeface="Calibri" panose="020F0502020204030204" pitchFamily="34" charset="0"/>
              </a:rPr>
              <a:t>Secure and customizable</a:t>
            </a:r>
          </a:p>
          <a:p>
            <a:r>
              <a:rPr lang="en-GB" sz="2400" dirty="0">
                <a:latin typeface="Calibri" panose="020F0502020204030204" pitchFamily="34" charset="0"/>
                <a:cs typeface="Calibri" panose="020F0502020204030204" pitchFamily="34" charset="0"/>
              </a:rPr>
              <a:t>Standalone Application</a:t>
            </a:r>
          </a:p>
          <a:p>
            <a:r>
              <a:rPr lang="en-GB" sz="2400" dirty="0">
                <a:latin typeface="Calibri" panose="020F0502020204030204" pitchFamily="34" charset="0"/>
                <a:cs typeface="Calibri" panose="020F0502020204030204" pitchFamily="34" charset="0"/>
              </a:rPr>
              <a:t>Jupyter server extension</a:t>
            </a:r>
          </a:p>
          <a:p>
            <a:r>
              <a:rPr lang="en-GB" sz="2400" dirty="0">
                <a:latin typeface="Calibri" panose="020F0502020204030204" pitchFamily="34" charset="0"/>
                <a:cs typeface="Calibri" panose="020F0502020204030204" pitchFamily="34" charset="0"/>
              </a:rPr>
              <a:t>Third party widgets</a:t>
            </a:r>
          </a:p>
        </p:txBody>
      </p:sp>
    </p:spTree>
    <p:extLst>
      <p:ext uri="{BB962C8B-B14F-4D97-AF65-F5344CB8AC3E}">
        <p14:creationId xmlns:p14="http://schemas.microsoft.com/office/powerpoint/2010/main" val="382908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62AB-3552-91AE-0A52-69A69518BE67}"/>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Customization of Voila</a:t>
            </a:r>
          </a:p>
        </p:txBody>
      </p:sp>
      <p:sp>
        <p:nvSpPr>
          <p:cNvPr id="3" name="Content Placeholder 2">
            <a:extLst>
              <a:ext uri="{FF2B5EF4-FFF2-40B4-BE49-F238E27FC236}">
                <a16:creationId xmlns:a16="http://schemas.microsoft.com/office/drawing/2014/main" id="{777931A6-B50E-0C2E-5590-9BCC8B4C38C8}"/>
              </a:ext>
            </a:extLst>
          </p:cNvPr>
          <p:cNvSpPr>
            <a:spLocks noGrp="1"/>
          </p:cNvSpPr>
          <p:nvPr>
            <p:ph idx="1"/>
          </p:nvPr>
        </p:nvSpPr>
        <p:spPr/>
        <p:txBody>
          <a:bodyPr/>
          <a:lstStyle/>
          <a:p>
            <a:r>
              <a:rPr lang="en-GB" sz="2400" dirty="0">
                <a:latin typeface="Calibri" panose="020F0502020204030204" pitchFamily="34" charset="0"/>
                <a:cs typeface="Calibri" panose="020F0502020204030204" pitchFamily="34" charset="0"/>
              </a:rPr>
              <a:t>Changing the Theme</a:t>
            </a:r>
          </a:p>
          <a:p>
            <a:r>
              <a:rPr lang="en-GB" sz="2400" dirty="0">
                <a:latin typeface="Calibri" panose="020F0502020204030204" pitchFamily="34" charset="0"/>
                <a:cs typeface="Calibri" panose="020F0502020204030204" pitchFamily="34" charset="0"/>
              </a:rPr>
              <a:t>Control of nbconvert template</a:t>
            </a:r>
          </a:p>
          <a:p>
            <a:r>
              <a:rPr lang="en-GB" sz="2400" dirty="0">
                <a:latin typeface="Calibri" panose="020F0502020204030204" pitchFamily="34" charset="0"/>
                <a:cs typeface="Calibri" panose="020F0502020204030204" pitchFamily="34" charset="0"/>
              </a:rPr>
              <a:t>Create your own template</a:t>
            </a:r>
          </a:p>
          <a:p>
            <a:r>
              <a:rPr lang="en-GB" sz="2400" dirty="0">
                <a:latin typeface="Calibri" panose="020F0502020204030204" pitchFamily="34" charset="0"/>
                <a:cs typeface="Calibri" panose="020F0502020204030204" pitchFamily="34" charset="0"/>
              </a:rPr>
              <a:t>Adding our own static files</a:t>
            </a:r>
          </a:p>
          <a:p>
            <a:endParaRPr lang="en-GB" dirty="0"/>
          </a:p>
        </p:txBody>
      </p:sp>
    </p:spTree>
    <p:extLst>
      <p:ext uri="{BB962C8B-B14F-4D97-AF65-F5344CB8AC3E}">
        <p14:creationId xmlns:p14="http://schemas.microsoft.com/office/powerpoint/2010/main" val="91012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1B29-074E-BEA0-A635-7E1BC97F4A76}"/>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Deployment of Voila</a:t>
            </a:r>
          </a:p>
        </p:txBody>
      </p:sp>
      <p:sp>
        <p:nvSpPr>
          <p:cNvPr id="3" name="Content Placeholder 2">
            <a:extLst>
              <a:ext uri="{FF2B5EF4-FFF2-40B4-BE49-F238E27FC236}">
                <a16:creationId xmlns:a16="http://schemas.microsoft.com/office/drawing/2014/main" id="{3A2D3EE7-ED0C-CBDC-7D6C-3AB9C6D8E7E6}"/>
              </a:ext>
            </a:extLst>
          </p:cNvPr>
          <p:cNvSpPr>
            <a:spLocks noGrp="1"/>
          </p:cNvSpPr>
          <p:nvPr>
            <p:ph idx="1"/>
          </p:nvPr>
        </p:nvSpPr>
        <p:spPr/>
        <p:txBody>
          <a:bodyPr>
            <a:normAutofit/>
          </a:bodyPr>
          <a:lstStyle/>
          <a:p>
            <a:r>
              <a:rPr lang="en-GB" sz="2400" dirty="0">
                <a:latin typeface="Calibri" panose="020F0502020204030204" pitchFamily="34" charset="0"/>
                <a:cs typeface="Calibri" panose="020F0502020204030204" pitchFamily="34" charset="0"/>
              </a:rPr>
              <a:t>Cloud service providers: Binder, Heroku, Google App Engine</a:t>
            </a:r>
          </a:p>
          <a:p>
            <a:r>
              <a:rPr lang="en-GB" sz="2400" dirty="0">
                <a:latin typeface="Calibri" panose="020F0502020204030204" pitchFamily="34" charset="0"/>
                <a:cs typeface="Calibri" panose="020F0502020204030204" pitchFamily="34" charset="0"/>
              </a:rPr>
              <a:t>Running voila on private servers</a:t>
            </a:r>
          </a:p>
          <a:p>
            <a:r>
              <a:rPr lang="en-GB" sz="2400" dirty="0">
                <a:latin typeface="Calibri" panose="020F0502020204030204" pitchFamily="34" charset="0"/>
                <a:cs typeface="Calibri" panose="020F0502020204030204" pitchFamily="34" charset="0"/>
              </a:rPr>
              <a:t>Sharing voila applications with ngrok</a:t>
            </a:r>
          </a:p>
        </p:txBody>
      </p:sp>
    </p:spTree>
    <p:extLst>
      <p:ext uri="{BB962C8B-B14F-4D97-AF65-F5344CB8AC3E}">
        <p14:creationId xmlns:p14="http://schemas.microsoft.com/office/powerpoint/2010/main" val="2328386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16A4-A1BF-22FB-D537-FD6D1C77CA43}"/>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Measuring </a:t>
            </a:r>
            <a:r>
              <a:rPr lang="en-GB" sz="2800" b="1" dirty="0" err="1">
                <a:latin typeface="Calibri" panose="020F0502020204030204" pitchFamily="34" charset="0"/>
                <a:cs typeface="Calibri" panose="020F0502020204030204" pitchFamily="34" charset="0"/>
              </a:rPr>
              <a:t>AccuracY</a:t>
            </a:r>
            <a:endParaRPr lang="en-GB" sz="28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76A3647-60D9-2486-FBEF-07758F0F8CB2}"/>
              </a:ext>
            </a:extLst>
          </p:cNvPr>
          <p:cNvSpPr>
            <a:spLocks noGrp="1"/>
          </p:cNvSpPr>
          <p:nvPr>
            <p:ph idx="1"/>
          </p:nvPr>
        </p:nvSpPr>
        <p:spPr/>
        <p:txBody>
          <a:bodyPr>
            <a:normAutofit/>
          </a:bodyPr>
          <a:lstStyle/>
          <a:p>
            <a:pPr marL="0" indent="0">
              <a:buNone/>
            </a:pPr>
            <a:r>
              <a:rPr lang="en-GB" sz="2800" b="1" dirty="0">
                <a:latin typeface="Calibri" panose="020F0502020204030204" pitchFamily="34" charset="0"/>
                <a:cs typeface="Calibri" panose="020F0502020204030204" pitchFamily="34" charset="0"/>
              </a:rPr>
              <a:t>R2 Score</a:t>
            </a:r>
          </a:p>
          <a:p>
            <a:r>
              <a:rPr lang="en-GB" sz="2400" dirty="0">
                <a:latin typeface="Calibri" panose="020F0502020204030204" pitchFamily="34" charset="0"/>
                <a:cs typeface="Calibri" panose="020F0502020204030204" pitchFamily="34" charset="0"/>
              </a:rPr>
              <a:t>Variance – how far observed values differ from the average predicted values</a:t>
            </a:r>
          </a:p>
          <a:p>
            <a:r>
              <a:rPr lang="en-GB" sz="2400" dirty="0">
                <a:latin typeface="Calibri" panose="020F0502020204030204" pitchFamily="34" charset="0"/>
                <a:cs typeface="Calibri" panose="020F0502020204030204" pitchFamily="34" charset="0"/>
              </a:rPr>
              <a:t>The proportion of the variation in the dependent variable that is predictable from the independent variable</a:t>
            </a:r>
          </a:p>
          <a:p>
            <a:r>
              <a:rPr lang="en-GB" sz="2400" dirty="0">
                <a:latin typeface="Calibri" panose="020F0502020204030204" pitchFamily="34" charset="0"/>
                <a:cs typeface="Calibri" panose="020F0502020204030204" pitchFamily="34" charset="0"/>
              </a:rPr>
              <a:t>Coefficient of Determination</a:t>
            </a:r>
          </a:p>
        </p:txBody>
      </p:sp>
    </p:spTree>
    <p:extLst>
      <p:ext uri="{BB962C8B-B14F-4D97-AF65-F5344CB8AC3E}">
        <p14:creationId xmlns:p14="http://schemas.microsoft.com/office/powerpoint/2010/main" val="1345825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displaystyle R^{2}=1-{SS_{\rm {res}} \over SS_{\rm {tot}}}}">
            <a:extLst>
              <a:ext uri="{FF2B5EF4-FFF2-40B4-BE49-F238E27FC236}">
                <a16:creationId xmlns:a16="http://schemas.microsoft.com/office/drawing/2014/main" id="{E539F3DC-097E-AD2A-D237-11A06793CCC9}"/>
              </a:ext>
            </a:extLst>
          </p:cNvPr>
          <p:cNvSpPr>
            <a:spLocks noGrp="1" noChangeAspect="1" noChangeArrowheads="1"/>
          </p:cNvSpPr>
          <p:nvPr>
            <p:ph idx="1"/>
          </p:nvPr>
        </p:nvSpPr>
        <p:spPr bwMode="auto">
          <a:xfrm>
            <a:off x="1451579" y="583660"/>
            <a:ext cx="9291215" cy="48826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GB" sz="2400" dirty="0">
                <a:latin typeface="Calibri" panose="020F0502020204030204" pitchFamily="34" charset="0"/>
                <a:cs typeface="Calibri" panose="020F0502020204030204" pitchFamily="34" charset="0"/>
              </a:rPr>
              <a:t>Mathematical Formula</a:t>
            </a:r>
          </a:p>
          <a:p>
            <a:pPr marL="0" indent="0">
              <a:buNone/>
            </a:pPr>
            <a:r>
              <a:rPr lang="en-GB" dirty="0"/>
              <a:t>    </a:t>
            </a:r>
            <a:r>
              <a:rPr lang="en-GB" sz="2400" dirty="0">
                <a:latin typeface="Calibri" panose="020F0502020204030204" pitchFamily="34" charset="0"/>
                <a:cs typeface="Calibri" panose="020F0502020204030204" pitchFamily="34" charset="0"/>
              </a:rPr>
              <a:t>R2= 1- </a:t>
            </a:r>
            <a:r>
              <a:rPr lang="en-GB" sz="2400" dirty="0" err="1">
                <a:latin typeface="Calibri" panose="020F0502020204030204" pitchFamily="34" charset="0"/>
                <a:cs typeface="Calibri" panose="020F0502020204030204" pitchFamily="34" charset="0"/>
              </a:rPr>
              <a:t>SSres</a:t>
            </a:r>
            <a:r>
              <a:rPr lang="en-GB" sz="2400" dirty="0">
                <a:latin typeface="Calibri" panose="020F0502020204030204" pitchFamily="34" charset="0"/>
                <a:cs typeface="Calibri" panose="020F0502020204030204" pitchFamily="34" charset="0"/>
              </a:rPr>
              <a:t> / </a:t>
            </a:r>
            <a:r>
              <a:rPr lang="en-GB" sz="2400" dirty="0" err="1">
                <a:latin typeface="Calibri" panose="020F0502020204030204" pitchFamily="34" charset="0"/>
                <a:cs typeface="Calibri" panose="020F0502020204030204" pitchFamily="34" charset="0"/>
              </a:rPr>
              <a:t>SStot</a:t>
            </a:r>
            <a:endParaRPr lang="en-GB" sz="2400" dirty="0">
              <a:latin typeface="Calibri" panose="020F0502020204030204" pitchFamily="34" charset="0"/>
              <a:cs typeface="Calibri" panose="020F0502020204030204" pitchFamily="34" charset="0"/>
            </a:endParaRPr>
          </a:p>
          <a:p>
            <a:pPr marL="0" indent="0">
              <a:buNone/>
            </a:pPr>
            <a:r>
              <a:rPr lang="en-GB" sz="2400" dirty="0">
                <a:latin typeface="Calibri" panose="020F0502020204030204" pitchFamily="34" charset="0"/>
                <a:cs typeface="Calibri" panose="020F0502020204030204" pitchFamily="34" charset="0"/>
              </a:rPr>
              <a:t>    </a:t>
            </a:r>
            <a:r>
              <a:rPr lang="en-GB" sz="2400" dirty="0" err="1">
                <a:latin typeface="Calibri" panose="020F0502020204030204" pitchFamily="34" charset="0"/>
                <a:cs typeface="Calibri" panose="020F0502020204030204" pitchFamily="34" charset="0"/>
              </a:rPr>
              <a:t>SSres</a:t>
            </a:r>
            <a:r>
              <a:rPr lang="en-GB" sz="2400" dirty="0">
                <a:latin typeface="Calibri" panose="020F0502020204030204" pitchFamily="34" charset="0"/>
                <a:cs typeface="Calibri" panose="020F0502020204030204" pitchFamily="34" charset="0"/>
              </a:rPr>
              <a:t> – residual sum of squares = </a:t>
            </a:r>
          </a:p>
          <a:p>
            <a:pPr marL="0" indent="0">
              <a:buNone/>
            </a:pPr>
            <a:r>
              <a:rPr lang="en-GB" sz="2400" dirty="0">
                <a:latin typeface="Calibri" panose="020F0502020204030204" pitchFamily="34" charset="0"/>
                <a:cs typeface="Calibri" panose="020F0502020204030204" pitchFamily="34" charset="0"/>
              </a:rPr>
              <a:t>    </a:t>
            </a:r>
            <a:r>
              <a:rPr lang="en-GB" sz="2400" dirty="0" err="1">
                <a:latin typeface="Calibri" panose="020F0502020204030204" pitchFamily="34" charset="0"/>
                <a:cs typeface="Calibri" panose="020F0502020204030204" pitchFamily="34" charset="0"/>
              </a:rPr>
              <a:t>Sstot</a:t>
            </a:r>
            <a:r>
              <a:rPr lang="en-GB" sz="2400" dirty="0">
                <a:latin typeface="Calibri" panose="020F0502020204030204" pitchFamily="34" charset="0"/>
                <a:cs typeface="Calibri" panose="020F0502020204030204" pitchFamily="34" charset="0"/>
              </a:rPr>
              <a:t> – total sum of squares = </a:t>
            </a:r>
          </a:p>
          <a:p>
            <a:r>
              <a:rPr lang="en-GB" sz="2400" dirty="0" err="1">
                <a:latin typeface="Calibri" panose="020F0502020204030204" pitchFamily="34" charset="0"/>
                <a:cs typeface="Calibri" panose="020F0502020204030204" pitchFamily="34" charset="0"/>
              </a:rPr>
              <a:t>yi</a:t>
            </a:r>
            <a:r>
              <a:rPr lang="en-GB" sz="2400" dirty="0">
                <a:latin typeface="Calibri" panose="020F0502020204030204" pitchFamily="34" charset="0"/>
                <a:cs typeface="Calibri" panose="020F0502020204030204" pitchFamily="34" charset="0"/>
              </a:rPr>
              <a:t> – Observed(actual values)</a:t>
            </a:r>
          </a:p>
          <a:p>
            <a:r>
              <a:rPr lang="en-GB" sz="2400" dirty="0">
                <a:latin typeface="Calibri" panose="020F0502020204030204" pitchFamily="34" charset="0"/>
                <a:cs typeface="Calibri" panose="020F0502020204030204" pitchFamily="34" charset="0"/>
              </a:rPr>
              <a:t>fi – Predicted values</a:t>
            </a:r>
          </a:p>
          <a:p>
            <a:r>
              <a:rPr lang="en-GB" sz="2400" dirty="0">
                <a:latin typeface="Calibri" panose="020F0502020204030204" pitchFamily="34" charset="0"/>
                <a:cs typeface="Calibri" panose="020F0502020204030204" pitchFamily="34" charset="0"/>
              </a:rPr>
              <a:t>ȳ - Mean of the observed data</a:t>
            </a:r>
          </a:p>
          <a:p>
            <a:r>
              <a:rPr lang="en-GB" sz="2400" dirty="0">
                <a:latin typeface="Calibri" panose="020F0502020204030204" pitchFamily="34" charset="0"/>
                <a:cs typeface="Calibri" panose="020F0502020204030204" pitchFamily="34" charset="0"/>
              </a:rPr>
              <a:t>Sklearn.metrics library</a:t>
            </a:r>
          </a:p>
          <a:p>
            <a:r>
              <a:rPr lang="en-GB" sz="2400" dirty="0">
                <a:latin typeface="Calibri" panose="020F0502020204030204" pitchFamily="34" charset="0"/>
                <a:cs typeface="Calibri" panose="020F0502020204030204" pitchFamily="34" charset="0"/>
              </a:rPr>
              <a:t>Best possible score is 1.0</a:t>
            </a:r>
          </a:p>
        </p:txBody>
      </p:sp>
      <p:pic>
        <p:nvPicPr>
          <p:cNvPr id="8" name="Picture 7">
            <a:extLst>
              <a:ext uri="{FF2B5EF4-FFF2-40B4-BE49-F238E27FC236}">
                <a16:creationId xmlns:a16="http://schemas.microsoft.com/office/drawing/2014/main" id="{ADA3FC30-4E98-7D32-F6D9-B4D836BEB66F}"/>
              </a:ext>
            </a:extLst>
          </p:cNvPr>
          <p:cNvPicPr>
            <a:picLocks noChangeAspect="1"/>
          </p:cNvPicPr>
          <p:nvPr/>
        </p:nvPicPr>
        <p:blipFill>
          <a:blip r:embed="rId2"/>
          <a:stretch>
            <a:fillRect/>
          </a:stretch>
        </p:blipFill>
        <p:spPr>
          <a:xfrm>
            <a:off x="5994951" y="1774029"/>
            <a:ext cx="1757994" cy="434378"/>
          </a:xfrm>
          <a:prstGeom prst="rect">
            <a:avLst/>
          </a:prstGeom>
        </p:spPr>
      </p:pic>
      <p:pic>
        <p:nvPicPr>
          <p:cNvPr id="10" name="Picture 9">
            <a:extLst>
              <a:ext uri="{FF2B5EF4-FFF2-40B4-BE49-F238E27FC236}">
                <a16:creationId xmlns:a16="http://schemas.microsoft.com/office/drawing/2014/main" id="{691D11BF-6FF7-72ED-3B62-6400298E88ED}"/>
              </a:ext>
            </a:extLst>
          </p:cNvPr>
          <p:cNvPicPr>
            <a:picLocks noChangeAspect="1"/>
          </p:cNvPicPr>
          <p:nvPr/>
        </p:nvPicPr>
        <p:blipFill>
          <a:blip r:embed="rId3"/>
          <a:stretch>
            <a:fillRect/>
          </a:stretch>
        </p:blipFill>
        <p:spPr>
          <a:xfrm>
            <a:off x="5619721" y="2375047"/>
            <a:ext cx="1315306" cy="434378"/>
          </a:xfrm>
          <a:prstGeom prst="rect">
            <a:avLst/>
          </a:prstGeom>
        </p:spPr>
      </p:pic>
    </p:spTree>
    <p:extLst>
      <p:ext uri="{BB962C8B-B14F-4D97-AF65-F5344CB8AC3E}">
        <p14:creationId xmlns:p14="http://schemas.microsoft.com/office/powerpoint/2010/main" val="2615546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ACD91-76DF-D200-C64C-F1DEC39E773F}"/>
              </a:ext>
            </a:extLst>
          </p:cNvPr>
          <p:cNvSpPr>
            <a:spLocks noGrp="1"/>
          </p:cNvSpPr>
          <p:nvPr>
            <p:ph idx="1"/>
          </p:nvPr>
        </p:nvSpPr>
        <p:spPr>
          <a:xfrm>
            <a:off x="1449421" y="680936"/>
            <a:ext cx="9293373" cy="4785409"/>
          </a:xfrm>
        </p:spPr>
        <p:txBody>
          <a:bodyPr>
            <a:normAutofit/>
          </a:bodyPr>
          <a:lstStyle/>
          <a:p>
            <a:r>
              <a:rPr lang="en-GB" sz="2400" dirty="0">
                <a:latin typeface="Calibri" panose="020F0502020204030204" pitchFamily="34" charset="0"/>
                <a:cs typeface="Calibri" panose="020F0502020204030204" pitchFamily="34" charset="0"/>
              </a:rPr>
              <a:t>Accenture Daily</a:t>
            </a:r>
          </a:p>
          <a:p>
            <a:pPr marL="0" indent="0">
              <a:buNone/>
            </a:pPr>
            <a:endParaRPr lang="en-GB" sz="2400" dirty="0">
              <a:latin typeface="Calibri" panose="020F0502020204030204" pitchFamily="34" charset="0"/>
              <a:cs typeface="Calibri" panose="020F0502020204030204" pitchFamily="34" charset="0"/>
            </a:endParaRPr>
          </a:p>
          <a:p>
            <a:pPr marL="0" indent="0">
              <a:buNone/>
            </a:pPr>
            <a:endParaRPr lang="en-GB" sz="2400" dirty="0">
              <a:latin typeface="Calibri" panose="020F0502020204030204" pitchFamily="34" charset="0"/>
              <a:cs typeface="Calibri" panose="020F0502020204030204" pitchFamily="34" charset="0"/>
            </a:endParaRPr>
          </a:p>
          <a:p>
            <a:pPr marL="0" indent="0">
              <a:buNone/>
            </a:pPr>
            <a:endParaRPr lang="en-GB" sz="2400" dirty="0">
              <a:latin typeface="Calibri" panose="020F0502020204030204" pitchFamily="34" charset="0"/>
              <a:cs typeface="Calibri" panose="020F0502020204030204" pitchFamily="34" charset="0"/>
            </a:endParaRPr>
          </a:p>
          <a:p>
            <a:pPr marL="0" indent="0">
              <a:buNone/>
            </a:pPr>
            <a:r>
              <a:rPr lang="en-GB" sz="2400" dirty="0">
                <a:latin typeface="Calibri" panose="020F0502020204030204" pitchFamily="34" charset="0"/>
                <a:cs typeface="Calibri" panose="020F0502020204030204" pitchFamily="34" charset="0"/>
              </a:rPr>
              <a:t>HSBC Daily</a:t>
            </a:r>
          </a:p>
        </p:txBody>
      </p:sp>
      <p:graphicFrame>
        <p:nvGraphicFramePr>
          <p:cNvPr id="5" name="Table 4">
            <a:extLst>
              <a:ext uri="{FF2B5EF4-FFF2-40B4-BE49-F238E27FC236}">
                <a16:creationId xmlns:a16="http://schemas.microsoft.com/office/drawing/2014/main" id="{46CFF179-4CC6-22AD-73E5-96AC1D0E37E6}"/>
              </a:ext>
            </a:extLst>
          </p:cNvPr>
          <p:cNvGraphicFramePr>
            <a:graphicFrameLocks noGrp="1"/>
          </p:cNvGraphicFramePr>
          <p:nvPr>
            <p:extLst>
              <p:ext uri="{D42A27DB-BD31-4B8C-83A1-F6EECF244321}">
                <p14:modId xmlns:p14="http://schemas.microsoft.com/office/powerpoint/2010/main" val="186544235"/>
              </p:ext>
            </p:extLst>
          </p:nvPr>
        </p:nvGraphicFramePr>
        <p:xfrm>
          <a:off x="1651134" y="1391656"/>
          <a:ext cx="4572384" cy="1487733"/>
        </p:xfrm>
        <a:graphic>
          <a:graphicData uri="http://schemas.openxmlformats.org/drawingml/2006/table">
            <a:tbl>
              <a:tblPr>
                <a:tableStyleId>{5C22544A-7EE6-4342-B048-85BDC9FD1C3A}</a:tableStyleId>
              </a:tblPr>
              <a:tblGrid>
                <a:gridCol w="2399370">
                  <a:extLst>
                    <a:ext uri="{9D8B030D-6E8A-4147-A177-3AD203B41FA5}">
                      <a16:colId xmlns:a16="http://schemas.microsoft.com/office/drawing/2014/main" val="4228667029"/>
                    </a:ext>
                  </a:extLst>
                </a:gridCol>
                <a:gridCol w="2173014">
                  <a:extLst>
                    <a:ext uri="{9D8B030D-6E8A-4147-A177-3AD203B41FA5}">
                      <a16:colId xmlns:a16="http://schemas.microsoft.com/office/drawing/2014/main" val="720644372"/>
                    </a:ext>
                  </a:extLst>
                </a:gridCol>
              </a:tblGrid>
              <a:tr h="305176">
                <a:tc>
                  <a:txBody>
                    <a:bodyPr/>
                    <a:lstStyle/>
                    <a:p>
                      <a:pPr algn="l" fontAlgn="b"/>
                      <a:r>
                        <a:rPr lang="en-GB" sz="1100" u="none" strike="noStrike">
                          <a:effectLst/>
                        </a:rPr>
                        <a:t>Model</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dirty="0">
                          <a:effectLst/>
                        </a:rPr>
                        <a:t>R2 Score</a:t>
                      </a:r>
                      <a:endParaRPr lang="en-GB"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5543211"/>
                  </a:ext>
                </a:extLst>
              </a:tr>
              <a:tr h="305176">
                <a:tc>
                  <a:txBody>
                    <a:bodyPr/>
                    <a:lstStyle/>
                    <a:p>
                      <a:pPr algn="l" fontAlgn="b"/>
                      <a:r>
                        <a:rPr lang="en-GB" sz="1100" u="none" strike="noStrike">
                          <a:effectLst/>
                        </a:rPr>
                        <a:t>ARIMA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-2.16</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6783151"/>
                  </a:ext>
                </a:extLst>
              </a:tr>
              <a:tr h="305176">
                <a:tc>
                  <a:txBody>
                    <a:bodyPr/>
                    <a:lstStyle/>
                    <a:p>
                      <a:pPr algn="l" fontAlgn="b"/>
                      <a:r>
                        <a:rPr lang="en-GB" sz="1100" u="none" strike="noStrike">
                          <a:effectLst/>
                        </a:rPr>
                        <a:t>SARIMA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-2.19</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9690853"/>
                  </a:ext>
                </a:extLst>
              </a:tr>
              <a:tr h="572205">
                <a:tc>
                  <a:txBody>
                    <a:bodyPr/>
                    <a:lstStyle/>
                    <a:p>
                      <a:pPr algn="l" fontAlgn="b"/>
                      <a:r>
                        <a:rPr lang="en-GB" sz="1100" u="none" strike="noStrike">
                          <a:effectLst/>
                        </a:rPr>
                        <a:t>FB Prophet</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0.37</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5898104"/>
                  </a:ext>
                </a:extLst>
              </a:tr>
            </a:tbl>
          </a:graphicData>
        </a:graphic>
      </p:graphicFrame>
      <p:pic>
        <p:nvPicPr>
          <p:cNvPr id="7" name="Picture 6">
            <a:extLst>
              <a:ext uri="{FF2B5EF4-FFF2-40B4-BE49-F238E27FC236}">
                <a16:creationId xmlns:a16="http://schemas.microsoft.com/office/drawing/2014/main" id="{34FCE188-4989-18E4-00CA-97945121EFEE}"/>
              </a:ext>
            </a:extLst>
          </p:cNvPr>
          <p:cNvPicPr>
            <a:picLocks noChangeAspect="1"/>
          </p:cNvPicPr>
          <p:nvPr/>
        </p:nvPicPr>
        <p:blipFill>
          <a:blip r:embed="rId2"/>
          <a:stretch>
            <a:fillRect/>
          </a:stretch>
        </p:blipFill>
        <p:spPr>
          <a:xfrm>
            <a:off x="1449206" y="3429000"/>
            <a:ext cx="10139464" cy="2748064"/>
          </a:xfrm>
          <a:prstGeom prst="rect">
            <a:avLst/>
          </a:prstGeom>
        </p:spPr>
      </p:pic>
    </p:spTree>
    <p:extLst>
      <p:ext uri="{BB962C8B-B14F-4D97-AF65-F5344CB8AC3E}">
        <p14:creationId xmlns:p14="http://schemas.microsoft.com/office/powerpoint/2010/main" val="234965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3109-AADC-BDF1-FBD3-906641FF339F}"/>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Tools and Technologies used</a:t>
            </a:r>
          </a:p>
        </p:txBody>
      </p:sp>
      <p:sp>
        <p:nvSpPr>
          <p:cNvPr id="3" name="Content Placeholder 2">
            <a:extLst>
              <a:ext uri="{FF2B5EF4-FFF2-40B4-BE49-F238E27FC236}">
                <a16:creationId xmlns:a16="http://schemas.microsoft.com/office/drawing/2014/main" id="{9AA33FE6-34A1-4BED-67B4-CA939B17D809}"/>
              </a:ext>
            </a:extLst>
          </p:cNvPr>
          <p:cNvSpPr>
            <a:spLocks noGrp="1"/>
          </p:cNvSpPr>
          <p:nvPr>
            <p:ph idx="1"/>
          </p:nvPr>
        </p:nvSpPr>
        <p:spPr>
          <a:xfrm>
            <a:off x="1576873" y="1807029"/>
            <a:ext cx="9927739" cy="3777622"/>
          </a:xfrm>
        </p:spPr>
        <p:txBody>
          <a:bodyPr>
            <a:normAutofit/>
          </a:bodyPr>
          <a:lstStyle/>
          <a:p>
            <a:r>
              <a:rPr lang="en-GB" sz="2400" dirty="0">
                <a:latin typeface="Calibri" panose="020F0502020204030204" pitchFamily="34" charset="0"/>
                <a:cs typeface="Calibri" panose="020F0502020204030204" pitchFamily="34" charset="0"/>
              </a:rPr>
              <a:t>Programming language: Python</a:t>
            </a:r>
          </a:p>
          <a:p>
            <a:r>
              <a:rPr lang="en-GB" sz="2400" dirty="0">
                <a:latin typeface="Calibri" panose="020F0502020204030204" pitchFamily="34" charset="0"/>
                <a:cs typeface="Calibri" panose="020F0502020204030204" pitchFamily="34" charset="0"/>
              </a:rPr>
              <a:t>Notebook/IDE: Jupyter(Anaconda)</a:t>
            </a:r>
          </a:p>
          <a:p>
            <a:r>
              <a:rPr lang="en-GB" sz="2400" dirty="0">
                <a:latin typeface="Calibri" panose="020F0502020204030204" pitchFamily="34" charset="0"/>
                <a:cs typeface="Calibri" panose="020F0502020204030204" pitchFamily="34" charset="0"/>
              </a:rPr>
              <a:t>Data visualization libraries: Matplotlib, Plotly and Plotly.express</a:t>
            </a:r>
          </a:p>
          <a:p>
            <a:r>
              <a:rPr lang="en-GB" sz="2400" dirty="0">
                <a:latin typeface="Calibri" panose="020F0502020204030204" pitchFamily="34" charset="0"/>
                <a:cs typeface="Calibri" panose="020F0502020204030204" pitchFamily="34" charset="0"/>
              </a:rPr>
              <a:t>Model fitting libraries: pmdarima, fbprophet</a:t>
            </a:r>
          </a:p>
          <a:p>
            <a:r>
              <a:rPr lang="en-GB" sz="2400" dirty="0">
                <a:latin typeface="Calibri" panose="020F0502020204030204" pitchFamily="34" charset="0"/>
                <a:cs typeface="Calibri" panose="020F0502020204030204" pitchFamily="34" charset="0"/>
              </a:rPr>
              <a:t>Performance measurement: sklearn.metrics</a:t>
            </a:r>
          </a:p>
          <a:p>
            <a:r>
              <a:rPr lang="en-GB" sz="2400" dirty="0">
                <a:latin typeface="Calibri" panose="020F0502020204030204" pitchFamily="34" charset="0"/>
                <a:cs typeface="Calibri" panose="020F0502020204030204" pitchFamily="34" charset="0"/>
              </a:rPr>
              <a:t>Interactive Dashboard libraries: Voila, ipywidgets, IPython.display</a:t>
            </a:r>
          </a:p>
          <a:p>
            <a:pPr marL="0" indent="0">
              <a:buNone/>
            </a:pPr>
            <a:endParaRPr lang="en-GB" sz="2400" dirty="0">
              <a:latin typeface="Calibri" panose="020F0502020204030204" pitchFamily="34" charset="0"/>
              <a:cs typeface="Calibri" panose="020F0502020204030204" pitchFamily="34" charset="0"/>
            </a:endParaRPr>
          </a:p>
          <a:p>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9990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CC25A43-5435-7885-C7EC-40D8C36D4118}"/>
              </a:ext>
            </a:extLst>
          </p:cNvPr>
          <p:cNvPicPr>
            <a:picLocks noGrp="1" noChangeAspect="1"/>
          </p:cNvPicPr>
          <p:nvPr>
            <p:ph idx="1"/>
          </p:nvPr>
        </p:nvPicPr>
        <p:blipFill>
          <a:blip r:embed="rId2"/>
          <a:stretch>
            <a:fillRect/>
          </a:stretch>
        </p:blipFill>
        <p:spPr>
          <a:xfrm>
            <a:off x="1324515" y="679456"/>
            <a:ext cx="9291638" cy="3026574"/>
          </a:xfrm>
        </p:spPr>
      </p:pic>
      <p:graphicFrame>
        <p:nvGraphicFramePr>
          <p:cNvPr id="8" name="Table 7">
            <a:extLst>
              <a:ext uri="{FF2B5EF4-FFF2-40B4-BE49-F238E27FC236}">
                <a16:creationId xmlns:a16="http://schemas.microsoft.com/office/drawing/2014/main" id="{8685FD46-8064-F92B-BEC2-9E9F1D5CCE75}"/>
              </a:ext>
            </a:extLst>
          </p:cNvPr>
          <p:cNvGraphicFramePr>
            <a:graphicFrameLocks noGrp="1"/>
          </p:cNvGraphicFramePr>
          <p:nvPr>
            <p:extLst>
              <p:ext uri="{D42A27DB-BD31-4B8C-83A1-F6EECF244321}">
                <p14:modId xmlns:p14="http://schemas.microsoft.com/office/powerpoint/2010/main" val="4240369767"/>
              </p:ext>
            </p:extLst>
          </p:nvPr>
        </p:nvGraphicFramePr>
        <p:xfrm>
          <a:off x="3554963" y="4009280"/>
          <a:ext cx="4105470" cy="1262516"/>
        </p:xfrm>
        <a:graphic>
          <a:graphicData uri="http://schemas.openxmlformats.org/drawingml/2006/table">
            <a:tbl>
              <a:tblPr>
                <a:tableStyleId>{5C22544A-7EE6-4342-B048-85BDC9FD1C3A}</a:tableStyleId>
              </a:tblPr>
              <a:tblGrid>
                <a:gridCol w="2154356">
                  <a:extLst>
                    <a:ext uri="{9D8B030D-6E8A-4147-A177-3AD203B41FA5}">
                      <a16:colId xmlns:a16="http://schemas.microsoft.com/office/drawing/2014/main" val="1041379292"/>
                    </a:ext>
                  </a:extLst>
                </a:gridCol>
                <a:gridCol w="1951114">
                  <a:extLst>
                    <a:ext uri="{9D8B030D-6E8A-4147-A177-3AD203B41FA5}">
                      <a16:colId xmlns:a16="http://schemas.microsoft.com/office/drawing/2014/main" val="1564298210"/>
                    </a:ext>
                  </a:extLst>
                </a:gridCol>
              </a:tblGrid>
              <a:tr h="315629">
                <a:tc>
                  <a:txBody>
                    <a:bodyPr/>
                    <a:lstStyle/>
                    <a:p>
                      <a:pPr algn="l" fontAlgn="b"/>
                      <a:r>
                        <a:rPr lang="en-GB" sz="1100" u="none" strike="noStrike">
                          <a:effectLst/>
                        </a:rPr>
                        <a:t>Model</a:t>
                      </a:r>
                      <a:endParaRPr lang="en-GB"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100" u="none" strike="noStrike">
                          <a:effectLst/>
                        </a:rPr>
                        <a:t>R2 Score</a:t>
                      </a:r>
                      <a:endParaRPr lang="en-GB"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6114140"/>
                  </a:ext>
                </a:extLst>
              </a:tr>
              <a:tr h="315629">
                <a:tc>
                  <a:txBody>
                    <a:bodyPr/>
                    <a:lstStyle/>
                    <a:p>
                      <a:pPr algn="l" fontAlgn="b"/>
                      <a:r>
                        <a:rPr lang="en-GB" sz="1100" u="none" strike="noStrike">
                          <a:effectLst/>
                        </a:rPr>
                        <a:t>ARIMA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-0.6</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284886"/>
                  </a:ext>
                </a:extLst>
              </a:tr>
              <a:tr h="315629">
                <a:tc>
                  <a:txBody>
                    <a:bodyPr/>
                    <a:lstStyle/>
                    <a:p>
                      <a:pPr algn="l" fontAlgn="b"/>
                      <a:r>
                        <a:rPr lang="en-GB" sz="1100" u="none" strike="noStrike">
                          <a:effectLst/>
                        </a:rPr>
                        <a:t>SARIMA</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a:effectLst/>
                        </a:rPr>
                        <a:t>-0.08</a:t>
                      </a:r>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810349"/>
                  </a:ext>
                </a:extLst>
              </a:tr>
              <a:tr h="315629">
                <a:tc>
                  <a:txBody>
                    <a:bodyPr/>
                    <a:lstStyle/>
                    <a:p>
                      <a:pPr algn="l" fontAlgn="b"/>
                      <a:r>
                        <a:rPr lang="en-GB" sz="1100" u="none" strike="noStrike">
                          <a:effectLst/>
                        </a:rPr>
                        <a:t>FB Prophet</a:t>
                      </a:r>
                      <a:endParaRPr lang="en-GB"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100" u="none" strike="noStrike" dirty="0">
                          <a:effectLst/>
                        </a:rPr>
                        <a:t>-13.23</a:t>
                      </a:r>
                      <a:endParaRPr lang="en-GB"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1932012"/>
                  </a:ext>
                </a:extLst>
              </a:tr>
            </a:tbl>
          </a:graphicData>
        </a:graphic>
      </p:graphicFrame>
    </p:spTree>
    <p:extLst>
      <p:ext uri="{BB962C8B-B14F-4D97-AF65-F5344CB8AC3E}">
        <p14:creationId xmlns:p14="http://schemas.microsoft.com/office/powerpoint/2010/main" val="4143414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0606-FD7C-E4AF-EEF2-91FDA3F61FBD}"/>
              </a:ext>
            </a:extLst>
          </p:cNvPr>
          <p:cNvSpPr>
            <a:spLocks noGrp="1"/>
          </p:cNvSpPr>
          <p:nvPr>
            <p:ph type="title"/>
          </p:nvPr>
        </p:nvSpPr>
        <p:spPr/>
        <p:txBody>
          <a:bodyPr>
            <a:normAutofit/>
          </a:bodyPr>
          <a:lstStyle/>
          <a:p>
            <a:pPr algn="l"/>
            <a:r>
              <a:rPr lang="en-GB" sz="2800" dirty="0">
                <a:latin typeface="Calibri" panose="020F0502020204030204" pitchFamily="34" charset="0"/>
                <a:cs typeface="Calibri" panose="020F0502020204030204" pitchFamily="34" charset="0"/>
              </a:rPr>
              <a:t>Future Work</a:t>
            </a:r>
          </a:p>
        </p:txBody>
      </p:sp>
      <p:sp>
        <p:nvSpPr>
          <p:cNvPr id="3" name="Content Placeholder 2">
            <a:extLst>
              <a:ext uri="{FF2B5EF4-FFF2-40B4-BE49-F238E27FC236}">
                <a16:creationId xmlns:a16="http://schemas.microsoft.com/office/drawing/2014/main" id="{5482909D-16EE-8D5F-165C-2EBE977C2144}"/>
              </a:ext>
            </a:extLst>
          </p:cNvPr>
          <p:cNvSpPr>
            <a:spLocks noGrp="1"/>
          </p:cNvSpPr>
          <p:nvPr>
            <p:ph idx="1"/>
          </p:nvPr>
        </p:nvSpPr>
        <p:spPr/>
        <p:txBody>
          <a:bodyPr>
            <a:normAutofit/>
          </a:bodyPr>
          <a:lstStyle/>
          <a:p>
            <a:r>
              <a:rPr lang="en-GB" sz="2400" dirty="0">
                <a:latin typeface="Calibri" panose="020F0502020204030204" pitchFamily="34" charset="0"/>
                <a:cs typeface="Calibri" panose="020F0502020204030204" pitchFamily="34" charset="0"/>
              </a:rPr>
              <a:t>Customizing the dashboards according to user requirements(include column names in the </a:t>
            </a:r>
            <a:r>
              <a:rPr lang="en-GB" sz="2400" dirty="0" err="1">
                <a:latin typeface="Calibri" panose="020F0502020204030204" pitchFamily="34" charset="0"/>
                <a:cs typeface="Calibri" panose="020F0502020204030204" pitchFamily="34" charset="0"/>
              </a:rPr>
              <a:t>dropdowndropdown</a:t>
            </a:r>
            <a:r>
              <a:rPr lang="en-GB" sz="2400" dirty="0">
                <a:latin typeface="Calibri" panose="020F0502020204030204" pitchFamily="34" charset="0"/>
                <a:cs typeface="Calibri" panose="020F0502020204030204" pitchFamily="34" charset="0"/>
              </a:rPr>
              <a:t>)</a:t>
            </a:r>
          </a:p>
          <a:p>
            <a:r>
              <a:rPr lang="en-GB" sz="2400" dirty="0">
                <a:latin typeface="Calibri" panose="020F0502020204030204" pitchFamily="34" charset="0"/>
                <a:cs typeface="Calibri" panose="020F0502020204030204" pitchFamily="34" charset="0"/>
              </a:rPr>
              <a:t>Can include more accuracy errors</a:t>
            </a:r>
          </a:p>
          <a:p>
            <a:r>
              <a:rPr lang="en-GB" sz="2400" dirty="0">
                <a:latin typeface="Calibri" panose="020F0502020204030204" pitchFamily="34" charset="0"/>
                <a:cs typeface="Calibri" panose="020F0502020204030204" pitchFamily="34" charset="0"/>
              </a:rPr>
              <a:t>This dashboard is only implemented for Stocks datasets. We can modify and reuse the code to implement for all types of datasets.</a:t>
            </a:r>
          </a:p>
          <a:p>
            <a:r>
              <a:rPr lang="en-GB" sz="2400" dirty="0">
                <a:latin typeface="Calibri" panose="020F0502020204030204" pitchFamily="34" charset="0"/>
                <a:cs typeface="Calibri" panose="020F0502020204030204" pitchFamily="34" charset="0"/>
              </a:rPr>
              <a:t>Can add more time series models</a:t>
            </a:r>
          </a:p>
        </p:txBody>
      </p:sp>
    </p:spTree>
    <p:extLst>
      <p:ext uri="{BB962C8B-B14F-4D97-AF65-F5344CB8AC3E}">
        <p14:creationId xmlns:p14="http://schemas.microsoft.com/office/powerpoint/2010/main" val="1421319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2AAE3-94A8-9621-1A5B-D70C897A8894}"/>
              </a:ext>
            </a:extLst>
          </p:cNvPr>
          <p:cNvSpPr>
            <a:spLocks noGrp="1"/>
          </p:cNvSpPr>
          <p:nvPr>
            <p:ph idx="1"/>
          </p:nvPr>
        </p:nvSpPr>
        <p:spPr>
          <a:xfrm>
            <a:off x="1450392" y="914400"/>
            <a:ext cx="9291215" cy="4682573"/>
          </a:xfrm>
        </p:spPr>
        <p:txBody>
          <a:bodyPr>
            <a:normAutofit/>
          </a:bodyPr>
          <a:lstStyle/>
          <a:p>
            <a:pPr marL="0" indent="0">
              <a:buNone/>
            </a:pPr>
            <a:r>
              <a:rPr lang="en-GB" sz="5400" b="1" dirty="0">
                <a:latin typeface="Calibri" panose="020F0502020204030204" pitchFamily="34" charset="0"/>
                <a:cs typeface="Calibri" panose="020F0502020204030204" pitchFamily="34" charset="0"/>
              </a:rPr>
              <a:t>Thank  you!</a:t>
            </a:r>
            <a:endParaRPr lang="en-GB" sz="5400" dirty="0"/>
          </a:p>
        </p:txBody>
      </p:sp>
    </p:spTree>
    <p:extLst>
      <p:ext uri="{BB962C8B-B14F-4D97-AF65-F5344CB8AC3E}">
        <p14:creationId xmlns:p14="http://schemas.microsoft.com/office/powerpoint/2010/main" val="436217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F072-509A-E441-5005-6CE326E1DEA5}"/>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EA6BABE4-02E3-5352-8900-604A8017AD00}"/>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63207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BE0F-CD9A-EB74-AE92-56715073FC05}"/>
              </a:ext>
            </a:extLst>
          </p:cNvPr>
          <p:cNvSpPr>
            <a:spLocks noGrp="1"/>
          </p:cNvSpPr>
          <p:nvPr>
            <p:ph type="title"/>
          </p:nvPr>
        </p:nvSpPr>
        <p:spPr>
          <a:xfrm>
            <a:off x="1451579" y="804520"/>
            <a:ext cx="9291215" cy="862550"/>
          </a:xfrm>
        </p:spPr>
        <p:txBody>
          <a:bodyPr>
            <a:normAutofit/>
          </a:bodyPr>
          <a:lstStyle/>
          <a:p>
            <a:pPr algn="l"/>
            <a:r>
              <a:rPr lang="en-GB" sz="2800" b="1" dirty="0">
                <a:latin typeface="Calibri" panose="020F0502020204030204" pitchFamily="34" charset="0"/>
                <a:cs typeface="Calibri" panose="020F0502020204030204" pitchFamily="34" charset="0"/>
              </a:rPr>
              <a:t>Existing System</a:t>
            </a:r>
          </a:p>
        </p:txBody>
      </p:sp>
      <p:sp>
        <p:nvSpPr>
          <p:cNvPr id="3" name="Content Placeholder 2">
            <a:extLst>
              <a:ext uri="{FF2B5EF4-FFF2-40B4-BE49-F238E27FC236}">
                <a16:creationId xmlns:a16="http://schemas.microsoft.com/office/drawing/2014/main" id="{68C631FF-C777-6B18-8280-92735480B5B1}"/>
              </a:ext>
            </a:extLst>
          </p:cNvPr>
          <p:cNvSpPr>
            <a:spLocks noGrp="1"/>
          </p:cNvSpPr>
          <p:nvPr>
            <p:ph idx="1"/>
          </p:nvPr>
        </p:nvSpPr>
        <p:spPr>
          <a:xfrm>
            <a:off x="1595535" y="1667069"/>
            <a:ext cx="9912790" cy="3940629"/>
          </a:xfrm>
        </p:spPr>
        <p:txBody>
          <a:bodyPr>
            <a:normAutofit/>
          </a:bodyPr>
          <a:lstStyle/>
          <a:p>
            <a:r>
              <a:rPr lang="en-GB" sz="2400" dirty="0">
                <a:latin typeface="Calibri" panose="020F0502020204030204" pitchFamily="34" charset="0"/>
                <a:cs typeface="Calibri" panose="020F0502020204030204" pitchFamily="34" charset="0"/>
              </a:rPr>
              <a:t>There are multiple time series models developed and available in the outside world. </a:t>
            </a:r>
          </a:p>
          <a:p>
            <a:r>
              <a:rPr lang="en-GB" sz="2400" dirty="0">
                <a:latin typeface="Calibri" panose="020F0502020204030204" pitchFamily="34" charset="0"/>
                <a:cs typeface="Calibri" panose="020F0502020204030204" pitchFamily="34" charset="0"/>
              </a:rPr>
              <a:t>The challenge is that one model works better for one of the businesses but the same model does not work for other businesses.</a:t>
            </a:r>
          </a:p>
          <a:p>
            <a:r>
              <a:rPr lang="en-GB" sz="2400" dirty="0">
                <a:latin typeface="Calibri" panose="020F0502020204030204" pitchFamily="34" charset="0"/>
                <a:cs typeface="Calibri" panose="020F0502020204030204" pitchFamily="34" charset="0"/>
              </a:rPr>
              <a:t>There is no efficient model which performs with a high level of accuracy for all the businesses.</a:t>
            </a:r>
          </a:p>
        </p:txBody>
      </p:sp>
    </p:spTree>
    <p:extLst>
      <p:ext uri="{BB962C8B-B14F-4D97-AF65-F5344CB8AC3E}">
        <p14:creationId xmlns:p14="http://schemas.microsoft.com/office/powerpoint/2010/main" val="399407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6512-3B84-AC7D-37AC-D863DC8CDC7F}"/>
              </a:ext>
            </a:extLst>
          </p:cNvPr>
          <p:cNvSpPr>
            <a:spLocks noGrp="1"/>
          </p:cNvSpPr>
          <p:nvPr>
            <p:ph type="title"/>
          </p:nvPr>
        </p:nvSpPr>
        <p:spPr/>
        <p:txBody>
          <a:bodyPr/>
          <a:lstStyle/>
          <a:p>
            <a:pPr algn="l"/>
            <a:r>
              <a:rPr lang="en-GB" b="1" dirty="0">
                <a:latin typeface="Calibri" panose="020F0502020204030204" pitchFamily="34" charset="0"/>
                <a:cs typeface="Calibri" panose="020F0502020204030204" pitchFamily="34" charset="0"/>
              </a:rPr>
              <a:t>Proposed</a:t>
            </a:r>
            <a:r>
              <a:rPr lang="en-GB" sz="3600" b="1" dirty="0">
                <a:latin typeface="Calibri" panose="020F0502020204030204" pitchFamily="34" charset="0"/>
                <a:cs typeface="Calibri" panose="020F0502020204030204" pitchFamily="34" charset="0"/>
              </a:rPr>
              <a:t> System</a:t>
            </a:r>
            <a:endParaRPr lang="en-GB" dirty="0"/>
          </a:p>
        </p:txBody>
      </p:sp>
      <p:sp>
        <p:nvSpPr>
          <p:cNvPr id="3" name="Content Placeholder 2">
            <a:extLst>
              <a:ext uri="{FF2B5EF4-FFF2-40B4-BE49-F238E27FC236}">
                <a16:creationId xmlns:a16="http://schemas.microsoft.com/office/drawing/2014/main" id="{0C611EE7-4CCD-0E3A-BDC2-311B374A83EA}"/>
              </a:ext>
            </a:extLst>
          </p:cNvPr>
          <p:cNvSpPr>
            <a:spLocks noGrp="1"/>
          </p:cNvSpPr>
          <p:nvPr>
            <p:ph idx="1"/>
          </p:nvPr>
        </p:nvSpPr>
        <p:spPr>
          <a:xfrm>
            <a:off x="1511559" y="2133600"/>
            <a:ext cx="9993053" cy="1626637"/>
          </a:xfrm>
        </p:spPr>
        <p:txBody>
          <a:bodyPr/>
          <a:lstStyle/>
          <a:p>
            <a:r>
              <a:rPr lang="en-GB" sz="2400" dirty="0">
                <a:latin typeface="Calibri" panose="020F0502020204030204" pitchFamily="34" charset="0"/>
                <a:cs typeface="Calibri" panose="020F0502020204030204" pitchFamily="34" charset="0"/>
              </a:rPr>
              <a:t>This system varies from the existing system where it helps to apply various time series models for different datasets and select the most accurate one among them.</a:t>
            </a:r>
          </a:p>
          <a:p>
            <a:endParaRPr lang="en-GB" dirty="0"/>
          </a:p>
        </p:txBody>
      </p:sp>
    </p:spTree>
    <p:extLst>
      <p:ext uri="{BB962C8B-B14F-4D97-AF65-F5344CB8AC3E}">
        <p14:creationId xmlns:p14="http://schemas.microsoft.com/office/powerpoint/2010/main" val="324262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CB6E-FE6B-98DD-376D-3681A646C8F6}"/>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What is Time Series</a:t>
            </a:r>
          </a:p>
        </p:txBody>
      </p:sp>
      <p:sp>
        <p:nvSpPr>
          <p:cNvPr id="3" name="Content Placeholder 2">
            <a:extLst>
              <a:ext uri="{FF2B5EF4-FFF2-40B4-BE49-F238E27FC236}">
                <a16:creationId xmlns:a16="http://schemas.microsoft.com/office/drawing/2014/main" id="{F6E51F05-4FB8-8AFE-86A5-802F9336A67C}"/>
              </a:ext>
            </a:extLst>
          </p:cNvPr>
          <p:cNvSpPr>
            <a:spLocks noGrp="1"/>
          </p:cNvSpPr>
          <p:nvPr>
            <p:ph idx="1"/>
          </p:nvPr>
        </p:nvSpPr>
        <p:spPr>
          <a:xfrm>
            <a:off x="1558212" y="1632857"/>
            <a:ext cx="9946400" cy="4278365"/>
          </a:xfrm>
        </p:spPr>
        <p:txBody>
          <a:bodyPr>
            <a:normAutofit lnSpcReduction="10000"/>
          </a:bodyPr>
          <a:lstStyle/>
          <a:p>
            <a:r>
              <a:rPr lang="en-GB" sz="2400" dirty="0">
                <a:latin typeface="Calibri" panose="020F0502020204030204" pitchFamily="34" charset="0"/>
                <a:cs typeface="Calibri" panose="020F0502020204030204" pitchFamily="34" charset="0"/>
              </a:rPr>
              <a:t>Time series is a sequence of data points indexed in a time order.</a:t>
            </a:r>
          </a:p>
          <a:p>
            <a:r>
              <a:rPr lang="en-GB" sz="2400" dirty="0">
                <a:latin typeface="Calibri" panose="020F0502020204030204" pitchFamily="34" charset="0"/>
                <a:cs typeface="Calibri" panose="020F0502020204030204" pitchFamily="34" charset="0"/>
              </a:rPr>
              <a:t>A set of observations on the values that a variable takes at different times and those values are in a series of time periods or intervals</a:t>
            </a:r>
          </a:p>
          <a:p>
            <a:r>
              <a:rPr lang="en-GB" sz="2400" dirty="0">
                <a:latin typeface="Calibri" panose="020F0502020204030204" pitchFamily="34" charset="0"/>
                <a:cs typeface="Calibri" panose="020F0502020204030204" pitchFamily="34" charset="0"/>
              </a:rPr>
              <a:t>Examples:</a:t>
            </a:r>
          </a:p>
          <a:p>
            <a:pPr lvl="1" fontAlgn="base">
              <a:buFont typeface="Arial" panose="020B0604020202020204" pitchFamily="34" charset="0"/>
              <a:buChar char="•"/>
            </a:pPr>
            <a:r>
              <a:rPr lang="en-GB" sz="2200" b="0" i="0" dirty="0">
                <a:effectLst/>
                <a:latin typeface="Calibri" panose="020F0502020204030204" pitchFamily="34" charset="0"/>
                <a:cs typeface="Calibri" panose="020F0502020204030204" pitchFamily="34" charset="0"/>
              </a:rPr>
              <a:t>Forecasting unemployment for a state each quarter.</a:t>
            </a:r>
          </a:p>
          <a:p>
            <a:pPr lvl="1" fontAlgn="base">
              <a:buFont typeface="Arial" panose="020B0604020202020204" pitchFamily="34" charset="0"/>
              <a:buChar char="•"/>
            </a:pPr>
            <a:r>
              <a:rPr lang="en-GB" sz="2200" dirty="0">
                <a:latin typeface="Calibri" panose="020F0502020204030204" pitchFamily="34" charset="0"/>
                <a:cs typeface="Calibri" panose="020F0502020204030204" pitchFamily="34" charset="0"/>
              </a:rPr>
              <a:t>Rainfall measurements</a:t>
            </a:r>
          </a:p>
          <a:p>
            <a:pPr lvl="1" fontAlgn="base">
              <a:buFont typeface="Arial" panose="020B0604020202020204" pitchFamily="34" charset="0"/>
              <a:buChar char="•"/>
            </a:pPr>
            <a:r>
              <a:rPr lang="en-GB" sz="2200" b="0" i="0" dirty="0">
                <a:effectLst/>
                <a:latin typeface="Calibri" panose="020F0502020204030204" pitchFamily="34" charset="0"/>
                <a:cs typeface="Calibri" panose="020F0502020204030204" pitchFamily="34" charset="0"/>
              </a:rPr>
              <a:t>Prediction of Stock Prices</a:t>
            </a:r>
          </a:p>
          <a:p>
            <a:pPr lvl="1" fontAlgn="base">
              <a:buFont typeface="Arial" panose="020B0604020202020204" pitchFamily="34" charset="0"/>
              <a:buChar char="•"/>
            </a:pPr>
            <a:r>
              <a:rPr lang="en-GB" sz="2200" dirty="0">
                <a:latin typeface="Calibri" panose="020F0502020204030204" pitchFamily="34" charset="0"/>
                <a:cs typeface="Calibri" panose="020F0502020204030204" pitchFamily="34" charset="0"/>
              </a:rPr>
              <a:t>Monthly subscribers</a:t>
            </a:r>
          </a:p>
          <a:p>
            <a:pPr lvl="1" fontAlgn="base">
              <a:buFont typeface="Arial" panose="020B0604020202020204" pitchFamily="34" charset="0"/>
              <a:buChar char="•"/>
            </a:pPr>
            <a:r>
              <a:rPr lang="en-GB" sz="2200" b="0" i="0" dirty="0">
                <a:effectLst/>
                <a:latin typeface="Calibri" panose="020F0502020204030204" pitchFamily="34" charset="0"/>
                <a:cs typeface="Calibri" panose="020F0502020204030204" pitchFamily="34" charset="0"/>
              </a:rPr>
              <a:t>Heartbeats per min</a:t>
            </a:r>
            <a:r>
              <a:rPr lang="en-GB" sz="2200" dirty="0">
                <a:latin typeface="Calibri" panose="020F0502020204030204" pitchFamily="34" charset="0"/>
                <a:cs typeface="Calibri" panose="020F0502020204030204" pitchFamily="34" charset="0"/>
              </a:rPr>
              <a:t>ute</a:t>
            </a:r>
            <a:endParaRPr lang="en-GB" sz="2200" b="0" i="0" dirty="0">
              <a:effectLst/>
              <a:latin typeface="Calibri" panose="020F0502020204030204" pitchFamily="34" charset="0"/>
              <a:cs typeface="Calibri" panose="020F0502020204030204" pitchFamily="34" charset="0"/>
            </a:endParaRPr>
          </a:p>
          <a:p>
            <a:pPr algn="l" fontAlgn="base">
              <a:buFont typeface="Arial" panose="020B0604020202020204" pitchFamily="34" charset="0"/>
              <a:buChar char="•"/>
            </a:pPr>
            <a:endParaRPr lang="en-GB" sz="2400" b="0" i="0" dirty="0">
              <a:solidFill>
                <a:srgbClr val="555555"/>
              </a:solidFill>
              <a:effectLst/>
              <a:latin typeface="Helvetica Neue"/>
            </a:endParaRPr>
          </a:p>
        </p:txBody>
      </p:sp>
    </p:spTree>
    <p:extLst>
      <p:ext uri="{BB962C8B-B14F-4D97-AF65-F5344CB8AC3E}">
        <p14:creationId xmlns:p14="http://schemas.microsoft.com/office/powerpoint/2010/main" val="367404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F272-B0C7-3114-527A-C5A5C8008958}"/>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Why time series?</a:t>
            </a:r>
          </a:p>
        </p:txBody>
      </p:sp>
      <p:sp>
        <p:nvSpPr>
          <p:cNvPr id="3" name="Content Placeholder 2">
            <a:extLst>
              <a:ext uri="{FF2B5EF4-FFF2-40B4-BE49-F238E27FC236}">
                <a16:creationId xmlns:a16="http://schemas.microsoft.com/office/drawing/2014/main" id="{4356A3E7-2119-B253-9989-906D3D15C012}"/>
              </a:ext>
            </a:extLst>
          </p:cNvPr>
          <p:cNvSpPr>
            <a:spLocks noGrp="1"/>
          </p:cNvSpPr>
          <p:nvPr>
            <p:ph idx="1"/>
          </p:nvPr>
        </p:nvSpPr>
        <p:spPr>
          <a:xfrm>
            <a:off x="1604865" y="1704392"/>
            <a:ext cx="9778449" cy="4239208"/>
          </a:xfrm>
        </p:spPr>
        <p:txBody>
          <a:bodyPr>
            <a:normAutofit/>
          </a:bodyPr>
          <a:lstStyle/>
          <a:p>
            <a:r>
              <a:rPr lang="en-GB" sz="2400" dirty="0">
                <a:latin typeface="Calibri" panose="020F0502020204030204" pitchFamily="34" charset="0"/>
                <a:cs typeface="Calibri" panose="020F0502020204030204" pitchFamily="34" charset="0"/>
              </a:rPr>
              <a:t>Trends</a:t>
            </a:r>
          </a:p>
          <a:p>
            <a:r>
              <a:rPr lang="en-GB" sz="2400" dirty="0">
                <a:latin typeface="Calibri" panose="020F0502020204030204" pitchFamily="34" charset="0"/>
                <a:cs typeface="Calibri" panose="020F0502020204030204" pitchFamily="34" charset="0"/>
              </a:rPr>
              <a:t>Systematic patterns</a:t>
            </a:r>
          </a:p>
          <a:p>
            <a:r>
              <a:rPr lang="en-GB" sz="2400" dirty="0">
                <a:latin typeface="Calibri" panose="020F0502020204030204" pitchFamily="34" charset="0"/>
                <a:cs typeface="Calibri" panose="020F0502020204030204" pitchFamily="34" charset="0"/>
              </a:rPr>
              <a:t>Data visualizations</a:t>
            </a:r>
          </a:p>
          <a:p>
            <a:r>
              <a:rPr lang="en-GB" sz="2400" dirty="0">
                <a:latin typeface="Calibri" panose="020F0502020204030204" pitchFamily="34" charset="0"/>
                <a:cs typeface="Calibri" panose="020F0502020204030204" pitchFamily="34" charset="0"/>
              </a:rPr>
              <a:t>Predict the likelihood of future events</a:t>
            </a:r>
          </a:p>
        </p:txBody>
      </p:sp>
    </p:spTree>
    <p:extLst>
      <p:ext uri="{BB962C8B-B14F-4D97-AF65-F5344CB8AC3E}">
        <p14:creationId xmlns:p14="http://schemas.microsoft.com/office/powerpoint/2010/main" val="12722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5570-36CB-D8D9-A629-8FE793D91DF1}"/>
              </a:ext>
            </a:extLst>
          </p:cNvPr>
          <p:cNvSpPr>
            <a:spLocks noGrp="1"/>
          </p:cNvSpPr>
          <p:nvPr>
            <p:ph type="title"/>
          </p:nvPr>
        </p:nvSpPr>
        <p:spPr/>
        <p:txBody>
          <a:bodyPr>
            <a:normAutofit/>
          </a:bodyPr>
          <a:lstStyle/>
          <a:p>
            <a:pPr algn="l"/>
            <a:r>
              <a:rPr lang="en-GB" sz="2800" b="1" dirty="0">
                <a:latin typeface="Calibri" panose="020F0502020204030204" pitchFamily="34" charset="0"/>
                <a:cs typeface="Calibri" panose="020F0502020204030204" pitchFamily="34" charset="0"/>
              </a:rPr>
              <a:t>Methodology</a:t>
            </a:r>
          </a:p>
        </p:txBody>
      </p:sp>
      <p:pic>
        <p:nvPicPr>
          <p:cNvPr id="5" name="Content Placeholder 4">
            <a:extLst>
              <a:ext uri="{FF2B5EF4-FFF2-40B4-BE49-F238E27FC236}">
                <a16:creationId xmlns:a16="http://schemas.microsoft.com/office/drawing/2014/main" id="{35378A35-EE8A-0D20-FFF4-3A2B52250158}"/>
              </a:ext>
            </a:extLst>
          </p:cNvPr>
          <p:cNvPicPr>
            <a:picLocks noGrp="1" noChangeAspect="1"/>
          </p:cNvPicPr>
          <p:nvPr>
            <p:ph idx="1"/>
          </p:nvPr>
        </p:nvPicPr>
        <p:blipFill>
          <a:blip r:embed="rId2"/>
          <a:stretch>
            <a:fillRect/>
          </a:stretch>
        </p:blipFill>
        <p:spPr>
          <a:xfrm>
            <a:off x="1604866" y="2298888"/>
            <a:ext cx="9778482" cy="2156379"/>
          </a:xfrm>
        </p:spPr>
      </p:pic>
    </p:spTree>
    <p:extLst>
      <p:ext uri="{BB962C8B-B14F-4D97-AF65-F5344CB8AC3E}">
        <p14:creationId xmlns:p14="http://schemas.microsoft.com/office/powerpoint/2010/main" val="272522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8AC-7347-454B-B259-1E0C003F29E0}"/>
              </a:ext>
            </a:extLst>
          </p:cNvPr>
          <p:cNvSpPr>
            <a:spLocks noGrp="1"/>
          </p:cNvSpPr>
          <p:nvPr>
            <p:ph type="title"/>
          </p:nvPr>
        </p:nvSpPr>
        <p:spPr>
          <a:xfrm>
            <a:off x="1343608" y="624110"/>
            <a:ext cx="10161005" cy="719498"/>
          </a:xfrm>
        </p:spPr>
        <p:txBody>
          <a:bodyPr>
            <a:normAutofit/>
          </a:bodyPr>
          <a:lstStyle/>
          <a:p>
            <a:pPr algn="l"/>
            <a:r>
              <a:rPr lang="en-GB" sz="2800" b="1" dirty="0">
                <a:latin typeface="Calibri" panose="020F0502020204030204" pitchFamily="34" charset="0"/>
                <a:cs typeface="Calibri" panose="020F0502020204030204" pitchFamily="34" charset="0"/>
              </a:rPr>
              <a:t>Data Collection</a:t>
            </a:r>
          </a:p>
        </p:txBody>
      </p:sp>
      <p:sp>
        <p:nvSpPr>
          <p:cNvPr id="8" name="Content Placeholder 7">
            <a:extLst>
              <a:ext uri="{FF2B5EF4-FFF2-40B4-BE49-F238E27FC236}">
                <a16:creationId xmlns:a16="http://schemas.microsoft.com/office/drawing/2014/main" id="{3F94A14C-9304-AEEE-4ADC-C081C8EAA63E}"/>
              </a:ext>
            </a:extLst>
          </p:cNvPr>
          <p:cNvSpPr>
            <a:spLocks noGrp="1"/>
          </p:cNvSpPr>
          <p:nvPr>
            <p:ph idx="1"/>
          </p:nvPr>
        </p:nvSpPr>
        <p:spPr>
          <a:xfrm>
            <a:off x="1418253" y="1807028"/>
            <a:ext cx="9932438" cy="3777622"/>
          </a:xfrm>
        </p:spPr>
        <p:txBody>
          <a:bodyPr>
            <a:normAutofit/>
          </a:bodyPr>
          <a:lstStyle/>
          <a:p>
            <a:r>
              <a:rPr lang="en-GB" sz="2400" dirty="0">
                <a:effectLst/>
                <a:latin typeface="Calibri" panose="020F0502020204030204" pitchFamily="34" charset="0"/>
                <a:ea typeface="Calibri" panose="020F0502020204030204" pitchFamily="34" charset="0"/>
                <a:cs typeface="Calibri" panose="020F0502020204030204" pitchFamily="34" charset="0"/>
              </a:rPr>
              <a:t>The main data source used for the analysis of this project is Yahoo Finance website </a:t>
            </a:r>
            <a:r>
              <a:rPr lang="en-GB" sz="2400" dirty="0">
                <a:effectLst/>
                <a:latin typeface="Calibri" panose="020F0502020204030204" pitchFamily="34" charset="0"/>
                <a:ea typeface="Calibri" panose="020F0502020204030204" pitchFamily="34" charset="0"/>
                <a:cs typeface="Calibri" panose="020F0502020204030204" pitchFamily="34" charset="0"/>
                <a:hlinkClick r:id="rId2"/>
              </a:rPr>
              <a:t>https://uk.finance.yahoo.com/</a:t>
            </a:r>
            <a:r>
              <a:rPr lang="en-GB" sz="2400" dirty="0">
                <a:effectLst/>
                <a:latin typeface="Calibri" panose="020F0502020204030204" pitchFamily="34" charset="0"/>
                <a:ea typeface="Calibri" panose="020F0502020204030204" pitchFamily="34" charset="0"/>
                <a:cs typeface="Calibri" panose="020F0502020204030204" pitchFamily="34" charset="0"/>
              </a:rPr>
              <a:t>.</a:t>
            </a:r>
          </a:p>
          <a:p>
            <a:r>
              <a:rPr lang="en-GB" sz="2400" dirty="0">
                <a:effectLst/>
                <a:latin typeface="Calibri" panose="020F0502020204030204" pitchFamily="34" charset="0"/>
                <a:ea typeface="Calibri" panose="020F0502020204030204" pitchFamily="34" charset="0"/>
                <a:cs typeface="Calibri" panose="020F0502020204030204" pitchFamily="34" charset="0"/>
              </a:rPr>
              <a:t> Yahoo Finance provides free stock quotes, up-to-date news, portfolio management resources, international market data, mortgage rates, etc. </a:t>
            </a:r>
          </a:p>
          <a:p>
            <a:r>
              <a:rPr lang="en-GB" sz="2400" dirty="0">
                <a:latin typeface="Calibri" panose="020F0502020204030204" pitchFamily="34" charset="0"/>
                <a:cs typeface="Calibri" panose="020F0502020204030204" pitchFamily="34" charset="0"/>
              </a:rPr>
              <a:t>Historic data of Stock prices of Companies in all over the world</a:t>
            </a:r>
          </a:p>
        </p:txBody>
      </p:sp>
    </p:spTree>
    <p:extLst>
      <p:ext uri="{BB962C8B-B14F-4D97-AF65-F5344CB8AC3E}">
        <p14:creationId xmlns:p14="http://schemas.microsoft.com/office/powerpoint/2010/main" val="31087151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12317</TotalTime>
  <Words>975</Words>
  <Application>Microsoft Office PowerPoint</Application>
  <PresentationFormat>Widescreen</PresentationFormat>
  <Paragraphs>200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Helvetica Neue</vt:lpstr>
      <vt:lpstr>Rockwell</vt:lpstr>
      <vt:lpstr>Gallery</vt:lpstr>
      <vt:lpstr>Time Series Forecasting MSc industry Project                      -Praneeth Jadcherla                    209052391</vt:lpstr>
      <vt:lpstr>Aim of the Project</vt:lpstr>
      <vt:lpstr>Tools and Technologies used</vt:lpstr>
      <vt:lpstr>Existing System</vt:lpstr>
      <vt:lpstr>Proposed System</vt:lpstr>
      <vt:lpstr>What is Time Series</vt:lpstr>
      <vt:lpstr>Why time series?</vt:lpstr>
      <vt:lpstr>Methodology</vt:lpstr>
      <vt:lpstr>Data Collection</vt:lpstr>
      <vt:lpstr>Downloaded the below datasets from Yahoo finance website</vt:lpstr>
      <vt:lpstr>Data pre-processing</vt:lpstr>
      <vt:lpstr>Changed the index to date time index and statistics of the attribute OF HSBC DaILY DAtset</vt:lpstr>
      <vt:lpstr>Exploratory data analysis</vt:lpstr>
      <vt:lpstr> Data Visualization</vt:lpstr>
      <vt:lpstr>Model Selection</vt:lpstr>
      <vt:lpstr>Model Development and training</vt:lpstr>
      <vt:lpstr>ARIMA MODEL</vt:lpstr>
      <vt:lpstr>Auto-Arima Parameters</vt:lpstr>
      <vt:lpstr>ARIMA Results</vt:lpstr>
      <vt:lpstr>Seasonal ARIMA parameters</vt:lpstr>
      <vt:lpstr>Facebook Prophet model</vt:lpstr>
      <vt:lpstr>Fb Prophet model parameters</vt:lpstr>
      <vt:lpstr>Dashboard</vt:lpstr>
      <vt:lpstr>Voila</vt:lpstr>
      <vt:lpstr>Customization of Voila</vt:lpstr>
      <vt:lpstr>Deployment of Voila</vt:lpstr>
      <vt:lpstr>Measuring AccuracY</vt:lpstr>
      <vt:lpstr>PowerPoint Presentation</vt:lpstr>
      <vt:lpstr>PowerPoint Presentation</vt:lpstr>
      <vt:lpstr>PowerPoint Presentation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models for COVID</dc:title>
  <dc:creator>Praneeth Jadcherla</dc:creator>
  <cp:lastModifiedBy>Praneeth Jadcherla</cp:lastModifiedBy>
  <cp:revision>179</cp:revision>
  <dcterms:created xsi:type="dcterms:W3CDTF">2022-01-16T18:19:15Z</dcterms:created>
  <dcterms:modified xsi:type="dcterms:W3CDTF">2022-05-19T21:24:42Z</dcterms:modified>
</cp:coreProperties>
</file>