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DDC27E-54E3-4BC0-B116-8912C17BCDC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7B4156-65CC-4BD2-8EC4-BC9EEC4BF2E0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 To demonstrate an integrated approach for analyzing medical images and extracting information from prescriptions.</a:t>
          </a:r>
          <a:endParaRPr lang="en-US" dirty="0"/>
        </a:p>
      </dgm:t>
    </dgm:pt>
    <dgm:pt modelId="{4A5115C9-E675-4455-9853-AF0B5B418C24}" type="parTrans" cxnId="{473E757D-B041-4A26-AAF1-D0E79F45E8EF}">
      <dgm:prSet/>
      <dgm:spPr/>
      <dgm:t>
        <a:bodyPr/>
        <a:lstStyle/>
        <a:p>
          <a:endParaRPr lang="en-US"/>
        </a:p>
      </dgm:t>
    </dgm:pt>
    <dgm:pt modelId="{989C87BE-FBAD-4337-9BA1-0D0C71BC7069}" type="sibTrans" cxnId="{473E757D-B041-4A26-AAF1-D0E79F45E8EF}">
      <dgm:prSet/>
      <dgm:spPr/>
      <dgm:t>
        <a:bodyPr/>
        <a:lstStyle/>
        <a:p>
          <a:endParaRPr lang="en-US"/>
        </a:p>
      </dgm:t>
    </dgm:pt>
    <dgm:pt modelId="{03764C77-4BAE-4384-B1F1-BC491725B96F}">
      <dgm:prSet/>
      <dgm:spPr/>
      <dgm:t>
        <a:bodyPr/>
        <a:lstStyle/>
        <a:p>
          <a:r>
            <a:rPr lang="en-US"/>
            <a:t>Components:</a:t>
          </a:r>
          <a:endParaRPr lang="en-US" dirty="0"/>
        </a:p>
      </dgm:t>
    </dgm:pt>
    <dgm:pt modelId="{FA3039D6-9DA0-45D1-8C99-8F64C0E9236E}" type="parTrans" cxnId="{67AADF31-987D-4AB0-9250-097F51EB0BB3}">
      <dgm:prSet/>
      <dgm:spPr/>
      <dgm:t>
        <a:bodyPr/>
        <a:lstStyle/>
        <a:p>
          <a:endParaRPr lang="en-US"/>
        </a:p>
      </dgm:t>
    </dgm:pt>
    <dgm:pt modelId="{755B3AC8-89EC-4EFA-A91D-D7F819DB2988}" type="sibTrans" cxnId="{67AADF31-987D-4AB0-9250-097F51EB0BB3}">
      <dgm:prSet/>
      <dgm:spPr/>
      <dgm:t>
        <a:bodyPr/>
        <a:lstStyle/>
        <a:p>
          <a:endParaRPr lang="en-US"/>
        </a:p>
      </dgm:t>
    </dgm:pt>
    <dgm:pt modelId="{D3247873-2FCD-405E-8D2F-0472CFFC6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Computer Vision (CV): </a:t>
          </a:r>
          <a:r>
            <a:rPr lang="en-US" dirty="0"/>
            <a:t>Classify chest X-ray images.</a:t>
          </a:r>
        </a:p>
      </dgm:t>
    </dgm:pt>
    <dgm:pt modelId="{744CD1F3-9823-4C2F-9CA0-F3840FE5F5FA}" type="parTrans" cxnId="{ACD3D270-5E09-4642-808E-DAFA52D51F70}">
      <dgm:prSet/>
      <dgm:spPr/>
      <dgm:t>
        <a:bodyPr/>
        <a:lstStyle/>
        <a:p>
          <a:endParaRPr lang="en-US"/>
        </a:p>
      </dgm:t>
    </dgm:pt>
    <dgm:pt modelId="{1A0268E3-F3D4-4D80-B60C-E70DCA52B3AB}" type="sibTrans" cxnId="{ACD3D270-5E09-4642-808E-DAFA52D51F70}">
      <dgm:prSet/>
      <dgm:spPr/>
      <dgm:t>
        <a:bodyPr/>
        <a:lstStyle/>
        <a:p>
          <a:endParaRPr lang="en-US"/>
        </a:p>
      </dgm:t>
    </dgm:pt>
    <dgm:pt modelId="{793B9D8F-BAB2-4C10-9BC4-28070F216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Optical Character Recognition (OCR):</a:t>
          </a:r>
          <a:r>
            <a:rPr lang="en-US"/>
            <a:t> Extract text from images.</a:t>
          </a:r>
        </a:p>
      </dgm:t>
    </dgm:pt>
    <dgm:pt modelId="{09D13EF4-3154-4C0C-BBDF-0B67A89D0AF2}" type="parTrans" cxnId="{04997613-93F7-48FC-91EC-94DEB2CF21AB}">
      <dgm:prSet/>
      <dgm:spPr/>
      <dgm:t>
        <a:bodyPr/>
        <a:lstStyle/>
        <a:p>
          <a:endParaRPr lang="en-US"/>
        </a:p>
      </dgm:t>
    </dgm:pt>
    <dgm:pt modelId="{AC600ECE-51EB-4654-9797-7768A6E1D6AE}" type="sibTrans" cxnId="{04997613-93F7-48FC-91EC-94DEB2CF21AB}">
      <dgm:prSet/>
      <dgm:spPr/>
      <dgm:t>
        <a:bodyPr/>
        <a:lstStyle/>
        <a:p>
          <a:endParaRPr lang="en-US"/>
        </a:p>
      </dgm:t>
    </dgm:pt>
    <dgm:pt modelId="{61ADFB50-4F4D-48A9-A3C8-904758668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Natural Language Processing (NLP): </a:t>
          </a:r>
          <a:r>
            <a:rPr lang="en-US"/>
            <a:t>Identify medical entities from text.</a:t>
          </a:r>
        </a:p>
      </dgm:t>
    </dgm:pt>
    <dgm:pt modelId="{C6FC167F-217E-4FBF-8773-BC8398F6E0F2}" type="parTrans" cxnId="{3C651961-DE36-4452-AAA2-FA1467606D28}">
      <dgm:prSet/>
      <dgm:spPr/>
      <dgm:t>
        <a:bodyPr/>
        <a:lstStyle/>
        <a:p>
          <a:endParaRPr lang="en-US"/>
        </a:p>
      </dgm:t>
    </dgm:pt>
    <dgm:pt modelId="{01F16FE2-F921-4993-9E64-AE2B5564AA2A}" type="sibTrans" cxnId="{3C651961-DE36-4452-AAA2-FA1467606D28}">
      <dgm:prSet/>
      <dgm:spPr/>
      <dgm:t>
        <a:bodyPr/>
        <a:lstStyle/>
        <a:p>
          <a:endParaRPr lang="en-US"/>
        </a:p>
      </dgm:t>
    </dgm:pt>
    <dgm:pt modelId="{F6E5089D-836A-5446-81D3-7DAA14CA4F81}" type="pres">
      <dgm:prSet presAssocID="{3EDDC27E-54E3-4BC0-B116-8912C17BCDC6}" presName="linear" presStyleCnt="0">
        <dgm:presLayoutVars>
          <dgm:animLvl val="lvl"/>
          <dgm:resizeHandles val="exact"/>
        </dgm:presLayoutVars>
      </dgm:prSet>
      <dgm:spPr/>
    </dgm:pt>
    <dgm:pt modelId="{CA67B7A0-3572-8644-A857-3E8654CE0588}" type="pres">
      <dgm:prSet presAssocID="{7F7B4156-65CC-4BD2-8EC4-BC9EEC4BF2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3C0DD3-79A1-0B40-B73E-6263027C8A2D}" type="pres">
      <dgm:prSet presAssocID="{989C87BE-FBAD-4337-9BA1-0D0C71BC7069}" presName="spacer" presStyleCnt="0"/>
      <dgm:spPr/>
    </dgm:pt>
    <dgm:pt modelId="{CC0F2F9A-B89E-2A48-8757-959C9AD4138E}" type="pres">
      <dgm:prSet presAssocID="{03764C77-4BAE-4384-B1F1-BC491725B9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956751-CE74-804D-8005-290EE33A3999}" type="pres">
      <dgm:prSet presAssocID="{03764C77-4BAE-4384-B1F1-BC491725B9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D0C308-BA8A-1B4E-B4F9-71498C1A8FD1}" type="presOf" srcId="{7F7B4156-65CC-4BD2-8EC4-BC9EEC4BF2E0}" destId="{CA67B7A0-3572-8644-A857-3E8654CE0588}" srcOrd="0" destOrd="0" presId="urn:microsoft.com/office/officeart/2005/8/layout/vList2"/>
    <dgm:cxn modelId="{04997613-93F7-48FC-91EC-94DEB2CF21AB}" srcId="{03764C77-4BAE-4384-B1F1-BC491725B96F}" destId="{793B9D8F-BAB2-4C10-9BC4-28070F2165D6}" srcOrd="1" destOrd="0" parTransId="{09D13EF4-3154-4C0C-BBDF-0B67A89D0AF2}" sibTransId="{AC600ECE-51EB-4654-9797-7768A6E1D6AE}"/>
    <dgm:cxn modelId="{67AADF31-987D-4AB0-9250-097F51EB0BB3}" srcId="{3EDDC27E-54E3-4BC0-B116-8912C17BCDC6}" destId="{03764C77-4BAE-4384-B1F1-BC491725B96F}" srcOrd="1" destOrd="0" parTransId="{FA3039D6-9DA0-45D1-8C99-8F64C0E9236E}" sibTransId="{755B3AC8-89EC-4EFA-A91D-D7F819DB2988}"/>
    <dgm:cxn modelId="{54EE9A33-106F-FD4A-8084-102122C413AC}" type="presOf" srcId="{793B9D8F-BAB2-4C10-9BC4-28070F2165D6}" destId="{8F956751-CE74-804D-8005-290EE33A3999}" srcOrd="0" destOrd="1" presId="urn:microsoft.com/office/officeart/2005/8/layout/vList2"/>
    <dgm:cxn modelId="{3C651961-DE36-4452-AAA2-FA1467606D28}" srcId="{03764C77-4BAE-4384-B1F1-BC491725B96F}" destId="{61ADFB50-4F4D-48A9-A3C8-904758668E06}" srcOrd="2" destOrd="0" parTransId="{C6FC167F-217E-4FBF-8773-BC8398F6E0F2}" sibTransId="{01F16FE2-F921-4993-9E64-AE2B5564AA2A}"/>
    <dgm:cxn modelId="{ACD3D270-5E09-4642-808E-DAFA52D51F70}" srcId="{03764C77-4BAE-4384-B1F1-BC491725B96F}" destId="{D3247873-2FCD-405E-8D2F-0472CFFC68B9}" srcOrd="0" destOrd="0" parTransId="{744CD1F3-9823-4C2F-9CA0-F3840FE5F5FA}" sibTransId="{1A0268E3-F3D4-4D80-B60C-E70DCA52B3AB}"/>
    <dgm:cxn modelId="{CEF6AE73-840C-164B-B93C-38310C9041CC}" type="presOf" srcId="{3EDDC27E-54E3-4BC0-B116-8912C17BCDC6}" destId="{F6E5089D-836A-5446-81D3-7DAA14CA4F81}" srcOrd="0" destOrd="0" presId="urn:microsoft.com/office/officeart/2005/8/layout/vList2"/>
    <dgm:cxn modelId="{473E757D-B041-4A26-AAF1-D0E79F45E8EF}" srcId="{3EDDC27E-54E3-4BC0-B116-8912C17BCDC6}" destId="{7F7B4156-65CC-4BD2-8EC4-BC9EEC4BF2E0}" srcOrd="0" destOrd="0" parTransId="{4A5115C9-E675-4455-9853-AF0B5B418C24}" sibTransId="{989C87BE-FBAD-4337-9BA1-0D0C71BC7069}"/>
    <dgm:cxn modelId="{DB7EC2B0-C8FE-9148-878C-D83B00A256C7}" type="presOf" srcId="{61ADFB50-4F4D-48A9-A3C8-904758668E06}" destId="{8F956751-CE74-804D-8005-290EE33A3999}" srcOrd="0" destOrd="2" presId="urn:microsoft.com/office/officeart/2005/8/layout/vList2"/>
    <dgm:cxn modelId="{E56DE9F2-E810-0949-BA19-29306D0177BE}" type="presOf" srcId="{03764C77-4BAE-4384-B1F1-BC491725B96F}" destId="{CC0F2F9A-B89E-2A48-8757-959C9AD4138E}" srcOrd="0" destOrd="0" presId="urn:microsoft.com/office/officeart/2005/8/layout/vList2"/>
    <dgm:cxn modelId="{28886FFA-E6B6-2A48-A10E-039F1381C10E}" type="presOf" srcId="{D3247873-2FCD-405E-8D2F-0472CFFC68B9}" destId="{8F956751-CE74-804D-8005-290EE33A3999}" srcOrd="0" destOrd="0" presId="urn:microsoft.com/office/officeart/2005/8/layout/vList2"/>
    <dgm:cxn modelId="{6A5C6100-8849-164F-B008-DF6A05950EC9}" type="presParOf" srcId="{F6E5089D-836A-5446-81D3-7DAA14CA4F81}" destId="{CA67B7A0-3572-8644-A857-3E8654CE0588}" srcOrd="0" destOrd="0" presId="urn:microsoft.com/office/officeart/2005/8/layout/vList2"/>
    <dgm:cxn modelId="{36F932F0-E41C-614B-8534-A1AEFF5C7077}" type="presParOf" srcId="{F6E5089D-836A-5446-81D3-7DAA14CA4F81}" destId="{773C0DD3-79A1-0B40-B73E-6263027C8A2D}" srcOrd="1" destOrd="0" presId="urn:microsoft.com/office/officeart/2005/8/layout/vList2"/>
    <dgm:cxn modelId="{CFB41714-ACD2-EB47-85A1-71DE9D31076E}" type="presParOf" srcId="{F6E5089D-836A-5446-81D3-7DAA14CA4F81}" destId="{CC0F2F9A-B89E-2A48-8757-959C9AD4138E}" srcOrd="2" destOrd="0" presId="urn:microsoft.com/office/officeart/2005/8/layout/vList2"/>
    <dgm:cxn modelId="{A4F0B271-1F1B-C843-8D7E-4D3F9A0B0333}" type="presParOf" srcId="{F6E5089D-836A-5446-81D3-7DAA14CA4F81}" destId="{8F956751-CE74-804D-8005-290EE33A399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B7FD42-ABB0-43B8-88F3-E7FF89B4D97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30804-10B0-487E-88E8-3CF0C47F0B7F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 </a:t>
          </a:r>
          <a:r>
            <a:rPr lang="en-US" b="0" i="0"/>
            <a:t>Classify medical images using a Convolutional Neural Network (CNN)</a:t>
          </a:r>
          <a:r>
            <a:rPr lang="en-US"/>
            <a:t>, such as chest X-rays.</a:t>
          </a:r>
        </a:p>
      </dgm:t>
    </dgm:pt>
    <dgm:pt modelId="{EAD7002B-EBE2-484D-96A4-68ECB7C079FC}" type="parTrans" cxnId="{1D86A653-0ECB-4199-822B-45D383637E44}">
      <dgm:prSet/>
      <dgm:spPr/>
      <dgm:t>
        <a:bodyPr/>
        <a:lstStyle/>
        <a:p>
          <a:endParaRPr lang="en-US"/>
        </a:p>
      </dgm:t>
    </dgm:pt>
    <dgm:pt modelId="{652FB538-91EE-4E53-9045-C7C3B1AC044C}" type="sibTrans" cxnId="{1D86A653-0ECB-4199-822B-45D383637E44}">
      <dgm:prSet/>
      <dgm:spPr/>
      <dgm:t>
        <a:bodyPr/>
        <a:lstStyle/>
        <a:p>
          <a:endParaRPr lang="en-US"/>
        </a:p>
      </dgm:t>
    </dgm:pt>
    <dgm:pt modelId="{ECE71383-6F03-40C7-94C9-0F776DC35425}">
      <dgm:prSet/>
      <dgm:spPr/>
      <dgm:t>
        <a:bodyPr/>
        <a:lstStyle/>
        <a:p>
          <a:r>
            <a:rPr lang="en-US"/>
            <a:t>Method: Use a Convolutional Neural Network (CNN) model.</a:t>
          </a:r>
        </a:p>
      </dgm:t>
    </dgm:pt>
    <dgm:pt modelId="{D03CC1E3-48EB-4C61-AB87-C886E9291991}" type="parTrans" cxnId="{49D9D828-DF47-48EA-B51B-E973AF5D4C6C}">
      <dgm:prSet/>
      <dgm:spPr/>
      <dgm:t>
        <a:bodyPr/>
        <a:lstStyle/>
        <a:p>
          <a:endParaRPr lang="en-US"/>
        </a:p>
      </dgm:t>
    </dgm:pt>
    <dgm:pt modelId="{2F93DC4A-9800-4A2B-88C1-5747DCC570D0}" type="sibTrans" cxnId="{49D9D828-DF47-48EA-B51B-E973AF5D4C6C}">
      <dgm:prSet/>
      <dgm:spPr/>
      <dgm:t>
        <a:bodyPr/>
        <a:lstStyle/>
        <a:p>
          <a:endParaRPr lang="en-US"/>
        </a:p>
      </dgm:t>
    </dgm:pt>
    <dgm:pt modelId="{18F68351-9810-489F-A195-80397D279F93}">
      <dgm:prSet/>
      <dgm:spPr/>
      <dgm:t>
        <a:bodyPr/>
        <a:lstStyle/>
        <a:p>
          <a:r>
            <a:rPr lang="en-US"/>
            <a:t>Model Architecture:</a:t>
          </a:r>
        </a:p>
      </dgm:t>
    </dgm:pt>
    <dgm:pt modelId="{0784BCAE-A0DC-4BD3-B1EA-9535B8355511}" type="parTrans" cxnId="{F9A89D22-A0F2-4E49-BE07-4F1A48BD72F2}">
      <dgm:prSet/>
      <dgm:spPr/>
      <dgm:t>
        <a:bodyPr/>
        <a:lstStyle/>
        <a:p>
          <a:endParaRPr lang="en-US"/>
        </a:p>
      </dgm:t>
    </dgm:pt>
    <dgm:pt modelId="{0C9EC203-326E-4436-A526-4EF4BBFDBD7E}" type="sibTrans" cxnId="{F9A89D22-A0F2-4E49-BE07-4F1A48BD72F2}">
      <dgm:prSet/>
      <dgm:spPr/>
      <dgm:t>
        <a:bodyPr/>
        <a:lstStyle/>
        <a:p>
          <a:endParaRPr lang="en-US"/>
        </a:p>
      </dgm:t>
    </dgm:pt>
    <dgm:pt modelId="{DC988775-2F7F-4831-A8A2-A1BC2DB5BEE7}">
      <dgm:prSet/>
      <dgm:spPr/>
      <dgm:t>
        <a:bodyPr/>
        <a:lstStyle/>
        <a:p>
          <a:r>
            <a:rPr lang="en-US"/>
            <a:t>Convolutional layers</a:t>
          </a:r>
        </a:p>
      </dgm:t>
    </dgm:pt>
    <dgm:pt modelId="{E17B4403-E73E-4C6F-804A-19D8C5DEC306}" type="parTrans" cxnId="{A02C3FF5-8BE4-415E-BFEF-3E4CD834DCA9}">
      <dgm:prSet/>
      <dgm:spPr/>
      <dgm:t>
        <a:bodyPr/>
        <a:lstStyle/>
        <a:p>
          <a:endParaRPr lang="en-US"/>
        </a:p>
      </dgm:t>
    </dgm:pt>
    <dgm:pt modelId="{3507A82C-EDE3-43F4-AD5C-14AF1C851278}" type="sibTrans" cxnId="{A02C3FF5-8BE4-415E-BFEF-3E4CD834DCA9}">
      <dgm:prSet/>
      <dgm:spPr/>
      <dgm:t>
        <a:bodyPr/>
        <a:lstStyle/>
        <a:p>
          <a:endParaRPr lang="en-US"/>
        </a:p>
      </dgm:t>
    </dgm:pt>
    <dgm:pt modelId="{1C190F2C-0483-4D27-9A4A-40C274463090}">
      <dgm:prSet/>
      <dgm:spPr/>
      <dgm:t>
        <a:bodyPr/>
        <a:lstStyle/>
        <a:p>
          <a:r>
            <a:rPr lang="en-US"/>
            <a:t>Max pooling layers</a:t>
          </a:r>
        </a:p>
      </dgm:t>
    </dgm:pt>
    <dgm:pt modelId="{C41AE3A9-3FED-42DC-93B4-60AD30865378}" type="parTrans" cxnId="{99DC257A-B818-4C4A-B4ED-8FF8CDE73652}">
      <dgm:prSet/>
      <dgm:spPr/>
      <dgm:t>
        <a:bodyPr/>
        <a:lstStyle/>
        <a:p>
          <a:endParaRPr lang="en-US"/>
        </a:p>
      </dgm:t>
    </dgm:pt>
    <dgm:pt modelId="{24868747-5410-4C78-BBC9-FB29C61C6809}" type="sibTrans" cxnId="{99DC257A-B818-4C4A-B4ED-8FF8CDE73652}">
      <dgm:prSet/>
      <dgm:spPr/>
      <dgm:t>
        <a:bodyPr/>
        <a:lstStyle/>
        <a:p>
          <a:endParaRPr lang="en-US"/>
        </a:p>
      </dgm:t>
    </dgm:pt>
    <dgm:pt modelId="{FE8FE104-32EB-4F40-AAC6-4367693AFBC8}">
      <dgm:prSet/>
      <dgm:spPr/>
      <dgm:t>
        <a:bodyPr/>
        <a:lstStyle/>
        <a:p>
          <a:r>
            <a:rPr lang="en-US"/>
            <a:t>Fully connected layers</a:t>
          </a:r>
        </a:p>
      </dgm:t>
    </dgm:pt>
    <dgm:pt modelId="{07E0B035-F887-4DEA-A674-853CC0A6478D}" type="parTrans" cxnId="{5CDEC2D9-9E7C-431E-A843-88B89781C2A5}">
      <dgm:prSet/>
      <dgm:spPr/>
      <dgm:t>
        <a:bodyPr/>
        <a:lstStyle/>
        <a:p>
          <a:endParaRPr lang="en-US"/>
        </a:p>
      </dgm:t>
    </dgm:pt>
    <dgm:pt modelId="{8CA3F50E-0ED8-4A90-B3C7-323453BE4DFE}" type="sibTrans" cxnId="{5CDEC2D9-9E7C-431E-A843-88B89781C2A5}">
      <dgm:prSet/>
      <dgm:spPr/>
      <dgm:t>
        <a:bodyPr/>
        <a:lstStyle/>
        <a:p>
          <a:endParaRPr lang="en-US"/>
        </a:p>
      </dgm:t>
    </dgm:pt>
    <dgm:pt modelId="{99030D7A-4D66-4F4D-9A5E-990DB7D7FE65}">
      <dgm:prSet/>
      <dgm:spPr/>
      <dgm:t>
        <a:bodyPr/>
        <a:lstStyle/>
        <a:p>
          <a:r>
            <a:rPr lang="en-US"/>
            <a:t>Binary classification output</a:t>
          </a:r>
        </a:p>
      </dgm:t>
    </dgm:pt>
    <dgm:pt modelId="{F9CE2299-ECEC-4504-9F88-5A2D45B33DC9}" type="parTrans" cxnId="{EC573093-E704-4F33-9451-183EF7B5854D}">
      <dgm:prSet/>
      <dgm:spPr/>
      <dgm:t>
        <a:bodyPr/>
        <a:lstStyle/>
        <a:p>
          <a:endParaRPr lang="en-US"/>
        </a:p>
      </dgm:t>
    </dgm:pt>
    <dgm:pt modelId="{A4E7320C-FF1D-4E58-9214-89524D2BEB0B}" type="sibTrans" cxnId="{EC573093-E704-4F33-9451-183EF7B5854D}">
      <dgm:prSet/>
      <dgm:spPr/>
      <dgm:t>
        <a:bodyPr/>
        <a:lstStyle/>
        <a:p>
          <a:endParaRPr lang="en-US"/>
        </a:p>
      </dgm:t>
    </dgm:pt>
    <dgm:pt modelId="{AB267A6D-335F-48CD-9BF8-6CBA3A194B49}">
      <dgm:prSet/>
      <dgm:spPr/>
      <dgm:t>
        <a:bodyPr/>
        <a:lstStyle/>
        <a:p>
          <a:r>
            <a:rPr lang="en-US"/>
            <a:t>Example Output: Positive or Negative (disease presence).</a:t>
          </a:r>
        </a:p>
      </dgm:t>
    </dgm:pt>
    <dgm:pt modelId="{1D6B152D-BC93-470E-A6B1-FD4E9522BCBE}" type="parTrans" cxnId="{CC190336-1C80-4CAE-BB48-AFD86A261805}">
      <dgm:prSet/>
      <dgm:spPr/>
      <dgm:t>
        <a:bodyPr/>
        <a:lstStyle/>
        <a:p>
          <a:endParaRPr lang="en-US"/>
        </a:p>
      </dgm:t>
    </dgm:pt>
    <dgm:pt modelId="{E23A2021-8C2A-48C8-A8D5-AB99FD25473F}" type="sibTrans" cxnId="{CC190336-1C80-4CAE-BB48-AFD86A261805}">
      <dgm:prSet/>
      <dgm:spPr/>
      <dgm:t>
        <a:bodyPr/>
        <a:lstStyle/>
        <a:p>
          <a:endParaRPr lang="en-US"/>
        </a:p>
      </dgm:t>
    </dgm:pt>
    <dgm:pt modelId="{DCF2BD32-6162-6E40-AEC1-350A88B73AC1}" type="pres">
      <dgm:prSet presAssocID="{60B7FD42-ABB0-43B8-88F3-E7FF89B4D973}" presName="linear" presStyleCnt="0">
        <dgm:presLayoutVars>
          <dgm:animLvl val="lvl"/>
          <dgm:resizeHandles val="exact"/>
        </dgm:presLayoutVars>
      </dgm:prSet>
      <dgm:spPr/>
    </dgm:pt>
    <dgm:pt modelId="{1A9794AF-384A-AC40-A5BA-CD64F9E2DB16}" type="pres">
      <dgm:prSet presAssocID="{79930804-10B0-487E-88E8-3CF0C47F0B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1FE7F-6C29-414A-A735-6A8BC11C4E0E}" type="pres">
      <dgm:prSet presAssocID="{652FB538-91EE-4E53-9045-C7C3B1AC044C}" presName="spacer" presStyleCnt="0"/>
      <dgm:spPr/>
    </dgm:pt>
    <dgm:pt modelId="{9072B50A-D261-454C-9D09-9247EBCCE62F}" type="pres">
      <dgm:prSet presAssocID="{ECE71383-6F03-40C7-94C9-0F776DC354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520948-E9F7-2C4C-BD2F-826981ADA354}" type="pres">
      <dgm:prSet presAssocID="{ECE71383-6F03-40C7-94C9-0F776DC35425}" presName="childText" presStyleLbl="revTx" presStyleIdx="0" presStyleCnt="1">
        <dgm:presLayoutVars>
          <dgm:bulletEnabled val="1"/>
        </dgm:presLayoutVars>
      </dgm:prSet>
      <dgm:spPr/>
    </dgm:pt>
    <dgm:pt modelId="{30EF1BE7-C03F-3540-AF43-F34F89E480C1}" type="pres">
      <dgm:prSet presAssocID="{AB267A6D-335F-48CD-9BF8-6CBA3A194B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12C317-2BEB-264B-8379-3AAE3C647DA0}" type="presOf" srcId="{FE8FE104-32EB-4F40-AAC6-4367693AFBC8}" destId="{F9520948-E9F7-2C4C-BD2F-826981ADA354}" srcOrd="0" destOrd="3" presId="urn:microsoft.com/office/officeart/2005/8/layout/vList2"/>
    <dgm:cxn modelId="{F9A89D22-A0F2-4E49-BE07-4F1A48BD72F2}" srcId="{ECE71383-6F03-40C7-94C9-0F776DC35425}" destId="{18F68351-9810-489F-A195-80397D279F93}" srcOrd="0" destOrd="0" parTransId="{0784BCAE-A0DC-4BD3-B1EA-9535B8355511}" sibTransId="{0C9EC203-326E-4436-A526-4EF4BBFDBD7E}"/>
    <dgm:cxn modelId="{F79B3826-C80C-2A46-A226-071CD675FB74}" type="presOf" srcId="{79930804-10B0-487E-88E8-3CF0C47F0B7F}" destId="{1A9794AF-384A-AC40-A5BA-CD64F9E2DB16}" srcOrd="0" destOrd="0" presId="urn:microsoft.com/office/officeart/2005/8/layout/vList2"/>
    <dgm:cxn modelId="{49D9D828-DF47-48EA-B51B-E973AF5D4C6C}" srcId="{60B7FD42-ABB0-43B8-88F3-E7FF89B4D973}" destId="{ECE71383-6F03-40C7-94C9-0F776DC35425}" srcOrd="1" destOrd="0" parTransId="{D03CC1E3-48EB-4C61-AB87-C886E9291991}" sibTransId="{2F93DC4A-9800-4A2B-88C1-5747DCC570D0}"/>
    <dgm:cxn modelId="{CC190336-1C80-4CAE-BB48-AFD86A261805}" srcId="{60B7FD42-ABB0-43B8-88F3-E7FF89B4D973}" destId="{AB267A6D-335F-48CD-9BF8-6CBA3A194B49}" srcOrd="2" destOrd="0" parTransId="{1D6B152D-BC93-470E-A6B1-FD4E9522BCBE}" sibTransId="{E23A2021-8C2A-48C8-A8D5-AB99FD25473F}"/>
    <dgm:cxn modelId="{57DE333B-2D3F-2A47-9F19-ABAC9283E5E7}" type="presOf" srcId="{18F68351-9810-489F-A195-80397D279F93}" destId="{F9520948-E9F7-2C4C-BD2F-826981ADA354}" srcOrd="0" destOrd="0" presId="urn:microsoft.com/office/officeart/2005/8/layout/vList2"/>
    <dgm:cxn modelId="{E7CA8C48-C5F0-2D4A-8CA1-B0260FCC3464}" type="presOf" srcId="{DC988775-2F7F-4831-A8A2-A1BC2DB5BEE7}" destId="{F9520948-E9F7-2C4C-BD2F-826981ADA354}" srcOrd="0" destOrd="1" presId="urn:microsoft.com/office/officeart/2005/8/layout/vList2"/>
    <dgm:cxn modelId="{1D86A653-0ECB-4199-822B-45D383637E44}" srcId="{60B7FD42-ABB0-43B8-88F3-E7FF89B4D973}" destId="{79930804-10B0-487E-88E8-3CF0C47F0B7F}" srcOrd="0" destOrd="0" parTransId="{EAD7002B-EBE2-484D-96A4-68ECB7C079FC}" sibTransId="{652FB538-91EE-4E53-9045-C7C3B1AC044C}"/>
    <dgm:cxn modelId="{A78B3179-88CB-6B4B-9E01-CE99696D3073}" type="presOf" srcId="{99030D7A-4D66-4F4D-9A5E-990DB7D7FE65}" destId="{F9520948-E9F7-2C4C-BD2F-826981ADA354}" srcOrd="0" destOrd="4" presId="urn:microsoft.com/office/officeart/2005/8/layout/vList2"/>
    <dgm:cxn modelId="{99DC257A-B818-4C4A-B4ED-8FF8CDE73652}" srcId="{18F68351-9810-489F-A195-80397D279F93}" destId="{1C190F2C-0483-4D27-9A4A-40C274463090}" srcOrd="1" destOrd="0" parTransId="{C41AE3A9-3FED-42DC-93B4-60AD30865378}" sibTransId="{24868747-5410-4C78-BBC9-FB29C61C6809}"/>
    <dgm:cxn modelId="{6BD01E84-07B9-CB45-AD44-9CC57062A7FC}" type="presOf" srcId="{1C190F2C-0483-4D27-9A4A-40C274463090}" destId="{F9520948-E9F7-2C4C-BD2F-826981ADA354}" srcOrd="0" destOrd="2" presId="urn:microsoft.com/office/officeart/2005/8/layout/vList2"/>
    <dgm:cxn modelId="{EC573093-E704-4F33-9451-183EF7B5854D}" srcId="{18F68351-9810-489F-A195-80397D279F93}" destId="{99030D7A-4D66-4F4D-9A5E-990DB7D7FE65}" srcOrd="3" destOrd="0" parTransId="{F9CE2299-ECEC-4504-9F88-5A2D45B33DC9}" sibTransId="{A4E7320C-FF1D-4E58-9214-89524D2BEB0B}"/>
    <dgm:cxn modelId="{083780CA-04C1-4A45-8A3D-4A06A01C825C}" type="presOf" srcId="{AB267A6D-335F-48CD-9BF8-6CBA3A194B49}" destId="{30EF1BE7-C03F-3540-AF43-F34F89E480C1}" srcOrd="0" destOrd="0" presId="urn:microsoft.com/office/officeart/2005/8/layout/vList2"/>
    <dgm:cxn modelId="{5329D6CD-5D5B-8644-8CFB-C43C2D37FCFD}" type="presOf" srcId="{60B7FD42-ABB0-43B8-88F3-E7FF89B4D973}" destId="{DCF2BD32-6162-6E40-AEC1-350A88B73AC1}" srcOrd="0" destOrd="0" presId="urn:microsoft.com/office/officeart/2005/8/layout/vList2"/>
    <dgm:cxn modelId="{5CDEC2D9-9E7C-431E-A843-88B89781C2A5}" srcId="{18F68351-9810-489F-A195-80397D279F93}" destId="{FE8FE104-32EB-4F40-AAC6-4367693AFBC8}" srcOrd="2" destOrd="0" parTransId="{07E0B035-F887-4DEA-A674-853CC0A6478D}" sibTransId="{8CA3F50E-0ED8-4A90-B3C7-323453BE4DFE}"/>
    <dgm:cxn modelId="{1273DAEC-A304-2340-B026-0BDB319B1F2A}" type="presOf" srcId="{ECE71383-6F03-40C7-94C9-0F776DC35425}" destId="{9072B50A-D261-454C-9D09-9247EBCCE62F}" srcOrd="0" destOrd="0" presId="urn:microsoft.com/office/officeart/2005/8/layout/vList2"/>
    <dgm:cxn modelId="{A02C3FF5-8BE4-415E-BFEF-3E4CD834DCA9}" srcId="{18F68351-9810-489F-A195-80397D279F93}" destId="{DC988775-2F7F-4831-A8A2-A1BC2DB5BEE7}" srcOrd="0" destOrd="0" parTransId="{E17B4403-E73E-4C6F-804A-19D8C5DEC306}" sibTransId="{3507A82C-EDE3-43F4-AD5C-14AF1C851278}"/>
    <dgm:cxn modelId="{F6769582-06DD-CE4E-B120-EE1BEB80B0BF}" type="presParOf" srcId="{DCF2BD32-6162-6E40-AEC1-350A88B73AC1}" destId="{1A9794AF-384A-AC40-A5BA-CD64F9E2DB16}" srcOrd="0" destOrd="0" presId="urn:microsoft.com/office/officeart/2005/8/layout/vList2"/>
    <dgm:cxn modelId="{6DC4CF75-25F9-DD46-8E10-C96596643DDE}" type="presParOf" srcId="{DCF2BD32-6162-6E40-AEC1-350A88B73AC1}" destId="{A5D1FE7F-6C29-414A-A735-6A8BC11C4E0E}" srcOrd="1" destOrd="0" presId="urn:microsoft.com/office/officeart/2005/8/layout/vList2"/>
    <dgm:cxn modelId="{A96CE57E-BE78-9946-A316-E7EED2D75759}" type="presParOf" srcId="{DCF2BD32-6162-6E40-AEC1-350A88B73AC1}" destId="{9072B50A-D261-454C-9D09-9247EBCCE62F}" srcOrd="2" destOrd="0" presId="urn:microsoft.com/office/officeart/2005/8/layout/vList2"/>
    <dgm:cxn modelId="{B3A4EAE5-FE7A-D144-B6CC-F711A13DF073}" type="presParOf" srcId="{DCF2BD32-6162-6E40-AEC1-350A88B73AC1}" destId="{F9520948-E9F7-2C4C-BD2F-826981ADA354}" srcOrd="3" destOrd="0" presId="urn:microsoft.com/office/officeart/2005/8/layout/vList2"/>
    <dgm:cxn modelId="{20F7C2E5-CEDC-9B40-AA7D-81623E1C4A95}" type="presParOf" srcId="{DCF2BD32-6162-6E40-AEC1-350A88B73AC1}" destId="{30EF1BE7-C03F-3540-AF43-F34F89E480C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9658F-8ADD-4D8D-8F23-AF381C2C27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BD9CEE-EAE7-45AE-800F-431438093032}">
      <dgm:prSet custT="1"/>
      <dgm:spPr/>
      <dgm:t>
        <a:bodyPr/>
        <a:lstStyle/>
        <a:p>
          <a:r>
            <a:rPr lang="en-US" sz="2800" b="1" i="0" dirty="0" err="1"/>
            <a:t>Steps:Classify</a:t>
          </a:r>
          <a:r>
            <a:rPr lang="en-US" sz="2800" b="1" i="0" dirty="0"/>
            <a:t> Chest X-Ray:</a:t>
          </a:r>
          <a:r>
            <a:rPr lang="en-US" sz="2800" b="0" i="0" dirty="0"/>
            <a:t> Determine if the image shows a positive or negative condition.</a:t>
          </a:r>
          <a:endParaRPr lang="en-US" sz="2800" dirty="0"/>
        </a:p>
      </dgm:t>
    </dgm:pt>
    <dgm:pt modelId="{B907C3D3-56C1-4E2D-BF6D-0511DC94B6A6}" type="parTrans" cxnId="{6ABAE1B2-EC3C-4568-96C8-8BA0519A8A99}">
      <dgm:prSet/>
      <dgm:spPr/>
      <dgm:t>
        <a:bodyPr/>
        <a:lstStyle/>
        <a:p>
          <a:endParaRPr lang="en-US"/>
        </a:p>
      </dgm:t>
    </dgm:pt>
    <dgm:pt modelId="{5C2C3D68-CDD8-4253-9108-B0DD62AFEA96}" type="sibTrans" cxnId="{6ABAE1B2-EC3C-4568-96C8-8BA0519A8A99}">
      <dgm:prSet/>
      <dgm:spPr/>
      <dgm:t>
        <a:bodyPr/>
        <a:lstStyle/>
        <a:p>
          <a:endParaRPr lang="en-US"/>
        </a:p>
      </dgm:t>
    </dgm:pt>
    <dgm:pt modelId="{B137B27B-B503-4F2E-B555-671D0E2D4CFB}">
      <dgm:prSet custT="1"/>
      <dgm:spPr/>
      <dgm:t>
        <a:bodyPr/>
        <a:lstStyle/>
        <a:p>
          <a:r>
            <a:rPr lang="en-US" sz="2800" b="1" i="0" dirty="0"/>
            <a:t>Extract Text from Prescription:</a:t>
          </a:r>
          <a:r>
            <a:rPr lang="en-US" sz="2800" b="0" i="0" dirty="0"/>
            <a:t> Convert the prescription image to text.</a:t>
          </a:r>
          <a:endParaRPr lang="en-US" sz="2800" dirty="0"/>
        </a:p>
      </dgm:t>
    </dgm:pt>
    <dgm:pt modelId="{6AC044B7-4085-42F4-8734-FFF7CACBBB4E}" type="parTrans" cxnId="{EC475AAA-7EDA-4AE4-9734-06ED316D2C33}">
      <dgm:prSet/>
      <dgm:spPr/>
      <dgm:t>
        <a:bodyPr/>
        <a:lstStyle/>
        <a:p>
          <a:endParaRPr lang="en-US"/>
        </a:p>
      </dgm:t>
    </dgm:pt>
    <dgm:pt modelId="{1BEFC66A-243C-4C3A-BCFD-6A856EACA6CE}" type="sibTrans" cxnId="{EC475AAA-7EDA-4AE4-9734-06ED316D2C33}">
      <dgm:prSet/>
      <dgm:spPr/>
      <dgm:t>
        <a:bodyPr/>
        <a:lstStyle/>
        <a:p>
          <a:endParaRPr lang="en-US"/>
        </a:p>
      </dgm:t>
    </dgm:pt>
    <dgm:pt modelId="{62FC52D4-FC29-45FE-A7EF-9F3CD43EBB56}">
      <dgm:prSet custT="1"/>
      <dgm:spPr/>
      <dgm:t>
        <a:bodyPr/>
        <a:lstStyle/>
        <a:p>
          <a:r>
            <a:rPr lang="en-US" sz="2800" b="1" i="0" dirty="0"/>
            <a:t>Extract Medical Entities:</a:t>
          </a:r>
          <a:r>
            <a:rPr lang="en-US" sz="2800" b="0" i="0" dirty="0"/>
            <a:t> Identify and categorize medical information from the text.</a:t>
          </a:r>
          <a:endParaRPr lang="en-US" sz="2800" dirty="0"/>
        </a:p>
      </dgm:t>
    </dgm:pt>
    <dgm:pt modelId="{3A705DD7-221F-476A-856E-4ED5BCFAF217}" type="parTrans" cxnId="{45566994-66AD-426F-BD0B-6827805C3C5A}">
      <dgm:prSet/>
      <dgm:spPr/>
      <dgm:t>
        <a:bodyPr/>
        <a:lstStyle/>
        <a:p>
          <a:endParaRPr lang="en-US"/>
        </a:p>
      </dgm:t>
    </dgm:pt>
    <dgm:pt modelId="{FB82AB41-AF70-479A-B5EF-28BD8F53A9D9}" type="sibTrans" cxnId="{45566994-66AD-426F-BD0B-6827805C3C5A}">
      <dgm:prSet/>
      <dgm:spPr/>
      <dgm:t>
        <a:bodyPr/>
        <a:lstStyle/>
        <a:p>
          <a:endParaRPr lang="en-US"/>
        </a:p>
      </dgm:t>
    </dgm:pt>
    <dgm:pt modelId="{0AA87B0B-FF47-184D-801B-D48010B5503D}" type="pres">
      <dgm:prSet presAssocID="{7BA9658F-8ADD-4D8D-8F23-AF381C2C27B2}" presName="linear" presStyleCnt="0">
        <dgm:presLayoutVars>
          <dgm:animLvl val="lvl"/>
          <dgm:resizeHandles val="exact"/>
        </dgm:presLayoutVars>
      </dgm:prSet>
      <dgm:spPr/>
    </dgm:pt>
    <dgm:pt modelId="{F8CDFDA3-3ACE-D543-B2DF-F11DA84A102A}" type="pres">
      <dgm:prSet presAssocID="{94BD9CEE-EAE7-45AE-800F-4314380930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7BEC32-43CF-B94E-9F82-D860FF81868D}" type="pres">
      <dgm:prSet presAssocID="{5C2C3D68-CDD8-4253-9108-B0DD62AFEA96}" presName="spacer" presStyleCnt="0"/>
      <dgm:spPr/>
    </dgm:pt>
    <dgm:pt modelId="{92D2999A-15FC-BE49-A1F8-F322E39A2DF7}" type="pres">
      <dgm:prSet presAssocID="{B137B27B-B503-4F2E-B555-671D0E2D4C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A5BDE0-932B-5B49-A1CF-441E2EBE86F8}" type="pres">
      <dgm:prSet presAssocID="{1BEFC66A-243C-4C3A-BCFD-6A856EACA6CE}" presName="spacer" presStyleCnt="0"/>
      <dgm:spPr/>
    </dgm:pt>
    <dgm:pt modelId="{52D520BE-ABA9-3B42-83FE-DB85D3CED2C2}" type="pres">
      <dgm:prSet presAssocID="{62FC52D4-FC29-45FE-A7EF-9F3CD43EBB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EA4B13-AD4A-5B43-BDE5-604AD23B9376}" type="presOf" srcId="{94BD9CEE-EAE7-45AE-800F-431438093032}" destId="{F8CDFDA3-3ACE-D543-B2DF-F11DA84A102A}" srcOrd="0" destOrd="0" presId="urn:microsoft.com/office/officeart/2005/8/layout/vList2"/>
    <dgm:cxn modelId="{45566994-66AD-426F-BD0B-6827805C3C5A}" srcId="{7BA9658F-8ADD-4D8D-8F23-AF381C2C27B2}" destId="{62FC52D4-FC29-45FE-A7EF-9F3CD43EBB56}" srcOrd="2" destOrd="0" parTransId="{3A705DD7-221F-476A-856E-4ED5BCFAF217}" sibTransId="{FB82AB41-AF70-479A-B5EF-28BD8F53A9D9}"/>
    <dgm:cxn modelId="{EC475AAA-7EDA-4AE4-9734-06ED316D2C33}" srcId="{7BA9658F-8ADD-4D8D-8F23-AF381C2C27B2}" destId="{B137B27B-B503-4F2E-B555-671D0E2D4CFB}" srcOrd="1" destOrd="0" parTransId="{6AC044B7-4085-42F4-8734-FFF7CACBBB4E}" sibTransId="{1BEFC66A-243C-4C3A-BCFD-6A856EACA6CE}"/>
    <dgm:cxn modelId="{6ABAE1B2-EC3C-4568-96C8-8BA0519A8A99}" srcId="{7BA9658F-8ADD-4D8D-8F23-AF381C2C27B2}" destId="{94BD9CEE-EAE7-45AE-800F-431438093032}" srcOrd="0" destOrd="0" parTransId="{B907C3D3-56C1-4E2D-BF6D-0511DC94B6A6}" sibTransId="{5C2C3D68-CDD8-4253-9108-B0DD62AFEA96}"/>
    <dgm:cxn modelId="{F5896AE6-899B-D14C-B24D-0E7C0BC9196F}" type="presOf" srcId="{B137B27B-B503-4F2E-B555-671D0E2D4CFB}" destId="{92D2999A-15FC-BE49-A1F8-F322E39A2DF7}" srcOrd="0" destOrd="0" presId="urn:microsoft.com/office/officeart/2005/8/layout/vList2"/>
    <dgm:cxn modelId="{3F2F59E9-A8CB-0A49-B383-B6D1C9662264}" type="presOf" srcId="{62FC52D4-FC29-45FE-A7EF-9F3CD43EBB56}" destId="{52D520BE-ABA9-3B42-83FE-DB85D3CED2C2}" srcOrd="0" destOrd="0" presId="urn:microsoft.com/office/officeart/2005/8/layout/vList2"/>
    <dgm:cxn modelId="{735EC6F6-F9B8-7B44-AF5F-2E16047B82E9}" type="presOf" srcId="{7BA9658F-8ADD-4D8D-8F23-AF381C2C27B2}" destId="{0AA87B0B-FF47-184D-801B-D48010B5503D}" srcOrd="0" destOrd="0" presId="urn:microsoft.com/office/officeart/2005/8/layout/vList2"/>
    <dgm:cxn modelId="{11B9B788-D411-BD47-9F8A-C8FF1F3A91D4}" type="presParOf" srcId="{0AA87B0B-FF47-184D-801B-D48010B5503D}" destId="{F8CDFDA3-3ACE-D543-B2DF-F11DA84A102A}" srcOrd="0" destOrd="0" presId="urn:microsoft.com/office/officeart/2005/8/layout/vList2"/>
    <dgm:cxn modelId="{94DC5497-98B3-8442-A87C-06B41CD2B22C}" type="presParOf" srcId="{0AA87B0B-FF47-184D-801B-D48010B5503D}" destId="{3E7BEC32-43CF-B94E-9F82-D860FF81868D}" srcOrd="1" destOrd="0" presId="urn:microsoft.com/office/officeart/2005/8/layout/vList2"/>
    <dgm:cxn modelId="{B0A9E2F3-67B4-C048-9BDD-FB3AE95381DF}" type="presParOf" srcId="{0AA87B0B-FF47-184D-801B-D48010B5503D}" destId="{92D2999A-15FC-BE49-A1F8-F322E39A2DF7}" srcOrd="2" destOrd="0" presId="urn:microsoft.com/office/officeart/2005/8/layout/vList2"/>
    <dgm:cxn modelId="{9B43E956-3CCC-864A-B4C1-4BBA2616A1C3}" type="presParOf" srcId="{0AA87B0B-FF47-184D-801B-D48010B5503D}" destId="{40A5BDE0-932B-5B49-A1CF-441E2EBE86F8}" srcOrd="3" destOrd="0" presId="urn:microsoft.com/office/officeart/2005/8/layout/vList2"/>
    <dgm:cxn modelId="{C5482055-0AD8-2144-AC9E-34643CB8EA85}" type="presParOf" srcId="{0AA87B0B-FF47-184D-801B-D48010B5503D}" destId="{52D520BE-ABA9-3B42-83FE-DB85D3CED2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8715EC-F507-4466-8662-B7F7F11E2AE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D1F32F-5014-4C28-A176-25492B21AFA3}">
      <dgm:prSet/>
      <dgm:spPr/>
      <dgm:t>
        <a:bodyPr/>
        <a:lstStyle/>
        <a:p>
          <a:r>
            <a:rPr lang="en-US" b="1"/>
            <a:t>Enhanced Decision Support:</a:t>
          </a:r>
          <a:r>
            <a:rPr lang="en-US"/>
            <a:t> Combines NLP, LLMs, and CV for real-time support, reducing errors and aligning treatments.</a:t>
          </a:r>
        </a:p>
      </dgm:t>
    </dgm:pt>
    <dgm:pt modelId="{FD44B3FC-3214-4AF8-96DA-D184C3B882A2}" type="parTrans" cxnId="{8C48A62B-0A94-4503-832E-FA5AD166EA02}">
      <dgm:prSet/>
      <dgm:spPr/>
      <dgm:t>
        <a:bodyPr/>
        <a:lstStyle/>
        <a:p>
          <a:endParaRPr lang="en-US"/>
        </a:p>
      </dgm:t>
    </dgm:pt>
    <dgm:pt modelId="{DC20CF64-BCAB-461F-BCA1-E33D2B738428}" type="sibTrans" cxnId="{8C48A62B-0A94-4503-832E-FA5AD166EA02}">
      <dgm:prSet/>
      <dgm:spPr/>
      <dgm:t>
        <a:bodyPr/>
        <a:lstStyle/>
        <a:p>
          <a:endParaRPr lang="en-US"/>
        </a:p>
      </dgm:t>
    </dgm:pt>
    <dgm:pt modelId="{1465ADC9-1AF2-45B9-93B0-0A34B684594A}">
      <dgm:prSet/>
      <dgm:spPr/>
      <dgm:t>
        <a:bodyPr/>
        <a:lstStyle/>
        <a:p>
          <a:r>
            <a:rPr lang="en-US" b="1"/>
            <a:t>Automated Documentation:</a:t>
          </a:r>
          <a:r>
            <a:rPr lang="en-US"/>
            <a:t> NLP systems generate clinical documentation, easing administrative tasks.</a:t>
          </a:r>
        </a:p>
      </dgm:t>
    </dgm:pt>
    <dgm:pt modelId="{2F2B3B5D-F177-4BD6-89F3-4280CE86391E}" type="parTrans" cxnId="{92140692-D8B0-46DF-9CF2-47AB2B98EAAC}">
      <dgm:prSet/>
      <dgm:spPr/>
      <dgm:t>
        <a:bodyPr/>
        <a:lstStyle/>
        <a:p>
          <a:endParaRPr lang="en-US"/>
        </a:p>
      </dgm:t>
    </dgm:pt>
    <dgm:pt modelId="{949B5C64-3EA7-435C-8EF1-B8633299FAA0}" type="sibTrans" cxnId="{92140692-D8B0-46DF-9CF2-47AB2B98EAAC}">
      <dgm:prSet/>
      <dgm:spPr/>
      <dgm:t>
        <a:bodyPr/>
        <a:lstStyle/>
        <a:p>
          <a:endParaRPr lang="en-US"/>
        </a:p>
      </dgm:t>
    </dgm:pt>
    <dgm:pt modelId="{76372DCB-29E2-4A40-BFCC-AE696F2C1FDE}">
      <dgm:prSet/>
      <dgm:spPr/>
      <dgm:t>
        <a:bodyPr/>
        <a:lstStyle/>
        <a:p>
          <a:r>
            <a:rPr lang="en-US" b="1"/>
            <a:t>Personalized Care:</a:t>
          </a:r>
          <a:r>
            <a:rPr lang="en-US"/>
            <a:t> LMMs analyze multi-source data for personalized treatment plans, improving outcomes and satisfaction.</a:t>
          </a:r>
        </a:p>
      </dgm:t>
    </dgm:pt>
    <dgm:pt modelId="{8514F289-EAD9-4F71-BA02-3D2BBCB05968}" type="parTrans" cxnId="{FAEDCA19-986F-4676-A1A8-CEE39CF532FD}">
      <dgm:prSet/>
      <dgm:spPr/>
      <dgm:t>
        <a:bodyPr/>
        <a:lstStyle/>
        <a:p>
          <a:endParaRPr lang="en-US"/>
        </a:p>
      </dgm:t>
    </dgm:pt>
    <dgm:pt modelId="{66973D53-513B-44B5-8A36-5DB0E43CF9D2}" type="sibTrans" cxnId="{FAEDCA19-986F-4676-A1A8-CEE39CF532FD}">
      <dgm:prSet/>
      <dgm:spPr/>
      <dgm:t>
        <a:bodyPr/>
        <a:lstStyle/>
        <a:p>
          <a:endParaRPr lang="en-US"/>
        </a:p>
      </dgm:t>
    </dgm:pt>
    <dgm:pt modelId="{39ECD7E7-0CC0-47D2-96D0-60B76AC988EA}">
      <dgm:prSet/>
      <dgm:spPr/>
      <dgm:t>
        <a:bodyPr/>
        <a:lstStyle/>
        <a:p>
          <a:r>
            <a:rPr lang="en-US" b="1"/>
            <a:t>Improved Efficiency:</a:t>
          </a:r>
          <a:r>
            <a:rPr lang="en-US"/>
            <a:t> Automates billing, coding, and data extraction, streamlining operations and cutting costs.</a:t>
          </a:r>
        </a:p>
      </dgm:t>
    </dgm:pt>
    <dgm:pt modelId="{22C2CE35-6CFF-4F5E-BC23-564E21638F96}" type="parTrans" cxnId="{62FD69DD-1704-4126-A070-DB7786BF14A7}">
      <dgm:prSet/>
      <dgm:spPr/>
      <dgm:t>
        <a:bodyPr/>
        <a:lstStyle/>
        <a:p>
          <a:endParaRPr lang="en-US"/>
        </a:p>
      </dgm:t>
    </dgm:pt>
    <dgm:pt modelId="{24F89DDC-90C5-4568-BB36-FBE21C62D96D}" type="sibTrans" cxnId="{62FD69DD-1704-4126-A070-DB7786BF14A7}">
      <dgm:prSet/>
      <dgm:spPr/>
      <dgm:t>
        <a:bodyPr/>
        <a:lstStyle/>
        <a:p>
          <a:endParaRPr lang="en-US"/>
        </a:p>
      </dgm:t>
    </dgm:pt>
    <dgm:pt modelId="{95D08630-E6AD-7D41-B025-7273386693CE}" type="pres">
      <dgm:prSet presAssocID="{C58715EC-F507-4466-8662-B7F7F11E2AE3}" presName="linear" presStyleCnt="0">
        <dgm:presLayoutVars>
          <dgm:animLvl val="lvl"/>
          <dgm:resizeHandles val="exact"/>
        </dgm:presLayoutVars>
      </dgm:prSet>
      <dgm:spPr/>
    </dgm:pt>
    <dgm:pt modelId="{5F8CDFE7-1BBA-5941-93DF-EC09C8D891B5}" type="pres">
      <dgm:prSet presAssocID="{5FD1F32F-5014-4C28-A176-25492B21AF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0C9ECC-CD07-084C-8BA2-2A59DD21B071}" type="pres">
      <dgm:prSet presAssocID="{DC20CF64-BCAB-461F-BCA1-E33D2B738428}" presName="spacer" presStyleCnt="0"/>
      <dgm:spPr/>
    </dgm:pt>
    <dgm:pt modelId="{A4BB4EC3-8AD3-6443-B81A-554082F728ED}" type="pres">
      <dgm:prSet presAssocID="{1465ADC9-1AF2-45B9-93B0-0A34B68459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5024DC-45BF-9D4C-A488-9AF8026B62C5}" type="pres">
      <dgm:prSet presAssocID="{949B5C64-3EA7-435C-8EF1-B8633299FAA0}" presName="spacer" presStyleCnt="0"/>
      <dgm:spPr/>
    </dgm:pt>
    <dgm:pt modelId="{15601727-ECEA-D746-8282-CF407C9F8E08}" type="pres">
      <dgm:prSet presAssocID="{76372DCB-29E2-4A40-BFCC-AE696F2C1F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844178-EFB5-9442-83D0-8260A7681D2D}" type="pres">
      <dgm:prSet presAssocID="{66973D53-513B-44B5-8A36-5DB0E43CF9D2}" presName="spacer" presStyleCnt="0"/>
      <dgm:spPr/>
    </dgm:pt>
    <dgm:pt modelId="{6EBDC8DD-44C3-DA4E-AF32-B3A1DA610455}" type="pres">
      <dgm:prSet presAssocID="{39ECD7E7-0CC0-47D2-96D0-60B76AC988E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0FA604-BDCA-774E-B1EA-183801B8F17B}" type="presOf" srcId="{C58715EC-F507-4466-8662-B7F7F11E2AE3}" destId="{95D08630-E6AD-7D41-B025-7273386693CE}" srcOrd="0" destOrd="0" presId="urn:microsoft.com/office/officeart/2005/8/layout/vList2"/>
    <dgm:cxn modelId="{FAEDCA19-986F-4676-A1A8-CEE39CF532FD}" srcId="{C58715EC-F507-4466-8662-B7F7F11E2AE3}" destId="{76372DCB-29E2-4A40-BFCC-AE696F2C1FDE}" srcOrd="2" destOrd="0" parTransId="{8514F289-EAD9-4F71-BA02-3D2BBCB05968}" sibTransId="{66973D53-513B-44B5-8A36-5DB0E43CF9D2}"/>
    <dgm:cxn modelId="{8C48A62B-0A94-4503-832E-FA5AD166EA02}" srcId="{C58715EC-F507-4466-8662-B7F7F11E2AE3}" destId="{5FD1F32F-5014-4C28-A176-25492B21AFA3}" srcOrd="0" destOrd="0" parTransId="{FD44B3FC-3214-4AF8-96DA-D184C3B882A2}" sibTransId="{DC20CF64-BCAB-461F-BCA1-E33D2B738428}"/>
    <dgm:cxn modelId="{ED77416C-FBE6-AC4B-8C5F-0DAA9C75CEE1}" type="presOf" srcId="{39ECD7E7-0CC0-47D2-96D0-60B76AC988EA}" destId="{6EBDC8DD-44C3-DA4E-AF32-B3A1DA610455}" srcOrd="0" destOrd="0" presId="urn:microsoft.com/office/officeart/2005/8/layout/vList2"/>
    <dgm:cxn modelId="{8DB5BF7F-0ED0-3344-B78E-AB0D270D09D3}" type="presOf" srcId="{76372DCB-29E2-4A40-BFCC-AE696F2C1FDE}" destId="{15601727-ECEA-D746-8282-CF407C9F8E08}" srcOrd="0" destOrd="0" presId="urn:microsoft.com/office/officeart/2005/8/layout/vList2"/>
    <dgm:cxn modelId="{92140692-D8B0-46DF-9CF2-47AB2B98EAAC}" srcId="{C58715EC-F507-4466-8662-B7F7F11E2AE3}" destId="{1465ADC9-1AF2-45B9-93B0-0A34B684594A}" srcOrd="1" destOrd="0" parTransId="{2F2B3B5D-F177-4BD6-89F3-4280CE86391E}" sibTransId="{949B5C64-3EA7-435C-8EF1-B8633299FAA0}"/>
    <dgm:cxn modelId="{5836249F-24E6-ED4E-B7C9-3139DFE363AA}" type="presOf" srcId="{1465ADC9-1AF2-45B9-93B0-0A34B684594A}" destId="{A4BB4EC3-8AD3-6443-B81A-554082F728ED}" srcOrd="0" destOrd="0" presId="urn:microsoft.com/office/officeart/2005/8/layout/vList2"/>
    <dgm:cxn modelId="{446139BE-E827-8949-AA71-4728EF46693A}" type="presOf" srcId="{5FD1F32F-5014-4C28-A176-25492B21AFA3}" destId="{5F8CDFE7-1BBA-5941-93DF-EC09C8D891B5}" srcOrd="0" destOrd="0" presId="urn:microsoft.com/office/officeart/2005/8/layout/vList2"/>
    <dgm:cxn modelId="{62FD69DD-1704-4126-A070-DB7786BF14A7}" srcId="{C58715EC-F507-4466-8662-B7F7F11E2AE3}" destId="{39ECD7E7-0CC0-47D2-96D0-60B76AC988EA}" srcOrd="3" destOrd="0" parTransId="{22C2CE35-6CFF-4F5E-BC23-564E21638F96}" sibTransId="{24F89DDC-90C5-4568-BB36-FBE21C62D96D}"/>
    <dgm:cxn modelId="{8965F812-A5A4-7240-A566-0EBBF745AFB4}" type="presParOf" srcId="{95D08630-E6AD-7D41-B025-7273386693CE}" destId="{5F8CDFE7-1BBA-5941-93DF-EC09C8D891B5}" srcOrd="0" destOrd="0" presId="urn:microsoft.com/office/officeart/2005/8/layout/vList2"/>
    <dgm:cxn modelId="{F0CD9F38-38B7-E145-B2D6-721F85CF9C46}" type="presParOf" srcId="{95D08630-E6AD-7D41-B025-7273386693CE}" destId="{FD0C9ECC-CD07-084C-8BA2-2A59DD21B071}" srcOrd="1" destOrd="0" presId="urn:microsoft.com/office/officeart/2005/8/layout/vList2"/>
    <dgm:cxn modelId="{274D1570-FF80-D04A-8593-150C4702A53C}" type="presParOf" srcId="{95D08630-E6AD-7D41-B025-7273386693CE}" destId="{A4BB4EC3-8AD3-6443-B81A-554082F728ED}" srcOrd="2" destOrd="0" presId="urn:microsoft.com/office/officeart/2005/8/layout/vList2"/>
    <dgm:cxn modelId="{F6521D07-57A6-5C48-8A0A-BDCA6F393FFF}" type="presParOf" srcId="{95D08630-E6AD-7D41-B025-7273386693CE}" destId="{5E5024DC-45BF-9D4C-A488-9AF8026B62C5}" srcOrd="3" destOrd="0" presId="urn:microsoft.com/office/officeart/2005/8/layout/vList2"/>
    <dgm:cxn modelId="{A1749540-0ECE-704C-8EA1-5EF2E002C5C3}" type="presParOf" srcId="{95D08630-E6AD-7D41-B025-7273386693CE}" destId="{15601727-ECEA-D746-8282-CF407C9F8E08}" srcOrd="4" destOrd="0" presId="urn:microsoft.com/office/officeart/2005/8/layout/vList2"/>
    <dgm:cxn modelId="{015C7F0D-F789-7D42-8883-EB018FF7CB6E}" type="presParOf" srcId="{95D08630-E6AD-7D41-B025-7273386693CE}" destId="{C9844178-EFB5-9442-83D0-8260A7681D2D}" srcOrd="5" destOrd="0" presId="urn:microsoft.com/office/officeart/2005/8/layout/vList2"/>
    <dgm:cxn modelId="{B916990E-E857-1248-9A5B-3DC62751D612}" type="presParOf" srcId="{95D08630-E6AD-7D41-B025-7273386693CE}" destId="{6EBDC8DD-44C3-DA4E-AF32-B3A1DA6104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7B7A0-3572-8644-A857-3E8654CE0588}">
      <dsp:nvSpPr>
        <dsp:cNvPr id="0" name=""/>
        <dsp:cNvSpPr/>
      </dsp:nvSpPr>
      <dsp:spPr>
        <a:xfrm>
          <a:off x="0" y="334966"/>
          <a:ext cx="10515600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Objective</a:t>
          </a:r>
          <a:r>
            <a:rPr lang="en-US" sz="2900" kern="1200"/>
            <a:t>: To demonstrate an integrated approach for analyzing medical images and extracting information from prescriptions.</a:t>
          </a:r>
          <a:endParaRPr lang="en-US" sz="2900" kern="1200" dirty="0"/>
        </a:p>
      </dsp:txBody>
      <dsp:txXfrm>
        <a:off x="56315" y="391281"/>
        <a:ext cx="10402970" cy="1040990"/>
      </dsp:txXfrm>
    </dsp:sp>
    <dsp:sp modelId="{CC0F2F9A-B89E-2A48-8757-959C9AD4138E}">
      <dsp:nvSpPr>
        <dsp:cNvPr id="0" name=""/>
        <dsp:cNvSpPr/>
      </dsp:nvSpPr>
      <dsp:spPr>
        <a:xfrm>
          <a:off x="0" y="1572106"/>
          <a:ext cx="10515600" cy="115362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Components:</a:t>
          </a:r>
          <a:endParaRPr lang="en-US" sz="2900" kern="1200" dirty="0"/>
        </a:p>
      </dsp:txBody>
      <dsp:txXfrm>
        <a:off x="56315" y="1628421"/>
        <a:ext cx="10402970" cy="1040990"/>
      </dsp:txXfrm>
    </dsp:sp>
    <dsp:sp modelId="{8F956751-CE74-804D-8005-290EE33A3999}">
      <dsp:nvSpPr>
        <dsp:cNvPr id="0" name=""/>
        <dsp:cNvSpPr/>
      </dsp:nvSpPr>
      <dsp:spPr>
        <a:xfrm>
          <a:off x="0" y="2725726"/>
          <a:ext cx="10515600" cy="1290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/>
            <a:t>Computer Vision (CV): </a:t>
          </a:r>
          <a:r>
            <a:rPr lang="en-US" sz="2300" kern="1200" dirty="0"/>
            <a:t>Classify chest X-ray images.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Optical Character Recognition (OCR):</a:t>
          </a:r>
          <a:r>
            <a:rPr lang="en-US" sz="2300" kern="1200"/>
            <a:t> Extract text from images.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/>
            <a:t>Natural Language Processing (NLP): </a:t>
          </a:r>
          <a:r>
            <a:rPr lang="en-US" sz="2300" kern="1200"/>
            <a:t>Identify medical entities from text.</a:t>
          </a:r>
        </a:p>
      </dsp:txBody>
      <dsp:txXfrm>
        <a:off x="0" y="2725726"/>
        <a:ext cx="10515600" cy="1290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794AF-384A-AC40-A5BA-CD64F9E2DB16}">
      <dsp:nvSpPr>
        <dsp:cNvPr id="0" name=""/>
        <dsp:cNvSpPr/>
      </dsp:nvSpPr>
      <dsp:spPr>
        <a:xfrm>
          <a:off x="0" y="76952"/>
          <a:ext cx="5262286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Purpose:</a:t>
          </a:r>
          <a:r>
            <a:rPr lang="en-US" sz="2300" kern="1200"/>
            <a:t> </a:t>
          </a:r>
          <a:r>
            <a:rPr lang="en-US" sz="2300" b="0" i="0" kern="1200"/>
            <a:t>Classify medical images using a Convolutional Neural Network (CNN)</a:t>
          </a:r>
          <a:r>
            <a:rPr lang="en-US" sz="2300" kern="1200"/>
            <a:t>, such as chest X-rays.</a:t>
          </a:r>
        </a:p>
      </dsp:txBody>
      <dsp:txXfrm>
        <a:off x="61741" y="138693"/>
        <a:ext cx="5138804" cy="1141288"/>
      </dsp:txXfrm>
    </dsp:sp>
    <dsp:sp modelId="{9072B50A-D261-454C-9D09-9247EBCCE62F}">
      <dsp:nvSpPr>
        <dsp:cNvPr id="0" name=""/>
        <dsp:cNvSpPr/>
      </dsp:nvSpPr>
      <dsp:spPr>
        <a:xfrm>
          <a:off x="0" y="1407962"/>
          <a:ext cx="5262286" cy="126477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Method: Use a Convolutional Neural Network (CNN) model.</a:t>
          </a:r>
        </a:p>
      </dsp:txBody>
      <dsp:txXfrm>
        <a:off x="61741" y="1469703"/>
        <a:ext cx="5138804" cy="1141288"/>
      </dsp:txXfrm>
    </dsp:sp>
    <dsp:sp modelId="{F9520948-E9F7-2C4C-BD2F-826981ADA354}">
      <dsp:nvSpPr>
        <dsp:cNvPr id="0" name=""/>
        <dsp:cNvSpPr/>
      </dsp:nvSpPr>
      <dsp:spPr>
        <a:xfrm>
          <a:off x="0" y="2672732"/>
          <a:ext cx="5262286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07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Model Architecture: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Convolutional layers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Max pooling layers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Fully connected layers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Binary classification output</a:t>
          </a:r>
        </a:p>
      </dsp:txBody>
      <dsp:txXfrm>
        <a:off x="0" y="2672732"/>
        <a:ext cx="5262286" cy="1571130"/>
      </dsp:txXfrm>
    </dsp:sp>
    <dsp:sp modelId="{30EF1BE7-C03F-3540-AF43-F34F89E480C1}">
      <dsp:nvSpPr>
        <dsp:cNvPr id="0" name=""/>
        <dsp:cNvSpPr/>
      </dsp:nvSpPr>
      <dsp:spPr>
        <a:xfrm>
          <a:off x="0" y="4243862"/>
          <a:ext cx="5262286" cy="126477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Example Output: Positive or Negative (disease presence).</a:t>
          </a:r>
        </a:p>
      </dsp:txBody>
      <dsp:txXfrm>
        <a:off x="61741" y="4305603"/>
        <a:ext cx="5138804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DFDA3-3ACE-D543-B2DF-F11DA84A102A}">
      <dsp:nvSpPr>
        <dsp:cNvPr id="0" name=""/>
        <dsp:cNvSpPr/>
      </dsp:nvSpPr>
      <dsp:spPr>
        <a:xfrm>
          <a:off x="0" y="242332"/>
          <a:ext cx="6900512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 err="1"/>
            <a:t>Steps:Classify</a:t>
          </a:r>
          <a:r>
            <a:rPr lang="en-US" sz="2800" b="1" i="0" kern="1200" dirty="0"/>
            <a:t> Chest X-Ray:</a:t>
          </a:r>
          <a:r>
            <a:rPr lang="en-US" sz="2800" b="0" i="0" kern="1200" dirty="0"/>
            <a:t> Determine if the image shows a positive or negative condition.</a:t>
          </a:r>
          <a:endParaRPr lang="en-US" sz="2800" kern="1200" dirty="0"/>
        </a:p>
      </dsp:txBody>
      <dsp:txXfrm>
        <a:off x="76105" y="318437"/>
        <a:ext cx="6748302" cy="1406815"/>
      </dsp:txXfrm>
    </dsp:sp>
    <dsp:sp modelId="{92D2999A-15FC-BE49-A1F8-F322E39A2DF7}">
      <dsp:nvSpPr>
        <dsp:cNvPr id="0" name=""/>
        <dsp:cNvSpPr/>
      </dsp:nvSpPr>
      <dsp:spPr>
        <a:xfrm>
          <a:off x="0" y="1988558"/>
          <a:ext cx="6900512" cy="1559025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Extract Text from Prescription:</a:t>
          </a:r>
          <a:r>
            <a:rPr lang="en-US" sz="2800" b="0" i="0" kern="1200" dirty="0"/>
            <a:t> Convert the prescription image to text.</a:t>
          </a:r>
          <a:endParaRPr lang="en-US" sz="2800" kern="1200" dirty="0"/>
        </a:p>
      </dsp:txBody>
      <dsp:txXfrm>
        <a:off x="76105" y="2064663"/>
        <a:ext cx="6748302" cy="1406815"/>
      </dsp:txXfrm>
    </dsp:sp>
    <dsp:sp modelId="{52D520BE-ABA9-3B42-83FE-DB85D3CED2C2}">
      <dsp:nvSpPr>
        <dsp:cNvPr id="0" name=""/>
        <dsp:cNvSpPr/>
      </dsp:nvSpPr>
      <dsp:spPr>
        <a:xfrm>
          <a:off x="0" y="3734783"/>
          <a:ext cx="6900512" cy="1559025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Extract Medical Entities:</a:t>
          </a:r>
          <a:r>
            <a:rPr lang="en-US" sz="2800" b="0" i="0" kern="1200" dirty="0"/>
            <a:t> Identify and categorize medical information from the text.</a:t>
          </a:r>
          <a:endParaRPr lang="en-US" sz="2800" kern="1200" dirty="0"/>
        </a:p>
      </dsp:txBody>
      <dsp:txXfrm>
        <a:off x="76105" y="3810888"/>
        <a:ext cx="6748302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CDFE7-1BBA-5941-93DF-EC09C8D891B5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Enhanced Decision Support:</a:t>
          </a:r>
          <a:r>
            <a:rPr lang="en-US" sz="2500" kern="1200"/>
            <a:t> Combines NLP, LLMs, and CV for real-time support, reducing errors and aligning treatments.</a:t>
          </a:r>
        </a:p>
      </dsp:txBody>
      <dsp:txXfrm>
        <a:off x="48547" y="127216"/>
        <a:ext cx="10418506" cy="897406"/>
      </dsp:txXfrm>
    </dsp:sp>
    <dsp:sp modelId="{A4BB4EC3-8AD3-6443-B81A-554082F728ED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Automated Documentation:</a:t>
          </a:r>
          <a:r>
            <a:rPr lang="en-US" sz="2500" kern="1200"/>
            <a:t> NLP systems generate clinical documentation, easing administrative tasks.</a:t>
          </a:r>
        </a:p>
      </dsp:txBody>
      <dsp:txXfrm>
        <a:off x="48547" y="1193716"/>
        <a:ext cx="10418506" cy="897406"/>
      </dsp:txXfrm>
    </dsp:sp>
    <dsp:sp modelId="{15601727-ECEA-D746-8282-CF407C9F8E08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Personalized Care:</a:t>
          </a:r>
          <a:r>
            <a:rPr lang="en-US" sz="2500" kern="1200"/>
            <a:t> LMMs analyze multi-source data for personalized treatment plans, improving outcomes and satisfaction.</a:t>
          </a:r>
        </a:p>
      </dsp:txBody>
      <dsp:txXfrm>
        <a:off x="48547" y="2260216"/>
        <a:ext cx="10418506" cy="897406"/>
      </dsp:txXfrm>
    </dsp:sp>
    <dsp:sp modelId="{6EBDC8DD-44C3-DA4E-AF32-B3A1DA610455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Improved Efficiency:</a:t>
          </a:r>
          <a:r>
            <a:rPr lang="en-US" sz="2500" kern="1200"/>
            <a:t> Automates billing, coding, and data extraction, streamlining operations and cutting costs.</a:t>
          </a:r>
        </a:p>
      </dsp:txBody>
      <dsp:txXfrm>
        <a:off x="48547" y="3326716"/>
        <a:ext cx="104185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D0F-94AD-38A3-BF2D-3A6942906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578BF-45C6-805B-D16B-291EBC67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753C-1CA8-65FE-1E7E-24E0EB1D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3154E-0B6B-BEC5-4079-F786E44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DBCD-92A4-F92B-8B5B-F2A84CBD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4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5E21-B530-CFCD-9934-FACCA566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CEF9C-1261-B5EC-CBC0-F9D693BA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8684B-352F-C372-FDF2-59670D2A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F613-20D6-C571-4049-6BA03CD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13A8-E465-E6F9-7A8B-1DB88EC4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594C8-F5EA-6F40-82F1-F06A3CBA9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C205-A986-9164-4533-6C9699E7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3EED-89EC-6795-3758-3A86EC07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8FA8-928A-CF7E-2C4C-609F621E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8D29-1AD0-18EA-0978-7B5BB1C4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2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FBC6-4EC3-EEFA-3048-4B6955B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7BA9-8397-FC48-B997-2ABA70EB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03B4-C070-508A-82C5-F84CE4C5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B553-E75C-6496-7344-187A2FCF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8745-AC6C-FB43-1956-6938D3F4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199F-ABE7-0C53-DC20-C4DBD4D4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E93A-8F81-81ED-51AB-AD3475C8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57A4-9F89-721B-DCF9-E1DFE3C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730B-513B-D3F1-B680-A2DC7A84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B24E-465D-4D9B-D86F-56D83A65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BB9-D920-70D3-4EEA-2C258CAC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AE4B-69B1-57C1-5777-8D3BECA0E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F4ABF-913F-0C62-04F3-773A527B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D5B9-9B15-03E1-DACC-4FAA0A5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7E821-0DBB-9207-D361-613CE810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1A35-93C5-E877-F252-2FD7868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9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DF7-A4E7-C2DF-C724-8BC28B15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72FF-BEF0-3977-C24B-A38359DE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C9262-A228-9B6F-DB58-B4CCA933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EC473-B9BE-2CB0-0092-199E5E05D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F8E9-2448-CB7C-85C8-F199F1305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50645-9A48-AC1D-357B-AC533D4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D36C9-CF62-0A47-F2C6-C5F9C183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FA20D3-7D62-A7B0-F0F7-0B39EB61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64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254A-EA9D-AF3F-9746-B2B2DD6E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B2028-802B-30EE-C41F-3E24C3CF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5430-E001-F6CB-0593-709A0F1F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32C04-77C9-9C02-4658-3B398352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8DBDB-0E1A-59EB-E1E9-B9F76F70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8DC83-27D8-FD90-7272-3D82AD50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18C83-FEE0-5E5A-6B1C-C9E45A8C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619A-32C1-F8F1-7CC2-0D631183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6DE73-CBC3-40D1-6441-54805443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68C87-C49D-BD41-199D-FD914B365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A8B3D-0936-4F6D-6A0D-2F8848E4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204D-632F-2762-04E9-35E7A3C5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EB1A6-302F-CEF7-9B18-4F332CFB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2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57C2-651D-F3D7-A8E7-5E2AA3AF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4D4A6-E28D-66B3-D080-543712FDF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42AEB-3D40-3F9F-030E-B5968C35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5615-8A82-E7AB-5A9F-CDFEAB0C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E839C-2DBF-3146-68CC-E481CEFF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E0A6-660E-FA17-E216-95044BE2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B3CFA-F859-F4A3-EE1F-86DD3848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9567-D274-3A34-FBEE-DEBA9E34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203DE-37F7-807B-F9CE-5CF2BC1D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DA76-CEED-8F9A-228F-FD3FF8A3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7854-A46B-80C5-76E3-9644759A3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1F722B1-A471-5F40-495E-D7C4753B30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39" r="-1" b="449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BC597-179E-EB49-641C-D43E9BC0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100" b="0" i="0" u="none" strike="noStrike">
                <a:solidFill>
                  <a:schemeClr val="bg1"/>
                </a:solidFill>
                <a:effectLst/>
              </a:rPr>
              <a:t>Integrated Approach for Medical Image Classification and Text Extraction</a:t>
            </a:r>
            <a:br>
              <a:rPr lang="en-US" sz="5100">
                <a:solidFill>
                  <a:schemeClr val="bg1"/>
                </a:solidFill>
                <a:effectLst/>
              </a:rPr>
            </a:b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3740C-11CD-DD44-952B-B234CD12A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900" b="0" i="0" u="none" strike="noStrike">
              <a:solidFill>
                <a:schemeClr val="bg1"/>
              </a:solidFill>
              <a:effectLst/>
              <a:latin typeface="-webkit-standard"/>
            </a:endParaRPr>
          </a:p>
          <a:p>
            <a:r>
              <a:rPr lang="en-US" sz="1900" b="0" i="0" u="none" strike="noStrike">
                <a:solidFill>
                  <a:schemeClr val="bg1"/>
                </a:solidFill>
                <a:effectLst/>
                <a:latin typeface="-webkit-standard"/>
              </a:rPr>
              <a:t>Combining Computer Vision, OCR, and NLP</a:t>
            </a:r>
          </a:p>
          <a:p>
            <a:endParaRPr lang="en-US" sz="1900">
              <a:solidFill>
                <a:schemeClr val="bg1"/>
              </a:solidFill>
              <a:latin typeface="-webkit-standard"/>
            </a:endParaRPr>
          </a:p>
          <a:p>
            <a:r>
              <a:rPr lang="en-US" sz="1900">
                <a:solidFill>
                  <a:schemeClr val="bg1"/>
                </a:solidFill>
                <a:latin typeface="-webkit-standard"/>
              </a:rPr>
              <a:t>			-Praneeth kumar </a:t>
            </a:r>
            <a:r>
              <a:rPr lang="en-US" sz="1900">
                <a:solidFill>
                  <a:schemeClr val="bg1"/>
                </a:solidFill>
              </a:rPr>
              <a:t>	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</p:txBody>
      </p:sp>
      <p:sp>
        <p:nvSpPr>
          <p:cNvPr id="1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5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 Fill">
            <a:extLst>
              <a:ext uri="{FF2B5EF4-FFF2-40B4-BE49-F238E27FC236}">
                <a16:creationId xmlns:a16="http://schemas.microsoft.com/office/drawing/2014/main" id="{9DAE9059-5BC0-4B75-B536-54BFB08F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F17EE558-8341-47F3-B29A-14E701B36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green triangular pattern&#10;&#10;Description automatically generated">
            <a:extLst>
              <a:ext uri="{FF2B5EF4-FFF2-40B4-BE49-F238E27FC236}">
                <a16:creationId xmlns:a16="http://schemas.microsoft.com/office/drawing/2014/main" id="{CD353848-EB24-B0CB-72B2-422491C8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</a:blip>
          <a:srcRect t="7964" b="7767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73FC59CD-C9DA-4650-8128-10CD2396E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87BEC2-A37A-4BD2-B378-ED56E078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A84300-60A4-4D45-BC17-FE0C4F193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4AD69DF-D02A-4EED-92C3-CA0EBA047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75F2D3B-3AD8-4842-8C23-DF279210C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FCF15B7-4678-4175-81C2-84308D09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C6AEC7-0ECD-41FC-9A7D-4CCCCBC3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B8BBA06-D341-464C-8CF0-207A7D2A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B06268-D978-AA3E-82EE-856985AD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383457"/>
            <a:ext cx="10158984" cy="2686825"/>
          </a:xfrm>
        </p:spPr>
        <p:txBody>
          <a:bodyPr anchor="b"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Conclusion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B5CD8-9C1F-9A83-D6F6-14190DFB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56" y="3183805"/>
            <a:ext cx="10158984" cy="3094165"/>
          </a:xfrm>
        </p:spPr>
        <p:txBody>
          <a:bodyPr anchor="t">
            <a:norm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</a:rPr>
              <a:t>Summary:</a:t>
            </a:r>
            <a:r>
              <a:rPr lang="en-US" sz="1800" dirty="0">
                <a:solidFill>
                  <a:schemeClr val="bg1"/>
                </a:solidFill>
              </a:rPr>
              <a:t> The integrated approach demonstrates how to use CV for image classification, OCR for text extraction, and NLP for entity recognition.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Benefits:</a:t>
            </a:r>
            <a:r>
              <a:rPr lang="en-US" sz="1800" dirty="0">
                <a:solidFill>
                  <a:schemeClr val="bg1"/>
                </a:solidFill>
              </a:rPr>
              <a:t> Improved accuracy in medical diagnostics and streamlined information extraction.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Future Work:</a:t>
            </a:r>
            <a:r>
              <a:rPr lang="en-US" sz="1800" dirty="0">
                <a:solidFill>
                  <a:schemeClr val="bg1"/>
                </a:solidFill>
              </a:rPr>
              <a:t> Enhancements can include training models with more data and handling multiple disease categories</a:t>
            </a:r>
          </a:p>
        </p:txBody>
      </p:sp>
    </p:spTree>
    <p:extLst>
      <p:ext uri="{BB962C8B-B14F-4D97-AF65-F5344CB8AC3E}">
        <p14:creationId xmlns:p14="http://schemas.microsoft.com/office/powerpoint/2010/main" val="299591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1B977B-3CF6-2ECC-616E-7370B6D0A5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693B3-9B24-84F5-AD1B-29550A48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rgbClr val="FFFFFF"/>
                </a:solidFill>
                <a:effectLst/>
                <a:latin typeface="-webkit-standard"/>
              </a:rPr>
              <a:t>Introduction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F56ADA-9CF6-E7C3-3744-42AB6BAC4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814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618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BB8D-797D-AC16-FB78-5E3F67BA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81035"/>
            <a:ext cx="5071550" cy="5811423"/>
          </a:xfrm>
        </p:spPr>
        <p:txBody>
          <a:bodyPr anchor="ctr">
            <a:normAutofit/>
          </a:bodyPr>
          <a:lstStyle/>
          <a:p>
            <a:r>
              <a:rPr lang="en-US"/>
              <a:t>Convolutional Neural Network (CNN)</a:t>
            </a:r>
            <a:br>
              <a:rPr lang="en-US"/>
            </a:br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DD3C6F9A-C974-EE3C-0975-D22721D14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21951"/>
              </p:ext>
            </p:extLst>
          </p:nvPr>
        </p:nvGraphicFramePr>
        <p:xfrm>
          <a:off x="6445526" y="591378"/>
          <a:ext cx="5262286" cy="5585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09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EDC963E-9D8B-3902-29A7-DD527324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54" b="-2"/>
          <a:stretch/>
        </p:blipFill>
        <p:spPr>
          <a:xfrm>
            <a:off x="8" y="10"/>
            <a:ext cx="6095999" cy="6857990"/>
          </a:xfrm>
          <a:prstGeom prst="rect">
            <a:avLst/>
          </a:prstGeom>
        </p:spPr>
      </p:pic>
      <p:pic>
        <p:nvPicPr>
          <p:cNvPr id="5" name="Picture 4" descr="Periodic table illustration">
            <a:extLst>
              <a:ext uri="{FF2B5EF4-FFF2-40B4-BE49-F238E27FC236}">
                <a16:creationId xmlns:a16="http://schemas.microsoft.com/office/drawing/2014/main" id="{94DC387A-B51D-FF09-98D5-3F6EF0CB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9" r="10282" b="-3"/>
          <a:stretch/>
        </p:blipFill>
        <p:spPr>
          <a:xfrm>
            <a:off x="6095992" y="-984"/>
            <a:ext cx="6096000" cy="685898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40032-3F02-8E6C-2EF5-72644A26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89" y="1966194"/>
            <a:ext cx="3703486" cy="2848256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-webkit-standard"/>
              </a:rPr>
              <a:t>Optical</a:t>
            </a:r>
            <a:r>
              <a:rPr lang="en-US" sz="3200" b="0" i="0" u="none" strike="noStrike" dirty="0">
                <a:effectLst/>
                <a:latin typeface="-webkit-standard"/>
              </a:rPr>
              <a:t> Character Recognition (OCR) </a:t>
            </a:r>
            <a:endParaRPr lang="en-US" sz="3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8097C-FB64-9AB2-76AE-A1E673E7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6479-EA8A-40B2-1C64-D451F47F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025" y="1677819"/>
            <a:ext cx="4510221" cy="3579981"/>
          </a:xfrm>
        </p:spPr>
        <p:txBody>
          <a:bodyPr>
            <a:normAutofit/>
          </a:bodyPr>
          <a:lstStyle/>
          <a:p>
            <a:r>
              <a:rPr lang="en-US" sz="2000" b="0" i="0" u="none" strike="noStrike">
                <a:effectLst/>
                <a:latin typeface="-webkit-standard"/>
              </a:rPr>
              <a:t>Digitize text from scanned prescriptions and medical documents.</a:t>
            </a:r>
          </a:p>
          <a:p>
            <a:r>
              <a:rPr lang="en-US" sz="2000" b="1" i="0" u="none" strike="noStrike">
                <a:effectLst/>
              </a:rPr>
              <a:t>Process:</a:t>
            </a:r>
            <a:endParaRPr lang="en-US" sz="20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Input:</a:t>
            </a:r>
            <a:r>
              <a:rPr lang="en-US" sz="2000" b="0" i="0" u="none" strike="noStrike">
                <a:effectLst/>
              </a:rPr>
              <a:t> Scanned prescription or medical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Tool:</a:t>
            </a:r>
            <a:r>
              <a:rPr lang="en-US" sz="2000" b="0" i="0" u="none" strike="noStrike">
                <a:effectLst/>
              </a:rPr>
              <a:t> OCR (e.g., Tesseract)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Output:</a:t>
            </a:r>
            <a:r>
              <a:rPr lang="en-US" sz="2000" b="0" i="0" u="none" strike="noStrike">
                <a:effectLst/>
              </a:rPr>
              <a:t> Digital text including patient’s name and medication information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500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535CFCE6-8DBC-C5AF-0A25-A70422A216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1A4DF-A588-71FE-110C-2D835BDD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0" i="0" u="none" strike="noStrike">
                <a:solidFill>
                  <a:schemeClr val="bg1"/>
                </a:solidFill>
                <a:effectLst/>
                <a:latin typeface="-webkit-standard"/>
              </a:rPr>
              <a:t>Natural Language Processing (NLP)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87FD-384F-9CDF-FBA9-93FECF5D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i="0" u="none" strike="noStrike">
                <a:solidFill>
                  <a:schemeClr val="bg1"/>
                </a:solidFill>
                <a:effectLst/>
                <a:latin typeface="-webkit-standard"/>
              </a:rPr>
              <a:t>Objectiv</a:t>
            </a:r>
            <a:r>
              <a:rPr lang="en-US" sz="2000" b="0" i="0" u="none" strike="noStrike">
                <a:solidFill>
                  <a:schemeClr val="bg1"/>
                </a:solidFill>
                <a:effectLst/>
                <a:latin typeface="-webkit-standard"/>
              </a:rPr>
              <a:t>digitized text using NLP techniques.</a:t>
            </a:r>
          </a:p>
          <a:p>
            <a:r>
              <a:rPr lang="en-US" sz="2000" b="1" i="0" u="none" strike="noStrike">
                <a:solidFill>
                  <a:schemeClr val="bg1"/>
                </a:solidFill>
                <a:effectLst/>
                <a:latin typeface="-webkit-standard"/>
              </a:rPr>
              <a:t>Process:</a:t>
            </a: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-webkit-standard"/>
              </a:rPr>
              <a:t>Input: Digitized text from prescriptions</a:t>
            </a:r>
          </a:p>
          <a:p>
            <a:pPr marL="342900" indent="-342900"/>
            <a:r>
              <a:rPr lang="en-US" sz="2000">
                <a:solidFill>
                  <a:schemeClr val="bg1"/>
                </a:solidFill>
                <a:latin typeface="-webkit-standard"/>
              </a:rPr>
              <a:t>Tool: Pre-trained NLP </a:t>
            </a:r>
            <a:r>
              <a:rPr lang="en-US" sz="2000" b="1" i="0" u="none" strike="noStrike">
                <a:solidFill>
                  <a:schemeClr val="bg1"/>
                </a:solidFill>
                <a:effectLst/>
                <a:latin typeface="-webkit-standard"/>
              </a:rPr>
              <a:t>e: </a:t>
            </a:r>
            <a:r>
              <a:rPr lang="en-US" sz="2000" b="0" i="0" u="none" strike="noStrike">
                <a:solidFill>
                  <a:schemeClr val="bg1"/>
                </a:solidFill>
                <a:effectLst/>
                <a:latin typeface="-webkit-standard"/>
              </a:rPr>
              <a:t>Extract relevant information from </a:t>
            </a:r>
            <a:r>
              <a:rPr lang="en-US" sz="2000">
                <a:solidFill>
                  <a:schemeClr val="bg1"/>
                </a:solidFill>
                <a:latin typeface="-webkit-standard"/>
              </a:rPr>
              <a:t>models (e.g., SpaCy)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-webkit-standard"/>
              </a:rPr>
              <a:t>Output: Identified entities such as patient’s name and prescribed medications, including dosage indicators like "mg"</a:t>
            </a:r>
          </a:p>
          <a:p>
            <a:endParaRPr lang="en-US" sz="2000" b="1" i="0" u="none" strike="noStrike">
              <a:solidFill>
                <a:schemeClr val="bg1"/>
              </a:solidFill>
              <a:effectLst/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6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1A799-F2DA-C7B3-733B-E7B5B008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0" i="0" u="none" strike="noStrike">
                <a:effectLst/>
                <a:latin typeface="-webkit-standard"/>
              </a:rPr>
              <a:t>Main Execution Flow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EC242-DB04-0F0D-BBD5-82034A9F7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5537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09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8F31-65E3-799F-346F-0E1F53C3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9591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Opportunities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DCD7E-EDFD-7E93-D890-6E8497C2AC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01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04E962D-0349-F9C4-F359-12D28D52EE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BBC228-FA32-9C77-2EA8-E631014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b="0" i="0" u="none" strike="noStrike">
                <a:solidFill>
                  <a:schemeClr val="bg1"/>
                </a:solidFill>
                <a:effectLst/>
                <a:latin typeface="-webkit-standard"/>
              </a:rPr>
              <a:t>Threats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EB17-DE49-71C8-055A-3DF5B5495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Data Security:</a:t>
            </a:r>
            <a:r>
              <a:rPr lang="en-US" sz="2000">
                <a:solidFill>
                  <a:schemeClr val="bg1"/>
                </a:solidFill>
              </a:rPr>
              <a:t> Ensuring patient data privacy and compliance with regulations is crucial for secure AI models.</a:t>
            </a:r>
          </a:p>
          <a:p>
            <a:r>
              <a:rPr lang="en-US" sz="2000" b="1">
                <a:solidFill>
                  <a:schemeClr val="bg1"/>
                </a:solidFill>
              </a:rPr>
              <a:t>Bias in Models:</a:t>
            </a:r>
            <a:r>
              <a:rPr lang="en-US" sz="2000">
                <a:solidFill>
                  <a:schemeClr val="bg1"/>
                </a:solidFill>
              </a:rPr>
              <a:t> AI can reflect biases from training data, potentially leading to unequal care.</a:t>
            </a:r>
          </a:p>
          <a:p>
            <a:r>
              <a:rPr lang="en-US" sz="2000" b="1">
                <a:solidFill>
                  <a:schemeClr val="bg1"/>
                </a:solidFill>
              </a:rPr>
              <a:t>Regulatory Challenges:</a:t>
            </a:r>
            <a:r>
              <a:rPr lang="en-US" sz="2000">
                <a:solidFill>
                  <a:schemeClr val="bg1"/>
                </a:solidFill>
              </a:rPr>
              <a:t> AI in healthcare must meet stringent standards for transparency and compliance, including laws like HIPAA.</a:t>
            </a:r>
          </a:p>
        </p:txBody>
      </p:sp>
    </p:spTree>
    <p:extLst>
      <p:ext uri="{BB962C8B-B14F-4D97-AF65-F5344CB8AC3E}">
        <p14:creationId xmlns:p14="http://schemas.microsoft.com/office/powerpoint/2010/main" val="156334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98144-B71D-DB53-5D4C-731B0208D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Code: 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98369B-6E0B-CB2A-A07F-22FA13E3A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328613"/>
            <a:ext cx="6780700" cy="63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5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468</Words>
  <Application>Microsoft Macintosh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-webkit-standard</vt:lpstr>
      <vt:lpstr>Aptos</vt:lpstr>
      <vt:lpstr>Aptos Display</vt:lpstr>
      <vt:lpstr>Arial</vt:lpstr>
      <vt:lpstr>Calibri</vt:lpstr>
      <vt:lpstr>Office Theme</vt:lpstr>
      <vt:lpstr>Integrated Approach for Medical Image Classification and Text Extraction </vt:lpstr>
      <vt:lpstr>Introduction</vt:lpstr>
      <vt:lpstr>Convolutional Neural Network (CNN) </vt:lpstr>
      <vt:lpstr>Optical Character Recognition (OCR) </vt:lpstr>
      <vt:lpstr>Natural Language Processing (NLP)</vt:lpstr>
      <vt:lpstr>Main Execution Flow</vt:lpstr>
      <vt:lpstr>Opportunities</vt:lpstr>
      <vt:lpstr>Threats</vt:lpstr>
      <vt:lpstr>Code: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Kumar Reddy Annapureddy</dc:creator>
  <cp:lastModifiedBy>Praneeth Kumar Reddy Annapureddy</cp:lastModifiedBy>
  <cp:revision>1</cp:revision>
  <dcterms:created xsi:type="dcterms:W3CDTF">2024-08-15T23:16:46Z</dcterms:created>
  <dcterms:modified xsi:type="dcterms:W3CDTF">2024-08-16T00:54:07Z</dcterms:modified>
</cp:coreProperties>
</file>