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76d1cea3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76d1cea3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3e273e9b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3e273e9b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76d1cea3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76d1cea3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76d1cea3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76d1cea3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76d1cea3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76d1cea3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76d1cea3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76d1cea3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76d1cea3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76d1cea3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76d1cea3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76d1cea3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76d1cea3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76d1cea3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0E5FF"/>
            </a:gs>
            <a:gs pos="50000">
              <a:srgbClr val="FFFAF8"/>
            </a:gs>
            <a:gs pos="100000">
              <a:srgbClr val="FCDECC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573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452B"/>
                </a:solidFill>
              </a:rPr>
              <a:t>Transit Phone </a:t>
            </a:r>
            <a:r>
              <a:rPr b="1" lang="en">
                <a:solidFill>
                  <a:srgbClr val="19452B"/>
                </a:solidFill>
              </a:rPr>
              <a:t>Application</a:t>
            </a:r>
            <a:endParaRPr b="1">
              <a:solidFill>
                <a:srgbClr val="19452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9452B"/>
                </a:solidFill>
              </a:rPr>
              <a:t>Sprint Planning Deck</a:t>
            </a:r>
            <a:endParaRPr b="1">
              <a:solidFill>
                <a:srgbClr val="19452B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644450"/>
            <a:ext cx="8520600" cy="15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rgbClr val="19452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rgbClr val="19452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rgbClr val="F8A800"/>
                </a:solidFill>
              </a:rPr>
              <a:t>Product Improvement Case Study</a:t>
            </a:r>
            <a:endParaRPr b="1" sz="2650">
              <a:solidFill>
                <a:srgbClr val="F8A8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457200" y="4356050"/>
            <a:ext cx="23751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9452B"/>
                </a:solidFill>
              </a:rPr>
              <a:t>Praneeth Koduru</a:t>
            </a:r>
            <a:endParaRPr sz="1800">
              <a:solidFill>
                <a:srgbClr val="19452B"/>
              </a:solidFill>
            </a:endParaRPr>
          </a:p>
        </p:txBody>
      </p:sp>
      <p:pic>
        <p:nvPicPr>
          <p:cNvPr id="57" name="Google Shape;57;p13" title="Transit Ap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2275" y="1084650"/>
            <a:ext cx="5359452" cy="327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0E5FF"/>
            </a:gs>
            <a:gs pos="50000">
              <a:srgbClr val="FFFAF8"/>
            </a:gs>
            <a:gs pos="100000">
              <a:srgbClr val="FCDECC"/>
            </a:gs>
          </a:gsLst>
          <a:lin ang="5400012" scaled="0"/>
        </a:gra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71575"/>
            <a:ext cx="85206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9452B"/>
                </a:solidFill>
              </a:rPr>
              <a:t>Sprint 8 – Planning</a:t>
            </a:r>
            <a:endParaRPr b="1" sz="4000">
              <a:solidFill>
                <a:srgbClr val="19452B"/>
              </a:solidFill>
            </a:endParaRPr>
          </a:p>
        </p:txBody>
      </p:sp>
      <p:sp>
        <p:nvSpPr>
          <p:cNvPr id="111" name="Google Shape;111;p22"/>
          <p:cNvSpPr txBox="1"/>
          <p:nvPr/>
        </p:nvSpPr>
        <p:spPr>
          <a:xfrm>
            <a:off x="480750" y="1017775"/>
            <a:ext cx="81825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Theme: </a:t>
            </a:r>
            <a:r>
              <a:rPr lang="en" sz="1800">
                <a:solidFill>
                  <a:srgbClr val="19452B"/>
                </a:solidFill>
              </a:rPr>
              <a:t>Premium Info + Upgrade Flow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Primary Epics:</a:t>
            </a:r>
            <a:r>
              <a:rPr lang="en" sz="1800">
                <a:solidFill>
                  <a:srgbClr val="19452B"/>
                </a:solidFill>
              </a:rPr>
              <a:t> </a:t>
            </a:r>
            <a:r>
              <a:rPr lang="en" sz="1800">
                <a:solidFill>
                  <a:srgbClr val="19452B"/>
                </a:solidFill>
              </a:rPr>
              <a:t>SCRUM-5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Key User Stories: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SCRUM-13: Student Subscription Prompt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SCRUM-14: Premium Features Explained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Tasks:</a:t>
            </a:r>
            <a:endParaRPr b="1"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SCRUM-52: Link upgrade CTA (In Progress)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SCRUM-53: Validate copy &amp; feature list (In Progress)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SCRUM-60: Sync schedule tab with real-time updates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SCRUM-61: QA weekend timing display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SCRUM-50: Design feature comparison U</a:t>
            </a:r>
            <a:r>
              <a:rPr lang="en" sz="1800">
                <a:solidFill>
                  <a:srgbClr val="19452B"/>
                </a:solidFill>
              </a:rPr>
              <a:t>I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SCRUM-51: Implement comparison screen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SCRUM-49: QA test student flow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SCRUM-48: Display discount fare eligibility info</a:t>
            </a:r>
            <a:endParaRPr sz="1800">
              <a:solidFill>
                <a:srgbClr val="19452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0E5FF"/>
            </a:gs>
            <a:gs pos="50000">
              <a:srgbClr val="FFFAF8"/>
            </a:gs>
            <a:gs pos="100000">
              <a:srgbClr val="FCDECC"/>
            </a:gs>
          </a:gsLst>
          <a:lin ang="5400012" scaled="0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71575"/>
            <a:ext cx="85206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9452B"/>
                </a:solidFill>
              </a:rPr>
              <a:t>Sprint Planning Overview</a:t>
            </a:r>
            <a:endParaRPr b="1" sz="4000">
              <a:solidFill>
                <a:srgbClr val="19452B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80750" y="1017775"/>
            <a:ext cx="8182500" cy="3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Project Name:</a:t>
            </a:r>
            <a:r>
              <a:rPr lang="en" sz="1800">
                <a:solidFill>
                  <a:srgbClr val="19452B"/>
                </a:solidFill>
              </a:rPr>
              <a:t> Transit App Real-Time Upgrade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Team:</a:t>
            </a:r>
            <a:r>
              <a:rPr lang="en" sz="1800">
                <a:solidFill>
                  <a:srgbClr val="19452B"/>
                </a:solidFill>
              </a:rPr>
              <a:t> Cross-functional Agile team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Duration:</a:t>
            </a:r>
            <a:r>
              <a:rPr lang="en" sz="1800">
                <a:solidFill>
                  <a:srgbClr val="19452B"/>
                </a:solidFill>
              </a:rPr>
              <a:t> 8 Sprints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Release Phases:</a:t>
            </a:r>
            <a:endParaRPr b="1"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Phase 1 → Sprints 1–3 (MVP)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Phase 2 → Sprints 4–6 (UX + Discoverability)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Phase 3 → Sprints 7–8 (Notifications + Polish)</a:t>
            </a:r>
            <a:endParaRPr sz="1800">
              <a:solidFill>
                <a:srgbClr val="19452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0E5FF"/>
            </a:gs>
            <a:gs pos="50000">
              <a:srgbClr val="FFFAF8"/>
            </a:gs>
            <a:gs pos="100000">
              <a:srgbClr val="FCDECC"/>
            </a:gs>
          </a:gsLst>
          <a:lin ang="5400012" scaled="0"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71575"/>
            <a:ext cx="85206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9452B"/>
                </a:solidFill>
              </a:rPr>
              <a:t>Sprint 1 – Planning</a:t>
            </a:r>
            <a:endParaRPr b="1" sz="4000">
              <a:solidFill>
                <a:srgbClr val="19452B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80750" y="1017775"/>
            <a:ext cx="8182500" cy="3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Theme: </a:t>
            </a:r>
            <a:r>
              <a:rPr lang="en" sz="1800">
                <a:solidFill>
                  <a:srgbClr val="19452B"/>
                </a:solidFill>
              </a:rPr>
              <a:t>Real-Time Location Accuracy (Part 1)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Primary Epics:</a:t>
            </a:r>
            <a:r>
              <a:rPr lang="en" sz="1800">
                <a:solidFill>
                  <a:srgbClr val="19452B"/>
                </a:solidFill>
              </a:rPr>
              <a:t> </a:t>
            </a:r>
            <a:r>
              <a:rPr lang="en" sz="1800">
                <a:solidFill>
                  <a:srgbClr val="19452B"/>
                </a:solidFill>
              </a:rPr>
              <a:t>SCRUM-1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Key User Stories: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SCRUM-6: Accurate Location Tracking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Tasks:</a:t>
            </a:r>
            <a:endParaRPr b="1"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SCRUM-23: Integrate GPS polling mechanism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SCRUM-24: Map rendering of live transit updates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SCRUM-25: Backend endpoint for location feeds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SCRUM-26: QA Test: Real-time location behavior</a:t>
            </a:r>
            <a:endParaRPr sz="1800">
              <a:solidFill>
                <a:srgbClr val="19452B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0E5FF"/>
            </a:gs>
            <a:gs pos="50000">
              <a:srgbClr val="FFFAF8"/>
            </a:gs>
            <a:gs pos="100000">
              <a:srgbClr val="FCDECC"/>
            </a:gs>
          </a:gsLst>
          <a:lin ang="5400012" scaled="0"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71575"/>
            <a:ext cx="85206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9452B"/>
                </a:solidFill>
              </a:rPr>
              <a:t>Sprint 2 – Planning</a:t>
            </a:r>
            <a:endParaRPr b="1" sz="4000">
              <a:solidFill>
                <a:srgbClr val="19452B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480750" y="1017775"/>
            <a:ext cx="8182500" cy="3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Theme: </a:t>
            </a:r>
            <a:r>
              <a:rPr lang="en" sz="1800">
                <a:solidFill>
                  <a:srgbClr val="19452B"/>
                </a:solidFill>
              </a:rPr>
              <a:t>Real-Time Location Accuracy (Part 2)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Primary Epics:</a:t>
            </a:r>
            <a:r>
              <a:rPr lang="en" sz="1800">
                <a:solidFill>
                  <a:srgbClr val="19452B"/>
                </a:solidFill>
              </a:rPr>
              <a:t> SCRUM-1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Key User Stories: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SCRUM-7: Updated ETA Estimates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Tasks:</a:t>
            </a:r>
            <a:endParaRPr b="1"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SCRUM-27: Audit current ETA logic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SCRUM-28: Improved ETA prediction algorithm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SCRUM-29: Update UI for real-time ETA display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SCRUM-31: End-to-end QA testing of ETA accuracy &amp; UX</a:t>
            </a:r>
            <a:endParaRPr sz="1800">
              <a:solidFill>
                <a:srgbClr val="19452B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0E5FF"/>
            </a:gs>
            <a:gs pos="50000">
              <a:srgbClr val="FFFAF8"/>
            </a:gs>
            <a:gs pos="100000">
              <a:srgbClr val="FCDECC"/>
            </a:gs>
          </a:gsLst>
          <a:lin ang="5400012" scaled="0"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71575"/>
            <a:ext cx="85206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9452B"/>
                </a:solidFill>
              </a:rPr>
              <a:t>Sprint 3 – Planning</a:t>
            </a:r>
            <a:endParaRPr b="1" sz="4000">
              <a:solidFill>
                <a:srgbClr val="19452B"/>
              </a:solidFill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480750" y="1017775"/>
            <a:ext cx="8182500" cy="3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Theme: </a:t>
            </a:r>
            <a:r>
              <a:rPr lang="en" sz="1800">
                <a:solidFill>
                  <a:srgbClr val="19452B"/>
                </a:solidFill>
              </a:rPr>
              <a:t>UI/UX Redesign (Part 1)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Primary Epics:</a:t>
            </a:r>
            <a:r>
              <a:rPr lang="en" sz="1800">
                <a:solidFill>
                  <a:srgbClr val="19452B"/>
                </a:solidFill>
              </a:rPr>
              <a:t> </a:t>
            </a:r>
            <a:r>
              <a:rPr lang="en" sz="1800">
                <a:solidFill>
                  <a:srgbClr val="19452B"/>
                </a:solidFill>
              </a:rPr>
              <a:t>UI/UX Redesign (Part 1)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Key User Stories: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SCRUM-9: Clean UI Layout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Tasks:</a:t>
            </a:r>
            <a:endParaRPr b="1"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SCRUM-32: Conduct UI audit &amp; identify inconsistencies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SCRUM-33: Redesign key screens for simpler navigation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SCRUM-34: Implement UI changes across key screens</a:t>
            </a:r>
            <a:endParaRPr sz="1800">
              <a:solidFill>
                <a:srgbClr val="19452B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0E5FF"/>
            </a:gs>
            <a:gs pos="50000">
              <a:srgbClr val="FFFAF8"/>
            </a:gs>
            <a:gs pos="100000">
              <a:srgbClr val="FCDECC"/>
            </a:gs>
          </a:gsLst>
          <a:lin ang="5400012" scaled="0"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71575"/>
            <a:ext cx="85206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9452B"/>
                </a:solidFill>
              </a:rPr>
              <a:t>Sprint 4 – Planning</a:t>
            </a:r>
            <a:endParaRPr b="1" sz="4000">
              <a:solidFill>
                <a:srgbClr val="19452B"/>
              </a:solidFill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480750" y="1017775"/>
            <a:ext cx="8182500" cy="3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Theme: </a:t>
            </a:r>
            <a:r>
              <a:rPr lang="en" sz="1800">
                <a:solidFill>
                  <a:srgbClr val="19452B"/>
                </a:solidFill>
              </a:rPr>
              <a:t>UI/UX Redesign (Part 2)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Primary Epics:</a:t>
            </a:r>
            <a:r>
              <a:rPr lang="en" sz="1800">
                <a:solidFill>
                  <a:srgbClr val="19452B"/>
                </a:solidFill>
              </a:rPr>
              <a:t> </a:t>
            </a:r>
            <a:r>
              <a:rPr lang="en" sz="1800">
                <a:solidFill>
                  <a:srgbClr val="19452B"/>
                </a:solidFill>
              </a:rPr>
              <a:t>SCRUM-2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Key User Stories: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SCRUM-10: Consistent Map Zoom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Tasks:</a:t>
            </a:r>
            <a:endParaRPr b="1"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SCRUM-35: Investigate current map behavior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SCRUM-36: Update map zoom logic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SCRUM-37: Zoom interaction testing across devices</a:t>
            </a:r>
            <a:endParaRPr sz="1800">
              <a:solidFill>
                <a:srgbClr val="19452B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0E5FF"/>
            </a:gs>
            <a:gs pos="50000">
              <a:srgbClr val="FFFAF8"/>
            </a:gs>
            <a:gs pos="100000">
              <a:srgbClr val="FCDECC"/>
            </a:gs>
          </a:gsLst>
          <a:lin ang="5400012" scaled="0"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71575"/>
            <a:ext cx="85206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9452B"/>
                </a:solidFill>
              </a:rPr>
              <a:t>Sprint 5 – Planning</a:t>
            </a:r>
            <a:endParaRPr b="1" sz="4000">
              <a:solidFill>
                <a:srgbClr val="19452B"/>
              </a:solidFill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480750" y="1017775"/>
            <a:ext cx="8182500" cy="3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Theme: </a:t>
            </a:r>
            <a:r>
              <a:rPr lang="en" sz="1800">
                <a:solidFill>
                  <a:srgbClr val="19452B"/>
                </a:solidFill>
              </a:rPr>
              <a:t>Nearby Stops &amp; Route Discovery (Part 1)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Primary Epics:</a:t>
            </a:r>
            <a:r>
              <a:rPr lang="en" sz="1800">
                <a:solidFill>
                  <a:srgbClr val="19452B"/>
                </a:solidFill>
              </a:rPr>
              <a:t> </a:t>
            </a:r>
            <a:r>
              <a:rPr lang="en" sz="1800">
                <a:solidFill>
                  <a:srgbClr val="19452B"/>
                </a:solidFill>
              </a:rPr>
              <a:t>SCRUM-3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Key User Stories: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SCRUM-11: Nearby Stop Finder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Tasks:</a:t>
            </a:r>
            <a:endParaRPr b="1"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SCRUM-38: Fetch and filter nearby stops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SCRUM-39: Design nearby stops map/list UI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SCRUM-40: Tap-to-view service frequency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SCRUM-41: Validate nearby stop accuracy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SCRUM-42: Stop-selection event handler</a:t>
            </a:r>
            <a:endParaRPr sz="1800">
              <a:solidFill>
                <a:srgbClr val="19452B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0E5FF"/>
            </a:gs>
            <a:gs pos="50000">
              <a:srgbClr val="FFFAF8"/>
            </a:gs>
            <a:gs pos="100000">
              <a:srgbClr val="FCDECC"/>
            </a:gs>
          </a:gsLst>
          <a:lin ang="5400012" scaled="0"/>
        </a:gra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71575"/>
            <a:ext cx="85206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9452B"/>
                </a:solidFill>
              </a:rPr>
              <a:t>Sprint 6 – Planning</a:t>
            </a:r>
            <a:endParaRPr b="1" sz="4000">
              <a:solidFill>
                <a:srgbClr val="19452B"/>
              </a:solidFill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480750" y="1017775"/>
            <a:ext cx="8182500" cy="3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Theme: </a:t>
            </a:r>
            <a:r>
              <a:rPr lang="en" sz="1800">
                <a:solidFill>
                  <a:srgbClr val="19452B"/>
                </a:solidFill>
              </a:rPr>
              <a:t>Route Discovery &amp; Student Verification (Part 2)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Primary Epics:</a:t>
            </a:r>
            <a:r>
              <a:rPr lang="en" sz="1800">
                <a:solidFill>
                  <a:srgbClr val="19452B"/>
                </a:solidFill>
              </a:rPr>
              <a:t> </a:t>
            </a:r>
            <a:r>
              <a:rPr lang="en" sz="1800">
                <a:solidFill>
                  <a:srgbClr val="19452B"/>
                </a:solidFill>
              </a:rPr>
              <a:t>SCRUM-3, SCRUM-4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Key User Stories: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SCRUM-12: Route Clarity by Stop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Tasks:</a:t>
            </a:r>
            <a:endParaRPr b="1"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SCRUM-43: Fetch and display route details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SCRUM-44: Build route info UI component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SCRUM-45: QA for route clarity feature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SCRUM-46: Student verification prompt on login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SCRUM-47: Student verification flow</a:t>
            </a:r>
            <a:endParaRPr sz="1800">
              <a:solidFill>
                <a:srgbClr val="19452B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0E5FF"/>
            </a:gs>
            <a:gs pos="50000">
              <a:srgbClr val="FFFAF8"/>
            </a:gs>
            <a:gs pos="100000">
              <a:srgbClr val="FCDECC"/>
            </a:gs>
          </a:gsLst>
          <a:lin ang="5400012" scaled="0"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71575"/>
            <a:ext cx="85206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9452B"/>
                </a:solidFill>
              </a:rPr>
              <a:t>Sprint 7 – Planning</a:t>
            </a:r>
            <a:endParaRPr b="1" sz="4000">
              <a:solidFill>
                <a:srgbClr val="19452B"/>
              </a:solidFill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480750" y="1017775"/>
            <a:ext cx="8182500" cy="38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Theme: </a:t>
            </a:r>
            <a:r>
              <a:rPr lang="en" sz="1800">
                <a:solidFill>
                  <a:srgbClr val="19452B"/>
                </a:solidFill>
              </a:rPr>
              <a:t>Push Alerts + Wait Times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Primary Epics:</a:t>
            </a:r>
            <a:r>
              <a:rPr lang="en" sz="1800">
                <a:solidFill>
                  <a:srgbClr val="19452B"/>
                </a:solidFill>
              </a:rPr>
              <a:t> </a:t>
            </a:r>
            <a:r>
              <a:rPr lang="en" sz="1800">
                <a:solidFill>
                  <a:srgbClr val="19452B"/>
                </a:solidFill>
              </a:rPr>
              <a:t>SCRUM-5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Key User Stories: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SCRUM-15: Accurate Wait Times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SCRUM-16: Weekend Timing Clarity</a:t>
            </a:r>
            <a:endParaRPr sz="1800">
              <a:solidFill>
                <a:srgbClr val="19452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9452B"/>
                </a:solidFill>
              </a:rPr>
              <a:t>Tasks:</a:t>
            </a:r>
            <a:endParaRPr b="1"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SCRUM-55–57: Wait time logic + U</a:t>
            </a:r>
            <a:r>
              <a:rPr lang="en" sz="1800">
                <a:solidFill>
                  <a:srgbClr val="19452B"/>
                </a:solidFill>
              </a:rPr>
              <a:t>I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SCRUM-58: Weekend schedule fetch</a:t>
            </a:r>
            <a:endParaRPr sz="1800">
              <a:solidFill>
                <a:srgbClr val="19452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9452B"/>
              </a:buClr>
              <a:buSzPts val="1800"/>
              <a:buChar char="●"/>
            </a:pPr>
            <a:r>
              <a:rPr lang="en" sz="1800">
                <a:solidFill>
                  <a:srgbClr val="19452B"/>
                </a:solidFill>
              </a:rPr>
              <a:t>SCRUM-59: Schedule tab design</a:t>
            </a:r>
            <a:endParaRPr sz="1800">
              <a:solidFill>
                <a:srgbClr val="19452B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