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74FD59-91B2-49A2-864E-7B600DAE322E}">
  <a:tblStyle styleId="{9B74FD59-91B2-49A2-864E-7B600DAE3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3e273e9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3e273e9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e273e9b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3e273e9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3e273e9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3e273e9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3e273e9b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3e273e9b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e273e9b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e273e9b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3e273e9ba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3e273e9ba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e273e9b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e273e9b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35e0fe0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35e0fe0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4miYoYFVrBEBJMFX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Transit Phone </a:t>
            </a:r>
            <a:r>
              <a:rPr b="1" lang="en">
                <a:solidFill>
                  <a:srgbClr val="19452B"/>
                </a:solidFill>
              </a:rPr>
              <a:t>Application</a:t>
            </a:r>
            <a:endParaRPr b="1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User Survey Analysis</a:t>
            </a:r>
            <a:endParaRPr b="1">
              <a:solidFill>
                <a:srgbClr val="19452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34850"/>
            <a:ext cx="8520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19452B"/>
                </a:solidFill>
              </a:rPr>
              <a:t>Survey of 10 real-world users to understand the pain points and Opportunities</a:t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F8A800"/>
                </a:solidFill>
              </a:rPr>
              <a:t>Product Improvement Case Study</a:t>
            </a:r>
            <a:endParaRPr b="1" sz="2650">
              <a:solidFill>
                <a:srgbClr val="F8A8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57200" y="4356050"/>
            <a:ext cx="2375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Praneeth Koduru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Survey Objective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8A800"/>
                </a:solidFill>
              </a:rPr>
              <a:t>Content</a:t>
            </a:r>
            <a:endParaRPr sz="2500">
              <a:solidFill>
                <a:srgbClr val="F8A800"/>
              </a:solidFill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Understand the user pain points with the current Transit Phone App.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Identify usability, feature, and performance gaps.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Gather insights to shape MVP feature set.</a:t>
            </a:r>
            <a:endParaRPr sz="2000">
              <a:solidFill>
                <a:srgbClr val="19452B"/>
              </a:solidFill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8A800"/>
                </a:solidFill>
              </a:rPr>
              <a:t>Survey Method</a:t>
            </a:r>
            <a:endParaRPr sz="2500">
              <a:solidFill>
                <a:srgbClr val="F8A800"/>
              </a:solidFill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Google Forms(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Survey Link</a:t>
            </a:r>
            <a:r>
              <a:rPr lang="en" sz="2000">
                <a:solidFill>
                  <a:srgbClr val="19452B"/>
                </a:solidFill>
              </a:rPr>
              <a:t>)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5 questions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10 Responses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Targeted Frequent and Infrequent Users.</a:t>
            </a:r>
            <a:endParaRPr sz="20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User Demographics</a:t>
            </a:r>
            <a:endParaRPr b="1" sz="4000">
              <a:solidFill>
                <a:srgbClr val="19452B"/>
              </a:solidFill>
            </a:endParaRPr>
          </a:p>
        </p:txBody>
      </p:sp>
      <p:pic>
        <p:nvPicPr>
          <p:cNvPr id="69" name="Google Shape;69;p15" title="Count of How Often do you use the Transit App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" y="936775"/>
            <a:ext cx="5939300" cy="36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070550" y="1908425"/>
            <a:ext cx="2761800" cy="29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55% Users are Regular Commuters using the App.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45% Users are not Frequent Users and are Occasional Commuters.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Top Frustrations</a:t>
            </a:r>
            <a:endParaRPr b="1" sz="4000">
              <a:solidFill>
                <a:srgbClr val="19452B"/>
              </a:solidFill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952500" y="124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{9B74FD59-91B2-49A2-864E-7B600DAE322E}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9452B"/>
                          </a:solidFill>
                        </a:rPr>
                        <a:t>Frustration</a:t>
                      </a:r>
                      <a:r>
                        <a:rPr b="1" lang="en">
                          <a:solidFill>
                            <a:srgbClr val="19452B"/>
                          </a:solidFill>
                        </a:rPr>
                        <a:t> Area</a:t>
                      </a:r>
                      <a:endParaRPr b="1"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9452B"/>
                          </a:solidFill>
                        </a:rPr>
                        <a:t>Customers Say</a:t>
                      </a:r>
                      <a:endParaRPr b="1"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Live Tracking Issue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“No proper live routes”, “Live tracking not updated”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Nearest stop confusion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“I want to know what buses stop at my nearby stop”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UI/UX issues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“Can you make it more simple?”, “Random pin on map”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Scheduled Timing and Wait Time </a:t>
                      </a:r>
                      <a:r>
                        <a:rPr lang="en">
                          <a:solidFill>
                            <a:srgbClr val="19452B"/>
                          </a:solidFill>
                        </a:rPr>
                        <a:t>Issues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“Wait time doesn’t reflect properly”, “Saturday timing wrong”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Premium complaints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9452B"/>
                          </a:solidFill>
                        </a:rPr>
                        <a:t>“Premium withholdings”</a:t>
                      </a:r>
                      <a:endParaRPr>
                        <a:solidFill>
                          <a:srgbClr val="19452B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Transit Features </a:t>
            </a:r>
            <a:r>
              <a:rPr b="1" lang="en" sz="4000">
                <a:solidFill>
                  <a:srgbClr val="19452B"/>
                </a:solidFill>
              </a:rPr>
              <a:t>Awareness</a:t>
            </a:r>
            <a:endParaRPr b="1" sz="4000">
              <a:solidFill>
                <a:srgbClr val="19452B"/>
              </a:solidFill>
            </a:endParaRPr>
          </a:p>
        </p:txBody>
      </p:sp>
      <p:pic>
        <p:nvPicPr>
          <p:cNvPr id="82" name="Google Shape;82;p17" title="Bus and Train Support Knowled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47102"/>
            <a:ext cx="3795951" cy="239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Users able to track their nearest Stop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350" y="1167138"/>
            <a:ext cx="3795950" cy="23520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69075" y="3654975"/>
            <a:ext cx="34812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20% Users are not aware of Multi-Transport Support on the App.</a:t>
            </a:r>
            <a:endParaRPr sz="1800">
              <a:solidFill>
                <a:srgbClr val="19452B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404000" y="3654975"/>
            <a:ext cx="34812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3</a:t>
            </a:r>
            <a:r>
              <a:rPr lang="en" sz="1800">
                <a:solidFill>
                  <a:srgbClr val="19452B"/>
                </a:solidFill>
              </a:rPr>
              <a:t>0% Users are not able to locate their near Bus Stop/Train Station.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User Suggestions for Improvement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3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More accurate live bus tracking.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Clearer stop-specific arrival info.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Simplified user interface.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Improve reliability of wait time display.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Better support for student riders (e.g., subscriptions, alerts).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Proper Routing Information.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Increase Bus Frequency.</a:t>
            </a:r>
            <a:endParaRPr sz="20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9452B"/>
                </a:solidFill>
              </a:rPr>
              <a:t>Key Insights</a:t>
            </a:r>
            <a:endParaRPr b="1" sz="3600">
              <a:solidFill>
                <a:srgbClr val="19452B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3950"/>
            <a:ext cx="83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Live tracking is unreliable — top complaint (40%).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UI/UX issues cause confusion and frustration (30–40%).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Stop-specific data is unclear or inaccurate for 30% of users.</a:t>
            </a:r>
            <a:endParaRPr sz="2000">
              <a:solidFill>
                <a:srgbClr val="19452B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2000"/>
              <a:buChar char="●"/>
            </a:pPr>
            <a:r>
              <a:rPr lang="en" sz="2000">
                <a:solidFill>
                  <a:srgbClr val="19452B"/>
                </a:solidFill>
              </a:rPr>
              <a:t>Feature visibility and communication need improvement.</a:t>
            </a:r>
            <a:endParaRPr sz="20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0"/>
          <p:cNvGraphicFramePr/>
          <p:nvPr/>
        </p:nvGraphicFramePr>
        <p:xfrm>
          <a:off x="458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{9B74FD59-91B2-49A2-864E-7B600DAE322E}</a:tableStyleId>
              </a:tblPr>
              <a:tblGrid>
                <a:gridCol w="2527400"/>
                <a:gridCol w="1483400"/>
                <a:gridCol w="1393400"/>
                <a:gridCol w="1465400"/>
                <a:gridCol w="13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Must Have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Should Have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Could Have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Won’t Have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Accurate real-time tracking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Dependable routing and wait-time info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support features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Advanced trip planning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Personalized suggestions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Simplified, intuitive UX/UI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Clearer multi-modal transport visibility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Increase in bus frequency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9452B"/>
                </a:solidFill>
              </a:rPr>
              <a:t>MoSCoW Analysis</a:t>
            </a:r>
            <a:endParaRPr b="1" sz="36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11700" y="1017775"/>
            <a:ext cx="85206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A 3-Phased Delivery with 8 Sprints.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Target Metrics for the Case Studies: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➔"/>
            </a:pPr>
            <a:r>
              <a:rPr lang="en" sz="1800">
                <a:solidFill>
                  <a:srgbClr val="19452B"/>
                </a:solidFill>
              </a:rPr>
              <a:t>+40% Real-Time Accuracy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➔"/>
            </a:pPr>
            <a:r>
              <a:rPr lang="en" sz="1800">
                <a:solidFill>
                  <a:srgbClr val="19452B"/>
                </a:solidFill>
              </a:rPr>
              <a:t>–30% UI/UX Frustration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➔"/>
            </a:pPr>
            <a:r>
              <a:rPr lang="en" sz="1800">
                <a:solidFill>
                  <a:srgbClr val="19452B"/>
                </a:solidFill>
              </a:rPr>
              <a:t>–35% Data Errors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➔"/>
            </a:pPr>
            <a:r>
              <a:rPr lang="en" sz="1800">
                <a:solidFill>
                  <a:srgbClr val="19452B"/>
                </a:solidFill>
              </a:rPr>
              <a:t>+10% Feature Awareness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➔"/>
            </a:pPr>
            <a:r>
              <a:rPr lang="en" sz="1800">
                <a:solidFill>
                  <a:srgbClr val="19452B"/>
                </a:solidFill>
              </a:rPr>
              <a:t>–25% Info Search Time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➔"/>
            </a:pPr>
            <a:r>
              <a:rPr lang="en" sz="1800">
                <a:solidFill>
                  <a:srgbClr val="19452B"/>
                </a:solidFill>
              </a:rPr>
              <a:t>100% Agile Delivery</a:t>
            </a:r>
            <a:endParaRPr sz="1800">
              <a:solidFill>
                <a:srgbClr val="19452B"/>
              </a:solidFill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9452B"/>
                </a:solidFill>
              </a:rPr>
              <a:t>Deliverable Plan</a:t>
            </a:r>
            <a:endParaRPr b="1" sz="36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