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Lst>
  <p:sldIdLst>
    <p:sldId id="259" r:id="rId3"/>
    <p:sldId id="262" r:id="rId4"/>
    <p:sldId id="265" r:id="rId5"/>
    <p:sldId id="268" r:id="rId6"/>
    <p:sldId id="271" r:id="rId7"/>
    <p:sldId id="274" r:id="rId8"/>
    <p:sldId id="277" r:id="rId9"/>
    <p:sldId id="280" r:id="rId10"/>
    <p:sldId id="283" r:id="rId11"/>
    <p:sldId id="286" r:id="rId12"/>
    <p:sldId id="289" r:id="rId13"/>
    <p:sldId id="292" r:id="rId14"/>
    <p:sldId id="295" r:id="rId15"/>
    <p:sldId id="298" r:id="rId16"/>
    <p:sldId id="301" r:id="rId17"/>
    <p:sldId id="304" r:id="rId18"/>
    <p:sldId id="307" r:id="rId19"/>
    <p:sldId id="322" r:id="rId20"/>
    <p:sldId id="325" r:id="rId21"/>
    <p:sldId id="328" r:id="rId22"/>
    <p:sldId id="331" r:id="rId23"/>
    <p:sldId id="334" r:id="rId24"/>
    <p:sldId id="337" r:id="rId25"/>
    <p:sldId id="340" r:id="rId26"/>
    <p:sldId id="343" r:id="rId27"/>
    <p:sldId id="346" r:id="rId28"/>
    <p:sldId id="349" r:id="rId29"/>
    <p:sldId id="352" r:id="rId30"/>
    <p:sldId id="355" r:id="rId31"/>
    <p:sldId id="358" r:id="rId32"/>
    <p:sldId id="361" r:id="rId33"/>
    <p:sldId id="364" r:id="rId34"/>
    <p:sldId id="367" r:id="rId35"/>
    <p:sldId id="370" r:id="rId36"/>
    <p:sldId id="373" r:id="rId37"/>
    <p:sldId id="376" r:id="rId38"/>
    <p:sldId id="379" r:id="rId39"/>
    <p:sldId id="382" r:id="rId40"/>
    <p:sldId id="385" r:id="rId41"/>
    <p:sldId id="388" r:id="rId42"/>
    <p:sldId id="391" r:id="rId43"/>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p:scale>
          <a:sx n="73" d="100"/>
          <a:sy n="73" d="100"/>
        </p:scale>
        <p:origin x="-582" y="-228"/>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2E73D251-2283-4921-8F21-7D5A7BDE664F}" type="datetimeFigureOut">
              <a:rPr lang="en-US" smtClean="0"/>
              <a:t>12/27/2022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CDDE53B-4AA5-4A20-B131-9CB4B6E64782}" type="datetimeFigureOut">
              <a:rPr lang="en-US" smtClean="0"/>
              <a:t>12/27/2022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4A55B34-FDAE-44EF-8B54-C1085455C850}" type="datetimeFigureOut">
              <a:rPr lang="en-US" smtClean="0"/>
              <a:t>12/27/2022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173D97FA-AF00-4EF6-B1F9-C4907D27AB9D}" type="datetimeFigureOut">
              <a:rPr lang="en-US" smtClean="0"/>
              <a:t>12/27/2022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2C71489-0F62-44D8-BF1D-A656D29C858D}"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3D97FA-AF00-4EF6-B1F9-C4907D27AB9D}"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71489-0F62-44D8-BF1D-A656D29C858D}"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3D97FA-AF00-4EF6-B1F9-C4907D27AB9D}"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71489-0F62-44D8-BF1D-A656D29C858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3D97FA-AF00-4EF6-B1F9-C4907D27AB9D}"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71489-0F62-44D8-BF1D-A656D29C858D}"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3D97FA-AF00-4EF6-B1F9-C4907D27AB9D}"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71489-0F62-44D8-BF1D-A656D29C85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3D97FA-AF00-4EF6-B1F9-C4907D27AB9D}"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71489-0F62-44D8-BF1D-A656D29C858D}"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D97FA-AF00-4EF6-B1F9-C4907D27AB9D}"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71489-0F62-44D8-BF1D-A656D29C858D}"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73D97FA-AF00-4EF6-B1F9-C4907D27AB9D}"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71489-0F62-44D8-BF1D-A656D29C85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8B12A79-4C94-490C-AD59-EE0F3EB21A1C}" type="datetimeFigureOut">
              <a:rPr lang="en-US" smtClean="0"/>
              <a:t>12/27/2022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lstStyle>
          <a:p>
            <a:fld id="{173D97FA-AF00-4EF6-B1F9-C4907D27AB9D}" type="datetimeFigureOut">
              <a:rPr lang="en-US" smtClean="0"/>
              <a:t>12/27/2022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2C71489-0F62-44D8-BF1D-A656D29C858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3D97FA-AF00-4EF6-B1F9-C4907D27AB9D}"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71489-0F62-44D8-BF1D-A656D29C858D}"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3D97FA-AF00-4EF6-B1F9-C4907D27AB9D}"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71489-0F62-44D8-BF1D-A656D29C858D}"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t>12/27/2022</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4BE0EF2A-B408-46BC-B529-82A84EDA0579}" type="datetimeFigureOut">
              <a:rPr lang="en-US" smtClean="0"/>
              <a:t>12/27/2022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BB904AD5-E813-4E3F-A374-1B61BD30C46A}" type="datetimeFigureOut">
              <a:rPr lang="en-US" smtClean="0"/>
              <a:t>12/27/2022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54B0B576-18B4-4B80-8AE9-24885FE74FEB}" type="datetimeFigureOut">
              <a:rPr lang="en-US" smtClean="0"/>
              <a:t>12/27/2022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3AD660C9-3CBA-49DE-ABE4-CFE239ED6211}" type="datetimeFigureOut">
              <a:rPr lang="en-US" smtClean="0"/>
              <a:t>12/27/2022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35BBB6A-DC1D-4158-AC21-E26FEA6BF361}" type="datetimeFigureOut">
              <a:rPr lang="en-US" smtClean="0"/>
              <a:t>12/27/2022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8513650-8581-4696-9702-115B204AC757}" type="datetimeFigureOut">
              <a:rPr lang="en-US" smtClean="0"/>
              <a:t>12/27/2022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65D2175D-464C-454B-8F8A-0E11BAFB30F9}" type="datetimeFigureOut">
              <a:rPr lang="en-US" smtClean="0"/>
              <a:t>12/27/2022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Right Triangle 13"/>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defPPr>
              <a:defRPr lang="en-US"/>
            </a:defPPr>
            <a:lvl1pPr marL="0" algn="l"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3D97FA-AF00-4EF6-B1F9-C4907D27AB9D}" type="datetimeFigureOut">
              <a:rPr lang="en-US" smtClean="0"/>
              <a:t>12/27/2022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C71489-0F62-44D8-BF1D-A656D29C85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61" r:id="rId12"/>
    <p:sldLayoutId id="2147483662" r:id="rId13"/>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ct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Tx/>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sedeo2\Desktop\Cerficate 2.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463" y="19050"/>
            <a:ext cx="12480926"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38238" y="2895600"/>
            <a:ext cx="1016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rgbClr val="000000"/>
                </a:solidFill>
                <a:latin typeface="Segoe UI"/>
                <a:ea typeface="+mn-ea"/>
                <a:cs typeface="+mn-cs"/>
              </a:defRPr>
            </a:lvl1pPr>
            <a:lvl2pPr marL="457200" algn="l" defTabSz="914400" rtl="0" eaLnBrk="1" latinLnBrk="0" hangingPunct="1">
              <a:defRPr sz="1800" kern="1200">
                <a:solidFill>
                  <a:srgbClr val="000000"/>
                </a:solidFill>
                <a:latin typeface="Segoe UI"/>
                <a:ea typeface="+mn-ea"/>
                <a:cs typeface="+mn-cs"/>
              </a:defRPr>
            </a:lvl2pPr>
            <a:lvl3pPr marL="914400" algn="l" defTabSz="914400" rtl="0" eaLnBrk="1" latinLnBrk="0" hangingPunct="1">
              <a:defRPr sz="1800" kern="1200">
                <a:solidFill>
                  <a:srgbClr val="000000"/>
                </a:solidFill>
                <a:latin typeface="Segoe UI"/>
                <a:ea typeface="+mn-ea"/>
                <a:cs typeface="+mn-cs"/>
              </a:defRPr>
            </a:lvl3pPr>
            <a:lvl4pPr marL="1371600" algn="l" defTabSz="914400" rtl="0" eaLnBrk="1" latinLnBrk="0" hangingPunct="1">
              <a:defRPr sz="1800" kern="1200">
                <a:solidFill>
                  <a:srgbClr val="000000"/>
                </a:solidFill>
                <a:latin typeface="Segoe UI"/>
                <a:ea typeface="+mn-ea"/>
                <a:cs typeface="+mn-cs"/>
              </a:defRPr>
            </a:lvl4pPr>
            <a:lvl5pPr marL="1828800" algn="l" defTabSz="914400" rtl="0" eaLnBrk="1" latinLnBrk="0" hangingPunct="1">
              <a:defRPr sz="1800" kern="1200">
                <a:solidFill>
                  <a:srgbClr val="000000"/>
                </a:solidFill>
                <a:latin typeface="Segoe UI"/>
                <a:ea typeface="+mn-ea"/>
                <a:cs typeface="+mn-cs"/>
              </a:defRPr>
            </a:lvl5pPr>
            <a:lvl6pPr marL="2286000" algn="l" defTabSz="914400" rtl="0" eaLnBrk="1" latinLnBrk="0" hangingPunct="1">
              <a:defRPr sz="1800" kern="1200">
                <a:solidFill>
                  <a:srgbClr val="000000"/>
                </a:solidFill>
                <a:latin typeface="Segoe UI"/>
                <a:ea typeface="+mn-ea"/>
                <a:cs typeface="+mn-cs"/>
              </a:defRPr>
            </a:lvl6pPr>
            <a:lvl7pPr marL="2743200" algn="l" defTabSz="914400" rtl="0" eaLnBrk="1" latinLnBrk="0" hangingPunct="1">
              <a:defRPr sz="1800" kern="1200">
                <a:solidFill>
                  <a:srgbClr val="000000"/>
                </a:solidFill>
                <a:latin typeface="Segoe UI"/>
                <a:ea typeface="+mn-ea"/>
                <a:cs typeface="+mn-cs"/>
              </a:defRPr>
            </a:lvl7pPr>
            <a:lvl8pPr marL="3200400" algn="l" defTabSz="914400" rtl="0" eaLnBrk="1" latinLnBrk="0" hangingPunct="1">
              <a:defRPr sz="1800" kern="1200">
                <a:solidFill>
                  <a:srgbClr val="000000"/>
                </a:solidFill>
                <a:latin typeface="Segoe UI"/>
                <a:ea typeface="+mn-ea"/>
                <a:cs typeface="+mn-cs"/>
              </a:defRPr>
            </a:lvl8pPr>
            <a:lvl9pPr marL="3657600" algn="l" defTabSz="914400" rtl="0" eaLnBrk="1" latinLnBrk="0" hangingPunct="1">
              <a:defRPr sz="1800" kern="1200">
                <a:solidFill>
                  <a:srgbClr val="000000"/>
                </a:solidFill>
                <a:latin typeface="Segoe UI"/>
                <a:ea typeface="+mn-ea"/>
                <a:cs typeface="+mn-cs"/>
              </a:defRPr>
            </a:lvl9pPr>
          </a:lstStyle>
          <a:p>
            <a:pPr eaLnBrk="1" fontAlgn="auto" hangingPunct="1">
              <a:lnSpc>
                <a:spcPct val="150000"/>
              </a:lnSpc>
              <a:spcBef>
                <a:spcPct val="0"/>
              </a:spcBef>
              <a:spcAft>
                <a:spcPct val="0"/>
              </a:spcAft>
              <a:defRPr/>
            </a:pPr>
            <a:r>
              <a:rPr lang="en-US" b="1"/>
              <a:t>Batch No: 17</a:t>
            </a:r>
          </a:p>
          <a:p>
            <a:pPr eaLnBrk="1" fontAlgn="auto" hangingPunct="1">
              <a:lnSpc>
                <a:spcPct val="150000"/>
              </a:lnSpc>
              <a:spcBef>
                <a:spcPct val="0"/>
              </a:spcBef>
              <a:spcAft>
                <a:spcPct val="0"/>
              </a:spcAft>
              <a:defRPr/>
            </a:pPr>
            <a:r>
              <a:rPr lang="en-US" b="1"/>
              <a:t>Project Title: Video Steganography </a:t>
            </a:r>
          </a:p>
        </p:txBody>
      </p:sp>
      <p:graphicFrame>
        <p:nvGraphicFramePr>
          <p:cNvPr id="13" name="Table 12"/>
          <p:cNvGraphicFramePr>
            <a:graphicFrameLocks noGrp="1"/>
          </p:cNvGraphicFramePr>
          <p:nvPr>
            <p:extLst>
              <p:ext uri="{D42A27DB-BD31-4B8C-83A1-F6EECF244321}">
                <p14:modId xmlns:p14="http://schemas.microsoft.com/office/powerpoint/2010/main" val="3049109546"/>
              </p:ext>
            </p:extLst>
          </p:nvPr>
        </p:nvGraphicFramePr>
        <p:xfrm>
          <a:off x="783754" y="4941169"/>
          <a:ext cx="6636691" cy="736847"/>
        </p:xfrm>
        <a:graphic>
          <a:graphicData uri="http://schemas.openxmlformats.org/drawingml/2006/table">
            <a:tbl>
              <a:tblPr firstRow="1" bandRow="1">
                <a:tableStyleId>{08FB837D-C827-4EFA-A057-4D05807E0F7C}</a:tableStyleId>
              </a:tblPr>
              <a:tblGrid>
                <a:gridCol w="979183">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18600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347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432047">
                <a:tc>
                  <a:txBody>
                    <a:bodyPr/>
                    <a:lstStyle/>
                    <a:p>
                      <a:pPr algn="ctr"/>
                      <a:r>
                        <a:rPr lang="en-US" sz="1400" dirty="0" err="1">
                          <a:solidFill>
                            <a:schemeClr val="tx1">
                              <a:lumMod val="95000"/>
                              <a:lumOff val="5000"/>
                            </a:schemeClr>
                          </a:solidFill>
                        </a:rPr>
                        <a:t>S.No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err="1">
                          <a:solidFill>
                            <a:schemeClr val="tx1">
                              <a:lumMod val="95000"/>
                              <a:lumOff val="5000"/>
                            </a:schemeClr>
                          </a:solidFill>
                        </a:rPr>
                        <a:t>Regd.No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dirty="0">
                          <a:solidFill>
                            <a:schemeClr val="tx1">
                              <a:lumMod val="95000"/>
                              <a:lumOff val="5000"/>
                            </a:schemeClr>
                          </a:solidFill>
                        </a:rPr>
                        <a:t>Student </a:t>
                      </a:r>
                      <a:r>
                        <a:rPr lang="en-US" sz="1400" baseline="0" dirty="0">
                          <a:solidFill>
                            <a:schemeClr val="tx1">
                              <a:lumMod val="95000"/>
                              <a:lumOff val="5000"/>
                            </a:schemeClr>
                          </a:solidFill>
                        </a:rPr>
                        <a:t> Name</a:t>
                      </a:r>
                      <a:endParaRPr lang="en-US" sz="1400" i="0" dirty="0">
                        <a:solidFill>
                          <a:schemeClr val="tx1">
                            <a:lumMod val="95000"/>
                            <a:lumOff val="5000"/>
                          </a:schemeClr>
                        </a:solidFill>
                      </a:endParaRPr>
                    </a:p>
                  </a:txBody>
                  <a:tcPr marL="121920" marR="121920">
                    <a:solidFill>
                      <a:srgbClr val="00B0F0"/>
                    </a:solidFill>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r h="240645">
                <a:tc>
                  <a:txBody>
                    <a:bodyPr/>
                    <a:lstStyle/>
                    <a:p>
                      <a:pPr algn="ctr"/>
                      <a:r>
                        <a:rPr lang="en-IN" sz="1400" dirty="0" smtClean="0"/>
                        <a:t>1</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a:t>20A81A0632</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dirty="0"/>
                        <a:t>MATURU PRANEETH</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1"/>
                  </a:ext>
                </a:extLst>
              </a:tr>
            </a:tbl>
          </a:graphicData>
        </a:graphic>
      </p:graphicFrame>
      <p:graphicFrame>
        <p:nvGraphicFramePr>
          <p:cNvPr id="15" name="Table 14"/>
          <p:cNvGraphicFramePr>
            <a:graphicFrameLocks noGrp="1"/>
          </p:cNvGraphicFramePr>
          <p:nvPr/>
        </p:nvGraphicFramePr>
        <p:xfrm>
          <a:off x="7924800" y="5029200"/>
          <a:ext cx="3149600" cy="741680"/>
        </p:xfrm>
        <a:graphic>
          <a:graphicData uri="http://schemas.openxmlformats.org/drawingml/2006/table">
            <a:tbl>
              <a:tblPr firstRow="1" bandRow="1">
                <a:tableStyleId>{08FB837D-C827-4EFA-A057-4D05807E0F7C}</a:tableStyleId>
              </a:tblPr>
              <a:tblGrid>
                <a:gridCol w="31496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tblGrid>
              <a:tr h="370840">
                <a:tc>
                  <a:txBody>
                    <a:bodyPr/>
                    <a:lstStyle/>
                    <a:p>
                      <a:pPr algn="ctr"/>
                      <a:r>
                        <a:rPr lang="en-US" sz="1600">
                          <a:solidFill>
                            <a:schemeClr val="tx1">
                              <a:lumMod val="95000"/>
                              <a:lumOff val="5000"/>
                            </a:schemeClr>
                          </a:solidFill>
                        </a:rPr>
                        <a:t>Project Guide:</a:t>
                      </a:r>
                    </a:p>
                  </a:txBody>
                  <a:tcPr marL="121920" marR="121920">
                    <a:solidFill>
                      <a:srgbClr val="00B0F0"/>
                    </a:solidFill>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r h="370840">
                <a:tc>
                  <a:txBody>
                    <a:bodyPr/>
                    <a:lstStyle/>
                    <a:p>
                      <a:pPr algn="ctr"/>
                      <a:r>
                        <a:rPr lang="en-US"/>
                        <a:t>Mr.M.BHANU RANGA RAO</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1"/>
                  </a:ext>
                </a:extLst>
              </a:tr>
            </a:tbl>
          </a:graphicData>
        </a:graphic>
      </p:graphicFrame>
      <p:sp>
        <p:nvSpPr>
          <p:cNvPr id="3078" name="Rectangle 15"/>
          <p:cNvSpPr>
            <a:spLocks noChangeArrowheads="1"/>
          </p:cNvSpPr>
          <p:nvPr/>
        </p:nvSpPr>
        <p:spPr bwMode="auto">
          <a:xfrm>
            <a:off x="4102100" y="2209800"/>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lnSpc>
                <a:spcPct val="90000"/>
              </a:lnSpc>
              <a:spcBef>
                <a:spcPts val="1000"/>
              </a:spcBef>
              <a:buFont typeface="Arial" pitchFamily="34" charset="0"/>
              <a:buChar char="•"/>
              <a:defRPr sz="2800" kern="1200">
                <a:solidFill>
                  <a:schemeClr val="tx1"/>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500"/>
              </a:spcBef>
              <a:buFont typeface="Arial"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fontAlgn="base" latinLnBrk="0" hangingPunct="1">
              <a:lnSpc>
                <a:spcPct val="90000"/>
              </a:lnSpc>
              <a:spcBef>
                <a:spcPts val="500"/>
              </a:spcBef>
              <a:spcAft>
                <a:spcPct val="0"/>
              </a:spcAft>
              <a:buFont typeface="Arial" pitchFamily="34" charset="0"/>
              <a:buChar char="•"/>
              <a:defRPr sz="1800" kern="1200">
                <a:solidFill>
                  <a:schemeClr val="tx1"/>
                </a:solidFill>
                <a:latin typeface="Calibri" panose="020F0502020204030204" pitchFamily="34" charset="0"/>
                <a:ea typeface="+mn-ea"/>
                <a:cs typeface="+mn-cs"/>
              </a:defRPr>
            </a:lvl6pPr>
            <a:lvl7pPr marL="2971800" indent="-228600" algn="l" defTabSz="914400" rtl="0" eaLnBrk="1" fontAlgn="base" latinLnBrk="0" hangingPunct="1">
              <a:lnSpc>
                <a:spcPct val="90000"/>
              </a:lnSpc>
              <a:spcBef>
                <a:spcPts val="500"/>
              </a:spcBef>
              <a:spcAft>
                <a:spcPct val="0"/>
              </a:spcAft>
              <a:buFont typeface="Arial" pitchFamily="34" charset="0"/>
              <a:buChar char="•"/>
              <a:defRPr sz="1800" kern="1200">
                <a:solidFill>
                  <a:schemeClr val="tx1"/>
                </a:solidFill>
                <a:latin typeface="Calibri" panose="020F0502020204030204" pitchFamily="34" charset="0"/>
                <a:ea typeface="+mn-ea"/>
                <a:cs typeface="+mn-cs"/>
              </a:defRPr>
            </a:lvl7pPr>
            <a:lvl8pPr marL="3429000" indent="-228600" algn="l" defTabSz="914400" rtl="0" eaLnBrk="1" fontAlgn="base" latinLnBrk="0" hangingPunct="1">
              <a:lnSpc>
                <a:spcPct val="90000"/>
              </a:lnSpc>
              <a:spcBef>
                <a:spcPts val="500"/>
              </a:spcBef>
              <a:spcAft>
                <a:spcPct val="0"/>
              </a:spcAft>
              <a:buFont typeface="Arial" pitchFamily="34" charset="0"/>
              <a:buChar char="•"/>
              <a:defRPr sz="1800" kern="1200">
                <a:solidFill>
                  <a:schemeClr val="tx1"/>
                </a:solidFill>
                <a:latin typeface="Calibri" panose="020F0502020204030204" pitchFamily="34" charset="0"/>
                <a:ea typeface="+mn-ea"/>
                <a:cs typeface="+mn-cs"/>
              </a:defRPr>
            </a:lvl8pPr>
            <a:lvl9pPr marL="3886200" indent="-228600" algn="l" defTabSz="914400" rtl="0" eaLnBrk="1" fontAlgn="base" latinLnBrk="0" hangingPunct="1">
              <a:lnSpc>
                <a:spcPct val="90000"/>
              </a:lnSpc>
              <a:spcBef>
                <a:spcPts val="500"/>
              </a:spcBef>
              <a:spcAft>
                <a:spcPct val="0"/>
              </a:spcAft>
              <a:buFont typeface="Arial" pitchFamily="34" charset="0"/>
              <a:buChar char="•"/>
              <a:defRPr sz="1800" kern="1200">
                <a:solidFill>
                  <a:schemeClr val="tx1"/>
                </a:solidFill>
                <a:latin typeface="Calibri" panose="020F0502020204030204" pitchFamily="34" charset="0"/>
                <a:ea typeface="+mn-ea"/>
                <a:cs typeface="+mn-cs"/>
              </a:defRPr>
            </a:lvl9pPr>
          </a:lstStyle>
          <a:p>
            <a:pPr eaLnBrk="1" hangingPunct="1">
              <a:lnSpc>
                <a:spcPct val="100000"/>
              </a:lnSpc>
              <a:spcBef>
                <a:spcPct val="0"/>
              </a:spcBef>
              <a:buFontTx/>
              <a:buNone/>
            </a:pPr>
            <a:r>
              <a:rPr lang="en-US" altLang="en-US" sz="2400" b="1">
                <a:solidFill>
                  <a:srgbClr val="0070C0"/>
                </a:solidFill>
                <a:latin typeface="Calisto MT" panose="02040603050505030304" pitchFamily="18" charset="0"/>
                <a:cs typeface="Arial" pitchFamily="34" charset="0"/>
              </a:rPr>
              <a:t>               Mini Project </a:t>
            </a:r>
            <a:r>
              <a:rPr lang="en-US" altLang="en-US" sz="2400" b="1" smtClean="0">
                <a:solidFill>
                  <a:srgbClr val="0070C0"/>
                </a:solidFill>
                <a:latin typeface="Calisto MT" panose="02040603050505030304" pitchFamily="18" charset="0"/>
                <a:cs typeface="Arial" pitchFamily="34" charset="0"/>
              </a:rPr>
              <a:t>Review</a:t>
            </a:r>
            <a:endParaRPr lang="en-US" altLang="en-US" sz="2400">
              <a:cs typeface="Arial" pitchFamily="34" charset="0"/>
            </a:endParaRP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68575" y="1733550"/>
            <a:ext cx="7953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86" y="453862"/>
            <a:ext cx="8498239" cy="640080"/>
          </a:xfrm>
        </p:spPr>
        <p:txBody>
          <a:bodyPr>
            <a:normAutofit fontScale="90000"/>
          </a:bodyPr>
          <a:lstStyle/>
          <a:p>
            <a:pPr algn="ctr"/>
            <a:r>
              <a:rPr lang="en-IN" sz="4000">
                <a:solidFill>
                  <a:schemeClr val="accent2"/>
                </a:solidFill>
                <a:latin typeface="Times New Roman" panose="02020603050405020304" pitchFamily="18" charset="0"/>
                <a:cs typeface="Times New Roman" panose="02020603050405020304" pitchFamily="18" charset="0"/>
              </a:rPr>
              <a:t>Project domain</a:t>
            </a:r>
          </a:p>
        </p:txBody>
      </p:sp>
      <p:sp>
        <p:nvSpPr>
          <p:cNvPr id="3" name="TextBox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5C99F74-31A1-094B-F057-49E23AC8A7E6}"/>
              </a:ext>
            </a:extLst>
          </p:cNvPr>
          <p:cNvSpPr txBox="1"/>
          <p:nvPr/>
        </p:nvSpPr>
        <p:spPr>
          <a:xfrm>
            <a:off x="1110343" y="1810567"/>
            <a:ext cx="1090313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We use Java Development kit as project domain</a:t>
            </a:r>
            <a:endParaRPr lang="en-IN" sz="3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207" y="419027"/>
            <a:ext cx="6877119" cy="640080"/>
          </a:xfrm>
        </p:spPr>
        <p:txBody>
          <a:bodyPr>
            <a:normAutofit fontScale="90000"/>
          </a:bodyPr>
          <a:lstStyle/>
          <a:p>
            <a:pPr algn="ctr"/>
            <a:r>
              <a:rPr lang="en-IN" sz="4000" b="1" u="sng">
                <a:solidFill>
                  <a:schemeClr val="accent2"/>
                </a:solidFill>
                <a:latin typeface="Times New Roman" panose="02020603050405020304" pitchFamily="18" charset="0"/>
                <a:cs typeface="Times New Roman" panose="02020603050405020304" pitchFamily="18" charset="0"/>
              </a:rPr>
              <a:t>Requirements analysis</a:t>
            </a:r>
          </a:p>
        </p:txBody>
      </p:sp>
      <p:sp>
        <p:nvSpPr>
          <p:cNvPr id="4" name="TextBox 3"/>
          <p:cNvSpPr txBox="1"/>
          <p:nvPr/>
        </p:nvSpPr>
        <p:spPr>
          <a:xfrm>
            <a:off x="650507" y="1378859"/>
            <a:ext cx="10856686" cy="52322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600" b="1">
                <a:latin typeface="Times New Roman" panose="02020603050405020304" pitchFamily="18" charset="0"/>
                <a:cs typeface="Times New Roman" panose="02020603050405020304" pitchFamily="18" charset="0"/>
              </a:rPr>
              <a:t>Functional Requirements :</a:t>
            </a:r>
          </a:p>
          <a:p>
            <a:pPr marL="285750" indent="-285750">
              <a:buFont typeface="Wingdings" panose="05000000000000000000" pitchFamily="2" charset="2"/>
              <a:buChar char="v"/>
            </a:pPr>
            <a:r>
              <a:rPr lang="en-IN" sz="2400" b="1" u="sng">
                <a:latin typeface="Times New Roman" panose="02020603050405020304" pitchFamily="18" charset="0"/>
                <a:cs typeface="Times New Roman" panose="02020603050405020304" pitchFamily="18" charset="0"/>
              </a:rPr>
              <a:t>Security</a:t>
            </a:r>
            <a:r>
              <a:rPr lang="en-IN" sz="2400">
                <a:latin typeface="Times New Roman" panose="02020603050405020304" pitchFamily="18" charset="0"/>
                <a:cs typeface="Times New Roman" panose="02020603050405020304" pitchFamily="18" charset="0"/>
              </a:rPr>
              <a:t>: In this, we make the data encrypt or decrypt  </a:t>
            </a:r>
          </a:p>
          <a:p>
            <a:pPr marL="742950" lvl="1" indent="-285750">
              <a:buFont typeface="Arial" pitchFamily="34" charset="0"/>
              <a:buChar char="•"/>
            </a:pPr>
            <a:r>
              <a:rPr lang="en-IN" sz="2400" b="1">
                <a:latin typeface="Times New Roman" panose="02020603050405020304" pitchFamily="18" charset="0"/>
                <a:cs typeface="Times New Roman" panose="02020603050405020304" pitchFamily="18" charset="0"/>
              </a:rPr>
              <a:t>Encrypt</a:t>
            </a:r>
            <a:r>
              <a:rPr lang="en-IN" sz="2400">
                <a:latin typeface="Times New Roman" panose="02020603050405020304" pitchFamily="18" charset="0"/>
                <a:cs typeface="Times New Roman" panose="02020603050405020304" pitchFamily="18" charset="0"/>
              </a:rPr>
              <a:t>: In this, we provide password for the data file and change into human unreadable format. </a:t>
            </a:r>
          </a:p>
          <a:p>
            <a:pPr marL="1200150" lvl="2" indent="-285750">
              <a:buFont typeface="Arial" pitchFamily="34" charset="0"/>
              <a:buChar char="•"/>
            </a:pPr>
            <a:endParaRPr lang="en-IN" sz="2400">
              <a:latin typeface="Times New Roman" panose="02020603050405020304" pitchFamily="18" charset="0"/>
              <a:cs typeface="Times New Roman" panose="02020603050405020304" pitchFamily="18" charset="0"/>
            </a:endParaRPr>
          </a:p>
          <a:p>
            <a:pPr marL="742950" lvl="1" indent="-285750">
              <a:buFont typeface="Arial" pitchFamily="34" charset="0"/>
              <a:buChar char="•"/>
            </a:pPr>
            <a:r>
              <a:rPr lang="en-IN" sz="2400" b="1">
                <a:latin typeface="Times New Roman" panose="02020603050405020304" pitchFamily="18" charset="0"/>
                <a:cs typeface="Times New Roman" panose="02020603050405020304" pitchFamily="18" charset="0"/>
              </a:rPr>
              <a:t>Decrypt</a:t>
            </a:r>
            <a:r>
              <a:rPr lang="en-IN" sz="2400">
                <a:latin typeface="Times New Roman" panose="02020603050405020304" pitchFamily="18" charset="0"/>
                <a:cs typeface="Times New Roman" panose="02020603050405020304" pitchFamily="18" charset="0"/>
              </a:rPr>
              <a:t>: In this, we need to enter password for the data file and change into human unreadable to readable  format. </a:t>
            </a:r>
          </a:p>
          <a:p>
            <a:pPr marL="285750" indent="-285750">
              <a:buFont typeface="Wingdings" panose="05000000000000000000" pitchFamily="2" charset="2"/>
              <a:buChar char="v"/>
            </a:pPr>
            <a:r>
              <a:rPr lang="en-IN" sz="2400" b="1" u="sng" err="1">
                <a:latin typeface="Times New Roman" panose="02020603050405020304" pitchFamily="18" charset="0"/>
                <a:cs typeface="Times New Roman" panose="02020603050405020304" pitchFamily="18" charset="0"/>
              </a:rPr>
              <a:t>Stegnography</a:t>
            </a:r>
            <a:endParaRPr lang="en-IN" sz="2400" b="1" u="sng">
              <a:latin typeface="Times New Roman" panose="02020603050405020304" pitchFamily="18" charset="0"/>
              <a:cs typeface="Times New Roman" panose="02020603050405020304" pitchFamily="18" charset="0"/>
            </a:endParaRPr>
          </a:p>
          <a:p>
            <a:pPr marL="742950" lvl="1" indent="-285750">
              <a:buFont typeface="Arial" pitchFamily="34" charset="0"/>
              <a:buChar char="•"/>
            </a:pPr>
            <a:r>
              <a:rPr lang="en-IN" sz="2400" b="1">
                <a:latin typeface="Times New Roman" panose="02020603050405020304" pitchFamily="18" charset="0"/>
                <a:cs typeface="Times New Roman" panose="02020603050405020304" pitchFamily="18" charset="0"/>
              </a:rPr>
              <a:t>Embed</a:t>
            </a:r>
            <a:r>
              <a:rPr lang="en-IN" sz="2400">
                <a:latin typeface="Times New Roman" panose="02020603050405020304" pitchFamily="18" charset="0"/>
                <a:cs typeface="Times New Roman" panose="02020603050405020304" pitchFamily="18" charset="0"/>
              </a:rPr>
              <a:t>: In this, we need to attach  video file and encrypted file.</a:t>
            </a:r>
          </a:p>
          <a:p>
            <a:pPr marL="742950" lvl="1" indent="-285750">
              <a:buFont typeface="Arial" pitchFamily="34" charset="0"/>
              <a:buChar char="•"/>
            </a:pPr>
            <a:endParaRPr lang="en-IN" sz="2400">
              <a:latin typeface="Times New Roman" panose="02020603050405020304" pitchFamily="18" charset="0"/>
              <a:cs typeface="Times New Roman" panose="02020603050405020304" pitchFamily="18" charset="0"/>
            </a:endParaRPr>
          </a:p>
          <a:p>
            <a:pPr marL="742950" lvl="1" indent="-285750">
              <a:buFont typeface="Arial" pitchFamily="34" charset="0"/>
              <a:buChar char="•"/>
            </a:pPr>
            <a:r>
              <a:rPr lang="en-IN" sz="2400" b="1" err="1">
                <a:latin typeface="Times New Roman" panose="02020603050405020304" pitchFamily="18" charset="0"/>
                <a:cs typeface="Times New Roman" panose="02020603050405020304" pitchFamily="18" charset="0"/>
              </a:rPr>
              <a:t>Dembed : </a:t>
            </a:r>
            <a:r>
              <a:rPr lang="en-IN" sz="2400">
                <a:latin typeface="Times New Roman" panose="02020603050405020304" pitchFamily="18" charset="0"/>
                <a:cs typeface="Times New Roman" panose="02020603050405020304" pitchFamily="18" charset="0"/>
              </a:rPr>
              <a:t>In this, we to provide video file then it separates the video file and encrypted file.</a:t>
            </a:r>
          </a:p>
          <a:p>
            <a:pPr marL="742950" lvl="1" indent="-285750">
              <a:buFont typeface="Arial" pitchFamily="34" charset="0"/>
              <a:buChar char="•"/>
            </a:pPr>
            <a:endParaRPr lang="en-IN" b="1">
              <a:latin typeface="Times New Roman" panose="02020603050405020304" pitchFamily="18" charset="0"/>
              <a:cs typeface="Times New Roman" panose="02020603050405020304" pitchFamily="18" charset="0"/>
            </a:endParaRPr>
          </a:p>
          <a:p>
            <a:endParaRPr lang="en-IN" sz="26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92" y="360970"/>
            <a:ext cx="6877119" cy="640080"/>
          </a:xfrm>
        </p:spPr>
        <p:txBody>
          <a:bodyPr>
            <a:normAutofit fontScale="90000"/>
          </a:bodyPr>
          <a:lstStyle/>
          <a:p>
            <a:r>
              <a:rPr lang="en-IN" sz="4000" b="1" err="1">
                <a:solidFill>
                  <a:schemeClr val="accent2"/>
                </a:solidFill>
                <a:latin typeface="Times New Roman" panose="02020603050405020304" pitchFamily="18" charset="0"/>
                <a:cs typeface="Times New Roman" panose="02020603050405020304" pitchFamily="18" charset="0"/>
              </a:rPr>
              <a:t>Cont</a:t>
            </a:r>
            <a:r>
              <a:rPr lang="en-IN" sz="4000" b="1">
                <a:solidFill>
                  <a:schemeClr val="accent2"/>
                </a:solidFill>
              </a:rPr>
              <a:t>…</a:t>
            </a:r>
            <a:endParaRPr lang="en-IN" b="1">
              <a:solidFill>
                <a:schemeClr val="accent2"/>
              </a:solidFill>
            </a:endParaRPr>
          </a:p>
        </p:txBody>
      </p:sp>
      <p:sp>
        <p:nvSpPr>
          <p:cNvPr id="4" name="TextBox 3"/>
          <p:cNvSpPr txBox="1"/>
          <p:nvPr/>
        </p:nvSpPr>
        <p:spPr>
          <a:xfrm>
            <a:off x="674914" y="1306285"/>
            <a:ext cx="10842172" cy="47238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u="sng">
                <a:latin typeface="Times New Roman" panose="02020603050405020304" pitchFamily="18" charset="0"/>
                <a:cs typeface="Times New Roman" panose="02020603050405020304" pitchFamily="18" charset="0"/>
              </a:rPr>
              <a:t>Non-Functional Requirements :  </a:t>
            </a:r>
          </a:p>
          <a:p>
            <a:r>
              <a:rPr lang="en-IN" sz="2400">
                <a:latin typeface="Times New Roman" panose="02020603050405020304" pitchFamily="18" charset="0"/>
                <a:cs typeface="Times New Roman" panose="02020603050405020304" pitchFamily="18" charset="0"/>
              </a:rPr>
              <a:t>This project is intended to meet the following non functional requirements:</a:t>
            </a:r>
          </a:p>
          <a:p>
            <a:pPr marL="800100" lvl="1" indent="-342900">
              <a:buFont typeface="Wingdings" panose="05000000000000000000" pitchFamily="2" charset="2"/>
              <a:buChar char="v"/>
            </a:pPr>
            <a:r>
              <a:rPr lang="en-IN" sz="2400">
                <a:latin typeface="Times New Roman" panose="02020603050405020304" pitchFamily="18" charset="0"/>
                <a:cs typeface="Times New Roman" panose="02020603050405020304" pitchFamily="18" charset="0"/>
              </a:rPr>
              <a:t>Program should be free from errors</a:t>
            </a:r>
          </a:p>
          <a:p>
            <a:pPr marL="800100" lvl="1" indent="-342900">
              <a:buFont typeface="Wingdings" panose="05000000000000000000" pitchFamily="2" charset="2"/>
              <a:buChar char="v"/>
            </a:pPr>
            <a:r>
              <a:rPr lang="en-IN" sz="2400">
                <a:latin typeface="Times New Roman" panose="02020603050405020304" pitchFamily="18" charset="0"/>
                <a:cs typeface="Times New Roman" panose="02020603050405020304" pitchFamily="18" charset="0"/>
              </a:rPr>
              <a:t>This should provide high security for the secret data</a:t>
            </a:r>
          </a:p>
          <a:p>
            <a:pPr marL="800100" lvl="1" indent="-342900">
              <a:buFont typeface="Wingdings" panose="05000000000000000000" pitchFamily="2" charset="2"/>
              <a:buChar char="v"/>
            </a:pPr>
            <a:r>
              <a:rPr lang="en-IN" sz="2400">
                <a:latin typeface="Times New Roman" panose="02020603050405020304" pitchFamily="18" charset="0"/>
                <a:cs typeface="Times New Roman" panose="02020603050405020304" pitchFamily="18" charset="0"/>
              </a:rPr>
              <a:t>Extensibility</a:t>
            </a:r>
          </a:p>
          <a:p>
            <a:pPr marL="800100" lvl="1" indent="-342900">
              <a:buFont typeface="Wingdings" panose="05000000000000000000" pitchFamily="2" charset="2"/>
              <a:buChar char="v"/>
            </a:pPr>
            <a:r>
              <a:rPr lang="en-IN" sz="2400">
                <a:latin typeface="Times New Roman" panose="02020603050405020304" pitchFamily="18" charset="0"/>
                <a:cs typeface="Times New Roman" panose="02020603050405020304" pitchFamily="18" charset="0"/>
              </a:rPr>
              <a:t>Reusability</a:t>
            </a:r>
            <a:r>
              <a:rPr lang="en-IN" sz="2800">
                <a:latin typeface="Times New Roman" panose="02020603050405020304" pitchFamily="18" charset="0"/>
                <a:cs typeface="Times New Roman" panose="02020603050405020304" pitchFamily="18" charset="0"/>
              </a:rPr>
              <a:t>	</a:t>
            </a:r>
          </a:p>
          <a:p>
            <a:r>
              <a:rPr lang="en-IN" sz="2800" b="1" u="sng">
                <a:latin typeface="Times New Roman" panose="02020603050405020304" pitchFamily="18" charset="0"/>
                <a:cs typeface="Times New Roman" panose="02020603050405020304" pitchFamily="18" charset="0"/>
              </a:rPr>
              <a:t>Software Requirements :</a:t>
            </a:r>
          </a:p>
          <a:p>
            <a:pPr eaLnBrk="1" hangingPunct="1">
              <a:lnSpc>
                <a:spcPct val="150000"/>
              </a:lnSpc>
              <a:buFont typeface="Wingdings" panose="05000000000000000000" pitchFamily="2" charset="2"/>
              <a:buChar char="Ø"/>
            </a:pPr>
            <a:r>
              <a:rPr lang="en-IN"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rPr>
              <a:t>Operating System</a:t>
            </a:r>
            <a:endParaRPr lang="en-US" altLang="en-US" sz="2800">
              <a:latin typeface="Times New Roman" panose="02020603050405020304" pitchFamily="18" charset="0"/>
            </a:endParaRPr>
          </a:p>
          <a:p>
            <a:pPr eaLnBrk="1" hangingPunct="1">
              <a:lnSpc>
                <a:spcPct val="150000"/>
              </a:lnSpc>
              <a:buFont typeface="Wingdings 3" panose="05040102010807070707" pitchFamily="18" charset="2"/>
              <a:buNone/>
            </a:pPr>
            <a:r>
              <a:rPr lang="en-US" altLang="en-US" sz="2800">
                <a:latin typeface="Times New Roman" panose="02020603050405020304" pitchFamily="18" charset="0"/>
              </a:rPr>
              <a:t>             		Windows NT/2000 or Above(Client/Server).</a:t>
            </a:r>
          </a:p>
          <a:p>
            <a:pPr eaLnBrk="1" hangingPunct="1">
              <a:lnSpc>
                <a:spcPct val="150000"/>
              </a:lnSpc>
              <a:buFont typeface="Wingdings 3" panose="05040102010807070707" pitchFamily="18" charset="2"/>
              <a:buNone/>
            </a:pPr>
            <a:r>
              <a:rPr lang="en-US" altLang="en-US" sz="2800">
                <a:latin typeface="Times New Roman" panose="02020603050405020304" pitchFamily="18" charset="0"/>
              </a:rPr>
              <a:t>          			 Java (jdk-18)</a:t>
            </a:r>
            <a:r>
              <a:rPr lang="en-IN" sz="2800">
                <a:latin typeface="Times New Roman" panose="02020603050405020304" pitchFamily="18" charset="0"/>
                <a:cs typeface="Times New Roman" panose="02020603050405020304" pitchFamily="18" charset="0"/>
              </a:rPr>
              <a:t>	</a:t>
            </a:r>
            <a:endParaRPr lang="en-IN"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BBBBCE0-F4D0-62AC-8DF7-8736CF32D142}"/>
              </a:ext>
            </a:extLst>
          </p:cNvPr>
          <p:cNvSpPr txBox="1"/>
          <p:nvPr/>
        </p:nvSpPr>
        <p:spPr>
          <a:xfrm>
            <a:off x="766824" y="1537095"/>
            <a:ext cx="6094070" cy="24266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2800" b="1" u="sng">
                <a:latin typeface="Times New Roman" panose="02020603050405020304" pitchFamily="18" charset="0"/>
                <a:cs typeface="Times New Roman" panose="02020603050405020304" pitchFamily="18" charset="0"/>
              </a:rPr>
              <a:t>Hardware Requirements :</a:t>
            </a:r>
          </a:p>
          <a:p>
            <a:pPr marL="457200" indent="-457200" eaLnBrk="1" hangingPunct="1">
              <a:lnSpc>
                <a:spcPct val="150000"/>
              </a:lnSpc>
              <a:buFont typeface="Arial" pitchFamily="34" charset="0"/>
              <a:buChar char="•"/>
            </a:pPr>
            <a:r>
              <a:rPr lang="en-GB" altLang="en-US" sz="2800">
                <a:latin typeface="Times New Roman" panose="02020603050405020304" pitchFamily="18" charset="0"/>
                <a:cs typeface="Times New Roman" panose="02020603050405020304" pitchFamily="18" charset="0"/>
                <a:sym typeface="Roboto" panose="02000000000000000000" charset="0"/>
              </a:rPr>
              <a:t>Processor</a:t>
            </a:r>
            <a:r>
              <a:rPr lang="en-IN" altLang="en-US" sz="2800">
                <a:latin typeface="Times New Roman" panose="02020603050405020304" pitchFamily="18" charset="0"/>
                <a:cs typeface="Times New Roman" panose="02020603050405020304" pitchFamily="18" charset="0"/>
                <a:sym typeface="Roboto" panose="02000000000000000000" charset="0"/>
              </a:rPr>
              <a:t>(</a:t>
            </a:r>
            <a:r>
              <a:rPr lang="en-US" altLang="en-US" sz="2400">
                <a:latin typeface="Times New Roman" panose="02020603050405020304" pitchFamily="18" charset="0"/>
                <a:cs typeface="Times New Roman" panose="02020603050405020304" pitchFamily="18" charset="0"/>
                <a:sym typeface="Roboto" panose="02000000000000000000" charset="0"/>
              </a:rPr>
              <a:t>intel i3 </a:t>
            </a:r>
            <a:r>
              <a:rPr lang="en-US" altLang="en-US" sz="2400">
                <a:latin typeface="Times New Roman" panose="02020603050405020304" pitchFamily="18" charset="0"/>
              </a:rPr>
              <a:t> Processor or above)</a:t>
            </a:r>
          </a:p>
          <a:p>
            <a:pPr marL="457200" indent="-457200" eaLnBrk="1" hangingPunct="1">
              <a:lnSpc>
                <a:spcPct val="150000"/>
              </a:lnSpc>
              <a:buFont typeface="Arial" pitchFamily="34" charset="0"/>
              <a:buChar char="•"/>
            </a:pPr>
            <a:r>
              <a:rPr lang="en-US" altLang="en-US" sz="2400">
                <a:latin typeface="Times New Roman" panose="02020603050405020304" pitchFamily="18" charset="0"/>
              </a:rPr>
              <a:t>RAM: 4GB </a:t>
            </a:r>
          </a:p>
          <a:p>
            <a:pPr marL="457200" indent="-457200" eaLnBrk="1" hangingPunct="1">
              <a:lnSpc>
                <a:spcPct val="150000"/>
              </a:lnSpc>
              <a:buFont typeface="Arial" pitchFamily="34" charset="0"/>
              <a:buChar char="•"/>
            </a:pPr>
            <a:r>
              <a:rPr lang="en-US" altLang="en-US" sz="2400">
                <a:latin typeface="Times New Roman" panose="02020603050405020304" pitchFamily="18" charset="0"/>
              </a:rPr>
              <a:t>ROM:128GB</a:t>
            </a:r>
          </a:p>
        </p:txBody>
      </p:sp>
    </p:spTree>
    <p:extLst>
      <p:ext uri="{BB962C8B-B14F-4D97-AF65-F5344CB8AC3E}">
        <p14:creationId xmlns:p14="http://schemas.microsoft.com/office/powerpoint/2010/main" val="31696685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302913"/>
            <a:ext cx="9477827" cy="640080"/>
          </a:xfrm>
        </p:spPr>
        <p:txBody>
          <a:bodyPr>
            <a:normAutofit fontScale="90000"/>
          </a:bodyPr>
          <a:lstStyle/>
          <a:p>
            <a:pPr algn="ctr"/>
            <a:r>
              <a:rPr lang="en-IN" sz="4000" b="1" u="sng">
                <a:solidFill>
                  <a:schemeClr val="accent2"/>
                </a:solidFill>
                <a:latin typeface="Times New Roman" panose="02020603050405020304" pitchFamily="18" charset="0"/>
                <a:cs typeface="Times New Roman" panose="02020603050405020304" pitchFamily="18" charset="0"/>
              </a:rPr>
              <a:t>System architecture</a:t>
            </a:r>
          </a:p>
        </p:txBody>
      </p:sp>
      <p:sp>
        <p:nvSpPr>
          <p:cNvPr id="14" name="Rectangle 13"/>
          <p:cNvSpPr/>
          <p:nvPr/>
        </p:nvSpPr>
        <p:spPr>
          <a:xfrm>
            <a:off x="1668874" y="3056266"/>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a:t>Secret Message</a:t>
            </a:r>
          </a:p>
        </p:txBody>
      </p:sp>
      <p:sp>
        <p:nvSpPr>
          <p:cNvPr id="15" name="Rectangle 14"/>
          <p:cNvSpPr/>
          <p:nvPr/>
        </p:nvSpPr>
        <p:spPr>
          <a:xfrm>
            <a:off x="4062721" y="3046516"/>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a:t>Encryption</a:t>
            </a:r>
          </a:p>
          <a:p>
            <a:pPr algn="ctr"/>
            <a:r>
              <a:rPr lang="en-US" altLang="en-IN"/>
              <a:t>Algorithm</a:t>
            </a:r>
          </a:p>
        </p:txBody>
      </p:sp>
      <p:sp>
        <p:nvSpPr>
          <p:cNvPr id="16" name="Rectangle 15"/>
          <p:cNvSpPr/>
          <p:nvPr/>
        </p:nvSpPr>
        <p:spPr>
          <a:xfrm>
            <a:off x="6724530" y="3001616"/>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a:t>Embedding</a:t>
            </a:r>
          </a:p>
          <a:p>
            <a:pPr algn="ctr"/>
            <a:r>
              <a:rPr lang="en-US" altLang="en-IN"/>
              <a:t>Video file</a:t>
            </a:r>
          </a:p>
        </p:txBody>
      </p:sp>
      <p:sp>
        <p:nvSpPr>
          <p:cNvPr id="19" name="Rectangle 18"/>
          <p:cNvSpPr/>
          <p:nvPr/>
        </p:nvSpPr>
        <p:spPr>
          <a:xfrm>
            <a:off x="1698762" y="1495210"/>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IN"/>
              <a:t>Sender</a:t>
            </a:r>
          </a:p>
        </p:txBody>
      </p:sp>
      <p:sp>
        <p:nvSpPr>
          <p:cNvPr id="20" name="Rectangle 19"/>
          <p:cNvSpPr/>
          <p:nvPr/>
        </p:nvSpPr>
        <p:spPr>
          <a:xfrm>
            <a:off x="4044819" y="4703186"/>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err="1"/>
              <a:t>stego</a:t>
            </a:r>
            <a:endParaRPr lang="en-US" altLang="en-IN"/>
          </a:p>
          <a:p>
            <a:pPr algn="ctr"/>
            <a:r>
              <a:rPr lang="en-US" altLang="en-IN"/>
              <a:t>key</a:t>
            </a:r>
          </a:p>
        </p:txBody>
      </p:sp>
      <p:sp>
        <p:nvSpPr>
          <p:cNvPr id="22" name="Arrow: Down 21"/>
          <p:cNvSpPr/>
          <p:nvPr/>
        </p:nvSpPr>
        <p:spPr>
          <a:xfrm>
            <a:off x="2393555" y="2348410"/>
            <a:ext cx="408924" cy="71316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23" name="Arrow: Down 22"/>
          <p:cNvSpPr/>
          <p:nvPr/>
        </p:nvSpPr>
        <p:spPr>
          <a:xfrm rot="16200000">
            <a:off x="3597125" y="3135124"/>
            <a:ext cx="421641" cy="681122"/>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24" name="Arrow: Down 23"/>
          <p:cNvSpPr/>
          <p:nvPr/>
        </p:nvSpPr>
        <p:spPr>
          <a:xfrm rot="16200000">
            <a:off x="6131875" y="3039396"/>
            <a:ext cx="407797" cy="88641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25" name="Arrow: Down 24"/>
          <p:cNvSpPr/>
          <p:nvPr/>
        </p:nvSpPr>
        <p:spPr>
          <a:xfrm rot="16200000">
            <a:off x="8689894" y="3098012"/>
            <a:ext cx="316080" cy="649785"/>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27" name="Arrow: Down 26"/>
          <p:cNvSpPr/>
          <p:nvPr/>
        </p:nvSpPr>
        <p:spPr>
          <a:xfrm rot="10800000">
            <a:off x="4693022" y="3854294"/>
            <a:ext cx="465998" cy="85267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29" name="Rectangle 28"/>
          <p:cNvSpPr/>
          <p:nvPr/>
        </p:nvSpPr>
        <p:spPr>
          <a:xfrm>
            <a:off x="9118377" y="3046516"/>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a:t>Receiver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6E0F768-43B0-22A5-3976-94F5DE71F845}"/>
              </a:ext>
            </a:extLst>
          </p:cNvPr>
          <p:cNvSpPr>
            <a:spLocks noGrp="1"/>
          </p:cNvSpPr>
          <p:nvPr>
            <p:ph type="title"/>
          </p:nvPr>
        </p:nvSpPr>
        <p:spPr/>
        <p:txBody>
          <a:bodyPr/>
          <a:lstStyle/>
          <a:p>
            <a:endParaRPr lang="en-IN"/>
          </a:p>
        </p:txBody>
      </p:sp>
      <p:sp>
        <p:nvSpPr>
          <p:cNvPr id="5" name="Rectangle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DBB674B-0944-5891-F585-7A46E2E32181}"/>
              </a:ext>
            </a:extLst>
          </p:cNvPr>
          <p:cNvSpPr/>
          <p:nvPr/>
        </p:nvSpPr>
        <p:spPr>
          <a:xfrm>
            <a:off x="7263780" y="2891599"/>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a:sym typeface="+mn-ea"/>
              </a:rPr>
              <a:t>Secret Message</a:t>
            </a:r>
            <a:endParaRPr lang="en-IN"/>
          </a:p>
        </p:txBody>
      </p:sp>
      <p:sp>
        <p:nvSpPr>
          <p:cNvPr id="6" name="Rectangle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444E3A2-D8BF-EB31-C89C-AE225A6778D0}"/>
              </a:ext>
            </a:extLst>
          </p:cNvPr>
          <p:cNvSpPr/>
          <p:nvPr/>
        </p:nvSpPr>
        <p:spPr>
          <a:xfrm>
            <a:off x="4795488" y="4545964"/>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err="1">
                <a:latin typeface="Times New Roman" panose="02020603050405020304" pitchFamily="18" charset="0"/>
                <a:cs typeface="Times New Roman" panose="02020603050405020304" pitchFamily="18" charset="0"/>
                <a:sym typeface="+mn-ea"/>
              </a:rPr>
              <a:t>stego</a:t>
            </a:r>
            <a:endParaRPr lang="en-US" altLang="en-IN">
              <a:latin typeface="Times New Roman" panose="02020603050405020304" pitchFamily="18" charset="0"/>
              <a:cs typeface="Times New Roman" panose="02020603050405020304" pitchFamily="18" charset="0"/>
            </a:endParaRPr>
          </a:p>
          <a:p>
            <a:pPr algn="ctr"/>
            <a:r>
              <a:rPr lang="en-US" altLang="en-IN">
                <a:latin typeface="Times New Roman" panose="02020603050405020304" pitchFamily="18" charset="0"/>
                <a:cs typeface="Times New Roman" panose="02020603050405020304" pitchFamily="18" charset="0"/>
                <a:sym typeface="+mn-ea"/>
              </a:rPr>
              <a:t>key</a:t>
            </a:r>
            <a:endParaRPr lang="en-IN">
              <a:latin typeface="Times New Roman" panose="02020603050405020304" pitchFamily="18" charset="0"/>
              <a:cs typeface="Times New Roman" panose="02020603050405020304" pitchFamily="18" charset="0"/>
            </a:endParaRPr>
          </a:p>
        </p:txBody>
      </p:sp>
      <p:sp>
        <p:nvSpPr>
          <p:cNvPr id="8" name="Arrow: Down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4386839-29DF-76F8-1548-921C8A19677A}"/>
              </a:ext>
            </a:extLst>
          </p:cNvPr>
          <p:cNvSpPr/>
          <p:nvPr/>
        </p:nvSpPr>
        <p:spPr>
          <a:xfrm rot="10800000">
            <a:off x="5425465" y="3714951"/>
            <a:ext cx="465998" cy="85267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28" name="Rectangle 2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D86144F-552B-BBCF-B22B-5627199CCEF8}"/>
              </a:ext>
            </a:extLst>
          </p:cNvPr>
          <p:cNvSpPr/>
          <p:nvPr/>
        </p:nvSpPr>
        <p:spPr>
          <a:xfrm>
            <a:off x="4748929" y="2866519"/>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a:t>Decryption</a:t>
            </a:r>
          </a:p>
          <a:p>
            <a:pPr algn="ctr"/>
            <a:r>
              <a:rPr lang="en-US" altLang="en-IN"/>
              <a:t>Algorithm</a:t>
            </a:r>
          </a:p>
        </p:txBody>
      </p:sp>
      <p:sp>
        <p:nvSpPr>
          <p:cNvPr id="29" name="Rectangle 2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1FCFE3D-8D05-7243-C7AC-B50FAD729DA3}"/>
              </a:ext>
            </a:extLst>
          </p:cNvPr>
          <p:cNvSpPr/>
          <p:nvPr/>
        </p:nvSpPr>
        <p:spPr>
          <a:xfrm>
            <a:off x="2280638" y="2866519"/>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US" altLang="en-IN" err="1"/>
              <a:t>Dembedding video file</a:t>
            </a:r>
          </a:p>
        </p:txBody>
      </p:sp>
      <p:sp>
        <p:nvSpPr>
          <p:cNvPr id="32" name="Arrow: Down 3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0A9E6B5-DAF5-D583-A8E2-875FAF79AEE9}"/>
              </a:ext>
            </a:extLst>
          </p:cNvPr>
          <p:cNvSpPr/>
          <p:nvPr/>
        </p:nvSpPr>
        <p:spPr>
          <a:xfrm rot="16200000">
            <a:off x="4232855" y="2959768"/>
            <a:ext cx="408924" cy="71634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33" name="Arrow: Down 3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92F870A-6762-3E7C-FAD3-12C5AD54E18C}"/>
              </a:ext>
            </a:extLst>
          </p:cNvPr>
          <p:cNvSpPr/>
          <p:nvPr/>
        </p:nvSpPr>
        <p:spPr>
          <a:xfrm rot="16200000">
            <a:off x="6701147" y="2959768"/>
            <a:ext cx="408924" cy="71634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
        <p:nvSpPr>
          <p:cNvPr id="7" name="Rectangle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954D7D9-BD0B-AD8B-1ADD-1C475716F919}"/>
              </a:ext>
            </a:extLst>
          </p:cNvPr>
          <p:cNvSpPr/>
          <p:nvPr/>
        </p:nvSpPr>
        <p:spPr>
          <a:xfrm>
            <a:off x="2382238" y="1274678"/>
            <a:ext cx="1798509" cy="8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r>
              <a:rPr lang="en-IN"/>
              <a:t>Receiver</a:t>
            </a:r>
          </a:p>
        </p:txBody>
      </p:sp>
      <p:sp>
        <p:nvSpPr>
          <p:cNvPr id="9" name="Arrow: Down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97DE83E-72B6-7372-13BC-C5ABF7E3173E}"/>
              </a:ext>
            </a:extLst>
          </p:cNvPr>
          <p:cNvSpPr/>
          <p:nvPr/>
        </p:nvSpPr>
        <p:spPr>
          <a:xfrm>
            <a:off x="2988131" y="2127356"/>
            <a:ext cx="408924" cy="71316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Segoe UI"/>
                <a:ea typeface="+mn-ea"/>
                <a:cs typeface="+mn-cs"/>
              </a:defRPr>
            </a:lvl1pPr>
            <a:lvl2pPr marL="457200" algn="l" defTabSz="914400" rtl="0" eaLnBrk="1" latinLnBrk="0" hangingPunct="1">
              <a:defRPr sz="1800" kern="1200">
                <a:solidFill>
                  <a:srgbClr val="FFFFFF"/>
                </a:solidFill>
                <a:latin typeface="Segoe UI"/>
                <a:ea typeface="+mn-ea"/>
                <a:cs typeface="+mn-cs"/>
              </a:defRPr>
            </a:lvl2pPr>
            <a:lvl3pPr marL="914400" algn="l" defTabSz="914400" rtl="0" eaLnBrk="1" latinLnBrk="0" hangingPunct="1">
              <a:defRPr sz="1800" kern="1200">
                <a:solidFill>
                  <a:srgbClr val="FFFFFF"/>
                </a:solidFill>
                <a:latin typeface="Segoe UI"/>
                <a:ea typeface="+mn-ea"/>
                <a:cs typeface="+mn-cs"/>
              </a:defRPr>
            </a:lvl3pPr>
            <a:lvl4pPr marL="1371600" algn="l" defTabSz="914400" rtl="0" eaLnBrk="1" latinLnBrk="0" hangingPunct="1">
              <a:defRPr sz="1800" kern="1200">
                <a:solidFill>
                  <a:srgbClr val="FFFFFF"/>
                </a:solidFill>
                <a:latin typeface="Segoe UI"/>
                <a:ea typeface="+mn-ea"/>
                <a:cs typeface="+mn-cs"/>
              </a:defRPr>
            </a:lvl4pPr>
            <a:lvl5pPr marL="1828800" algn="l" defTabSz="914400" rtl="0" eaLnBrk="1" latinLnBrk="0" hangingPunct="1">
              <a:defRPr sz="1800" kern="1200">
                <a:solidFill>
                  <a:srgbClr val="FFFFFF"/>
                </a:solidFill>
                <a:latin typeface="Segoe UI"/>
                <a:ea typeface="+mn-ea"/>
                <a:cs typeface="+mn-cs"/>
              </a:defRPr>
            </a:lvl5pPr>
            <a:lvl6pPr marL="2286000" algn="l" defTabSz="914400" rtl="0" eaLnBrk="1" latinLnBrk="0" hangingPunct="1">
              <a:defRPr sz="1800" kern="1200">
                <a:solidFill>
                  <a:srgbClr val="FFFFFF"/>
                </a:solidFill>
                <a:latin typeface="Segoe UI"/>
                <a:ea typeface="+mn-ea"/>
                <a:cs typeface="+mn-cs"/>
              </a:defRPr>
            </a:lvl6pPr>
            <a:lvl7pPr marL="2743200" algn="l" defTabSz="914400" rtl="0" eaLnBrk="1" latinLnBrk="0" hangingPunct="1">
              <a:defRPr sz="1800" kern="1200">
                <a:solidFill>
                  <a:srgbClr val="FFFFFF"/>
                </a:solidFill>
                <a:latin typeface="Segoe UI"/>
                <a:ea typeface="+mn-ea"/>
                <a:cs typeface="+mn-cs"/>
              </a:defRPr>
            </a:lvl7pPr>
            <a:lvl8pPr marL="3200400" algn="l" defTabSz="914400" rtl="0" eaLnBrk="1" latinLnBrk="0" hangingPunct="1">
              <a:defRPr sz="1800" kern="1200">
                <a:solidFill>
                  <a:srgbClr val="FFFFFF"/>
                </a:solidFill>
                <a:latin typeface="Segoe UI"/>
                <a:ea typeface="+mn-ea"/>
                <a:cs typeface="+mn-cs"/>
              </a:defRPr>
            </a:lvl8pPr>
            <a:lvl9pPr marL="3657600" algn="l" defTabSz="914400" rtl="0" eaLnBrk="1" latinLnBrk="0" hangingPunct="1">
              <a:defRPr sz="1800" kern="1200">
                <a:solidFill>
                  <a:srgbClr val="FFFFFF"/>
                </a:solidFill>
                <a:latin typeface="Segoe UI"/>
                <a:ea typeface="+mn-ea"/>
                <a:cs typeface="+mn-cs"/>
              </a:defRPr>
            </a:lvl9pPr>
          </a:lstStyle>
          <a:p>
            <a:pPr algn="ctr"/>
            <a:endParaRPr lang="en-IN"/>
          </a:p>
        </p:txBody>
      </p:sp>
    </p:spTree>
    <p:extLst>
      <p:ext uri="{BB962C8B-B14F-4D97-AF65-F5344CB8AC3E}">
        <p14:creationId xmlns:p14="http://schemas.microsoft.com/office/powerpoint/2010/main" val="41200346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440" y="419027"/>
            <a:ext cx="6877119" cy="640080"/>
          </a:xfrm>
        </p:spPr>
        <p:txBody>
          <a:bodyPr>
            <a:normAutofit fontScale="90000"/>
          </a:bodyPr>
          <a:lstStyle/>
          <a:p>
            <a:pPr algn="ctr"/>
            <a:r>
              <a:rPr lang="en-IN" sz="4000" b="1" u="sng">
                <a:solidFill>
                  <a:schemeClr val="accent2"/>
                </a:solidFill>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16F93B8-BCA5-C740-33F2-A9C36E14D516}"/>
              </a:ext>
            </a:extLst>
          </p:cNvPr>
          <p:cNvSpPr txBox="1"/>
          <p:nvPr/>
        </p:nvSpPr>
        <p:spPr>
          <a:xfrm>
            <a:off x="714103" y="2230958"/>
            <a:ext cx="10101941" cy="3416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v"/>
            </a:pPr>
            <a:r>
              <a:rPr lang="en-US" altLang="en-US" sz="2400">
                <a:latin typeface="Times New Roman" panose="02020603050405020304" pitchFamily="18" charset="0"/>
              </a:rPr>
              <a:t>The Tiny Encryption Algorithm (TEA) is a steganographic algorithm designed to minimize memory footprint and maximize speed. It is a Feistel type cipher that uses operations from mixed (orthogonal) algebraic groups. This research presents the cryptanalysis of the Tiny Encryption Algorithm. </a:t>
            </a:r>
          </a:p>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Enhanced TEA(Tiny Encryption Algorithm) with embedding(ETEA) text into video.In TEA, only encryption was possible. But in our proposed algorithm ETEA, encryption and embedding both are combined to provide high-level of security to the data so that it couldn’t be hacked.</a:t>
            </a:r>
          </a:p>
          <a:p>
            <a:pPr marL="342900" indent="-342900">
              <a:buFont typeface="Wingdings" panose="05000000000000000000" pitchFamily="2" charset="2"/>
              <a:buChar char="v"/>
            </a:pPr>
            <a:endParaRPr lang="en-IN" sz="2400"/>
          </a:p>
        </p:txBody>
      </p:sp>
      <p:sp>
        <p:nvSpPr>
          <p:cNvPr id="5" name="TextBox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967F921-B63B-E4C1-09A9-556DC049EB81}"/>
              </a:ext>
            </a:extLst>
          </p:cNvPr>
          <p:cNvSpPr txBox="1"/>
          <p:nvPr/>
        </p:nvSpPr>
        <p:spPr>
          <a:xfrm>
            <a:off x="618308" y="1487831"/>
            <a:ext cx="818605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a:effectLst/>
                <a:latin typeface="Times New Roman" panose="02020603050405020304" pitchFamily="18" charset="0"/>
              </a:rPr>
              <a:t>ALGORITHM  IMPLEMENTATION</a:t>
            </a:r>
            <a:endParaRPr lang="en-IN" sz="2800" b="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DA7E363-F2B1-1E1F-63BE-48ACF5D7D9B6}"/>
              </a:ext>
            </a:extLst>
          </p:cNvPr>
          <p:cNvSpPr>
            <a:spLocks noGrp="1"/>
          </p:cNvSpPr>
          <p:nvPr>
            <p:ph type="title"/>
          </p:nvPr>
        </p:nvSpPr>
        <p:spPr>
          <a:xfrm>
            <a:off x="2657440" y="456765"/>
            <a:ext cx="6877119" cy="640080"/>
          </a:xfrm>
        </p:spPr>
        <p:txBody>
          <a:bodyPr>
            <a:normAutofit fontScale="90000"/>
          </a:bodyPr>
          <a:lstStyle/>
          <a:p>
            <a:pPr algn="ctr"/>
            <a:r>
              <a:rPr lang="en-US" sz="4400" b="1" u="sng">
                <a:solidFill>
                  <a:schemeClr val="accent2"/>
                </a:solidFill>
                <a:latin typeface="Times New Roman" panose="02020603050405020304" pitchFamily="18" charset="0"/>
                <a:cs typeface="Times New Roman" panose="02020603050405020304" pitchFamily="18" charset="0"/>
              </a:rPr>
              <a:t>Project plan</a:t>
            </a:r>
            <a:endParaRPr lang="en-IN" b="1" u="sng">
              <a:solidFill>
                <a:schemeClr val="accent2"/>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27B481D-1AFB-9BC5-7492-B1C606984225}"/>
              </a:ext>
            </a:extLst>
          </p:cNvPr>
          <p:cNvGraphicFramePr>
            <a:graphicFrameLocks noGrp="1"/>
          </p:cNvGraphicFramePr>
          <p:nvPr>
            <p:extLst>
              <p:ext uri="{D42A27DB-BD31-4B8C-83A1-F6EECF244321}">
                <p14:modId xmlns:p14="http://schemas.microsoft.com/office/powerpoint/2010/main" val="2235174156"/>
              </p:ext>
            </p:extLst>
          </p:nvPr>
        </p:nvGraphicFramePr>
        <p:xfrm>
          <a:off x="1350620" y="2059739"/>
          <a:ext cx="9344443" cy="3273047"/>
        </p:xfrm>
        <a:graphic>
          <a:graphicData uri="http://schemas.openxmlformats.org/drawingml/2006/table">
            <a:tbl>
              <a:tblPr firstRow="1" bandRow="1">
                <a:tableStyleId>{5C22544A-7EE6-4342-B048-85BDC9FD1C3A}</a:tableStyleId>
              </a:tblPr>
              <a:tblGrid>
                <a:gridCol w="624205">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4057581901"/>
                    </a:ext>
                  </a:extLst>
                </a:gridCol>
                <a:gridCol w="551233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355697815"/>
                    </a:ext>
                  </a:extLst>
                </a:gridCol>
                <a:gridCol w="3207902">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3428300695"/>
                    </a:ext>
                  </a:extLst>
                </a:gridCol>
              </a:tblGrid>
              <a:tr h="412112">
                <a:tc>
                  <a:txBody>
                    <a:bodyPr/>
                    <a:lstStyle/>
                    <a:p>
                      <a:r>
                        <a:rPr lang="en-US" err="1"/>
                        <a:t>sno</a:t>
                      </a:r>
                      <a:endParaRPr lang="en-IN"/>
                    </a:p>
                  </a:txBody>
                  <a:tcPr/>
                </a:tc>
                <a:tc>
                  <a:txBody>
                    <a:bodyPr/>
                    <a:lstStyle/>
                    <a:p>
                      <a:pPr algn="ctr"/>
                      <a:r>
                        <a:rPr lang="en-US"/>
                        <a:t>process</a:t>
                      </a:r>
                      <a:endParaRPr lang="en-IN"/>
                    </a:p>
                  </a:txBody>
                  <a:tcPr/>
                </a:tc>
                <a:tc>
                  <a:txBody>
                    <a:bodyPr/>
                    <a:lstStyle/>
                    <a:p>
                      <a:pPr algn="ctr"/>
                      <a:r>
                        <a:rPr lang="en-US"/>
                        <a:t>weeks</a:t>
                      </a:r>
                      <a:endParaRPr lang="en-IN"/>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4217030076"/>
                  </a:ext>
                </a:extLst>
              </a:tr>
              <a:tr h="444171">
                <a:tc>
                  <a:txBody>
                    <a:bodyPr/>
                    <a:lstStyle/>
                    <a:p>
                      <a:pPr algn="ctr"/>
                      <a:r>
                        <a:rPr lang="en-US">
                          <a:solidFill>
                            <a:schemeClr val="tx1"/>
                          </a:solidFill>
                        </a:rPr>
                        <a:t>1</a:t>
                      </a:r>
                    </a:p>
                  </a:txBody>
                  <a:tcPr/>
                </a:tc>
                <a:tc>
                  <a:txBody>
                    <a:bodyPr/>
                    <a:lstStyle/>
                    <a:p>
                      <a:r>
                        <a:rPr lang="en-US"/>
                        <a:t>Abstract making </a:t>
                      </a:r>
                      <a:endParaRPr lang="en-IN"/>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t>½ week</a:t>
                      </a:r>
                      <a:endParaRPr lang="en-IN"/>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461741237"/>
                  </a:ext>
                </a:extLst>
              </a:tr>
              <a:tr h="444171">
                <a:tc>
                  <a:txBody>
                    <a:bodyPr/>
                    <a:lstStyle/>
                    <a:p>
                      <a:pPr algn="ctr"/>
                      <a:r>
                        <a:rPr lang="en-US"/>
                        <a:t>2</a:t>
                      </a:r>
                      <a:endParaRPr lang="en-IN"/>
                    </a:p>
                  </a:txBody>
                  <a:tcPr/>
                </a:tc>
                <a:tc>
                  <a:txBody>
                    <a:bodyPr/>
                    <a:lstStyle/>
                    <a:p>
                      <a:r>
                        <a:rPr lang="en-US"/>
                        <a:t>Literature survey</a:t>
                      </a:r>
                      <a:endParaRPr lang="en-IN"/>
                    </a:p>
                  </a:txBody>
                  <a:tcPr/>
                </a:tc>
                <a:tc>
                  <a:txBody>
                    <a:bodyPr/>
                    <a:lstStyle/>
                    <a:p>
                      <a:pPr algn="ctr"/>
                      <a:r>
                        <a:rPr lang="en-US"/>
                        <a:t>1 week</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92054298"/>
                  </a:ext>
                </a:extLst>
              </a:tr>
              <a:tr h="444171">
                <a:tc>
                  <a:txBody>
                    <a:bodyPr/>
                    <a:lstStyle/>
                    <a:p>
                      <a:pPr algn="ctr"/>
                      <a:r>
                        <a:rPr lang="en-US"/>
                        <a:t>3</a:t>
                      </a:r>
                      <a:endParaRPr lang="en-IN"/>
                    </a:p>
                  </a:txBody>
                  <a:tcPr/>
                </a:tc>
                <a:tc>
                  <a:txBody>
                    <a:bodyPr/>
                    <a:lstStyle/>
                    <a:p>
                      <a:r>
                        <a:rPr lang="en-US"/>
                        <a:t>Project discussion</a:t>
                      </a:r>
                      <a:endParaRPr lang="en-IN"/>
                    </a:p>
                  </a:txBody>
                  <a:tcPr/>
                </a:tc>
                <a:tc>
                  <a:txBody>
                    <a:bodyPr/>
                    <a:lstStyle/>
                    <a:p>
                      <a:pPr algn="ctr"/>
                      <a:r>
                        <a:rPr lang="en-US"/>
                        <a:t>  1 week</a:t>
                      </a:r>
                      <a:endParaRPr lang="en-IN"/>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435821846"/>
                  </a:ext>
                </a:extLst>
              </a:tr>
              <a:tr h="444171">
                <a:tc>
                  <a:txBody>
                    <a:bodyPr/>
                    <a:lstStyle/>
                    <a:p>
                      <a:pPr algn="ctr"/>
                      <a:r>
                        <a:rPr lang="en-US"/>
                        <a:t>4</a:t>
                      </a:r>
                      <a:endParaRPr lang="en-IN"/>
                    </a:p>
                  </a:txBody>
                  <a:tcPr/>
                </a:tc>
                <a:tc>
                  <a:txBody>
                    <a:bodyPr/>
                    <a:lstStyle/>
                    <a:p>
                      <a:r>
                        <a:rPr lang="en-US"/>
                        <a:t>Requirements gathering</a:t>
                      </a:r>
                      <a:endParaRPr lang="en-IN"/>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t>1 week</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820014235"/>
                  </a:ext>
                </a:extLst>
              </a:tr>
              <a:tr h="444171">
                <a:tc>
                  <a:txBody>
                    <a:bodyPr/>
                    <a:lstStyle/>
                    <a:p>
                      <a:pPr algn="ctr"/>
                      <a:r>
                        <a:rPr lang="en-US"/>
                        <a:t>5</a:t>
                      </a:r>
                      <a:endParaRPr lang="en-IN"/>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t>Implementation of code</a:t>
                      </a:r>
                      <a:endParaRPr lang="en-IN"/>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t>5 week</a:t>
                      </a:r>
                      <a:endParaRPr lang="en-IN"/>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115794518"/>
                  </a:ext>
                </a:extLst>
              </a:tr>
              <a:tr h="602107">
                <a:tc>
                  <a:txBody>
                    <a:bodyPr/>
                    <a:lstStyle/>
                    <a:p>
                      <a:pPr algn="ctr"/>
                      <a:r>
                        <a:rPr lang="en-US"/>
                        <a:t>6</a:t>
                      </a:r>
                      <a:endParaRPr lang="en-IN"/>
                    </a:p>
                  </a:txBody>
                  <a:tcPr/>
                </a:tc>
                <a:tc>
                  <a:txBody>
                    <a:bodyPr/>
                    <a:lstStyle/>
                    <a:p>
                      <a:r>
                        <a:rPr lang="en-US"/>
                        <a:t>Testing</a:t>
                      </a:r>
                      <a:endParaRPr lang="en-IN"/>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t>1 week</a:t>
                      </a:r>
                    </a:p>
                    <a:p>
                      <a:pPr marL="0" marR="0" lvl="0" indent="0" algn="ctr" defTabSz="914400" rtl="0" eaLnBrk="1" fontAlgn="auto" latinLnBrk="0" hangingPunct="1">
                        <a:lnSpc>
                          <a:spcPct val="100000"/>
                        </a:lnSpc>
                        <a:spcBef>
                          <a:spcPct val="0"/>
                        </a:spcBef>
                        <a:spcAft>
                          <a:spcPct val="0"/>
                        </a:spcAft>
                        <a:buClrTx/>
                        <a:buSzTx/>
                        <a:buFontTx/>
                        <a:buNone/>
                        <a:defRPr/>
                      </a:pPr>
                      <a:endParaRPr lang="en-US"/>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3879254807"/>
                  </a:ext>
                </a:extLst>
              </a:tr>
            </a:tbl>
          </a:graphicData>
        </a:graphic>
      </p:graphicFrame>
    </p:spTree>
    <p:extLst>
      <p:ext uri="{BB962C8B-B14F-4D97-AF65-F5344CB8AC3E}">
        <p14:creationId xmlns:p14="http://schemas.microsoft.com/office/powerpoint/2010/main" val="38569109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u="sng" smtClean="0">
                <a:latin typeface="Times New Roman" panose="02020603050405020304" pitchFamily="18" charset="0"/>
                <a:cs typeface="Times New Roman" panose="02020603050405020304" pitchFamily="18" charset="0"/>
              </a:rPr>
              <a:t>Use Case Diagram</a:t>
            </a:r>
          </a:p>
          <a:p>
            <a:pPr>
              <a:buNone/>
            </a:pPr>
            <a:r>
              <a:rPr lang="en-US" sz="2000" b="1" smtClean="0">
                <a:latin typeface="Times New Roman" panose="02020603050405020304" pitchFamily="18" charset="0"/>
                <a:cs typeface="Times New Roman" panose="02020603050405020304" pitchFamily="18" charset="0"/>
              </a:rPr>
              <a:t>	Sender:</a:t>
            </a:r>
          </a:p>
          <a:p>
            <a:pPr>
              <a:buNone/>
            </a:pPr>
            <a:endParaRPr lang="en-US" sz="2000"/>
          </a:p>
        </p:txBody>
      </p:sp>
      <p:sp>
        <p:nvSpPr>
          <p:cNvPr id="2" name="Title 1"/>
          <p:cNvSpPr>
            <a:spLocks noGrp="1"/>
          </p:cNvSpPr>
          <p:nvPr>
            <p:ph type="title"/>
          </p:nvPr>
        </p:nvSpPr>
        <p:spPr/>
        <p:txBody>
          <a:bodyPr>
            <a:normAutofit/>
          </a:bodyPr>
          <a:lstStyle/>
          <a:p>
            <a:pPr algn="l"/>
            <a:r>
              <a:rPr lang="en-US" sz="4000" b="1" u="sng" smtClean="0">
                <a:latin typeface="Times New Roman" panose="02020603050405020304" pitchFamily="18" charset="0"/>
                <a:cs typeface="Times New Roman" panose="02020603050405020304" pitchFamily="18" charset="0"/>
              </a:rPr>
              <a:t>DESIGN</a:t>
            </a:r>
            <a:endParaRPr lang="en-US" sz="4000" b="1" u="sng">
              <a:latin typeface="Times New Roman" panose="02020603050405020304" pitchFamily="18" charset="0"/>
              <a:cs typeface="Times New Roman" panose="02020603050405020304"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2049" name="Object 1"/>
          <p:cNvGraphicFramePr>
            <a:graphicFrameLocks noChangeAspect="1"/>
          </p:cNvGraphicFramePr>
          <p:nvPr/>
        </p:nvGraphicFramePr>
        <p:xfrm>
          <a:off x="2051720" y="2636912"/>
          <a:ext cx="4746625" cy="3459163"/>
        </p:xfrm>
        <a:graphic>
          <a:graphicData uri="http://schemas.openxmlformats.org/presentationml/2006/ole">
            <mc:AlternateContent xmlns:mc="http://schemas.openxmlformats.org/markup-compatibility/2006">
              <mc:Choice xmlns:v="urn:schemas-microsoft-com:vml" Requires="v">
                <p:oleObj spid="_x0000_s1049" r:id="rId3" imgW="3058239" imgH="2235279" progId="">
                  <p:embed/>
                </p:oleObj>
              </mc:Choice>
              <mc:Fallback>
                <p:oleObj r:id="rId3" imgW="3058239" imgH="2235279" progId="">
                  <p:embed/>
                  <p:pic>
                    <p:nvPicPr>
                      <p:cNvPr id="0" name="OLE substitute image"/>
                      <p:cNvPicPr/>
                      <p:nvPr/>
                    </p:nvPicPr>
                    <p:blipFill>
                      <a:blip r:embed="rId4"/>
                      <a:stretch>
                        <a:fillRect/>
                      </a:stretch>
                    </p:blipFill>
                    <p:spPr>
                      <a:xfrm>
                        <a:off x="2051720" y="2636912"/>
                        <a:ext cx="4746625" cy="3459163"/>
                      </a:xfrm>
                      <a:prstGeom prst="rect">
                        <a:avLst/>
                      </a:prstGeom>
                      <a:noFill/>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smtClean="0">
                <a:latin typeface="Times New Roman" panose="02020603050405020304" pitchFamily="18" charset="0"/>
                <a:cs typeface="Times New Roman" panose="02020603050405020304" pitchFamily="18" charset="0"/>
              </a:rPr>
              <a:t>Receiver:</a:t>
            </a:r>
          </a:p>
          <a:p>
            <a:pPr>
              <a:buNone/>
            </a:pPr>
            <a:endParaRPr lang="en-US" sz="2000" b="1">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sp>
        <p:nvSpPr>
          <p:cNvPr id="174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17409" name="Object 1"/>
          <p:cNvGraphicFramePr>
            <a:graphicFrameLocks noChangeAspect="1"/>
          </p:cNvGraphicFramePr>
          <p:nvPr/>
        </p:nvGraphicFramePr>
        <p:xfrm>
          <a:off x="2771800" y="1340768"/>
          <a:ext cx="3627438" cy="4868863"/>
        </p:xfrm>
        <a:graphic>
          <a:graphicData uri="http://schemas.openxmlformats.org/presentationml/2006/ole">
            <mc:AlternateContent xmlns:mc="http://schemas.openxmlformats.org/markup-compatibility/2006">
              <mc:Choice xmlns:v="urn:schemas-microsoft-com:vml" Requires="v">
                <p:oleObj spid="_x0000_s2058" r:id="rId3" imgW="2418159" imgH="3241119" progId="">
                  <p:embed/>
                </p:oleObj>
              </mc:Choice>
              <mc:Fallback>
                <p:oleObj r:id="rId3" imgW="2418159" imgH="3241119" progId="">
                  <p:embed/>
                  <p:pic>
                    <p:nvPicPr>
                      <p:cNvPr id="0" name="OLE substitute image"/>
                      <p:cNvPicPr/>
                      <p:nvPr/>
                    </p:nvPicPr>
                    <p:blipFill>
                      <a:blip r:embed="rId4"/>
                      <a:stretch>
                        <a:fillRect/>
                      </a:stretch>
                    </p:blipFill>
                    <p:spPr>
                      <a:xfrm>
                        <a:off x="2771800" y="1340768"/>
                        <a:ext cx="3627438" cy="4868863"/>
                      </a:xfrm>
                      <a:prstGeom prst="rect">
                        <a:avLst/>
                      </a:prstGeom>
                      <a:noFill/>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323503" y="355291"/>
            <a:ext cx="6877119" cy="640080"/>
          </a:xfrm>
        </p:spPr>
        <p:txBody>
          <a:bodyPr>
            <a:noAutofit/>
          </a:bodyPr>
          <a:lstStyle/>
          <a:p>
            <a:pPr algn="ctr"/>
            <a:r>
              <a:rPr lang="en-US" sz="4400">
                <a:solidFill>
                  <a:schemeClr val="accent2"/>
                </a:solidFill>
                <a:latin typeface="Segoe UI Light" panose="020B0502040204020203" pitchFamily="34" charset="0"/>
                <a:cs typeface="Segoe UI Light" panose="020B0502040204020203" pitchFamily="34" charset="0"/>
              </a:rPr>
              <a:t>	</a:t>
            </a:r>
            <a:r>
              <a:rPr lang="en-IN" altLang="en-US" sz="4400" b="1" u="sng">
                <a:solidFill>
                  <a:schemeClr val="accent2"/>
                </a:solidFill>
                <a:latin typeface="Times New Roman" panose="02020603050405020304" pitchFamily="18" charset="0"/>
                <a:cs typeface="Times New Roman" panose="02020603050405020304" pitchFamily="18" charset="0"/>
              </a:rPr>
              <a:t>ABSTRACT</a:t>
            </a:r>
            <a:endParaRPr lang="en-US" sz="4400">
              <a:solidFill>
                <a:schemeClr val="accent2"/>
              </a:solidFill>
              <a:latin typeface="Times New Roman" panose="02020603050405020304" pitchFamily="18" charset="0"/>
              <a:cs typeface="Times New Roman" panose="02020603050405020304" pitchFamily="18" charset="0"/>
            </a:endParaRPr>
          </a:p>
        </p:txBody>
      </p:sp>
      <p:sp>
        <p:nvSpPr>
          <p:cNvPr id="38" name="Content Placeholder 17"/>
          <p:cNvSpPr txBox="1"/>
          <p:nvPr/>
        </p:nvSpPr>
        <p:spPr>
          <a:xfrm>
            <a:off x="541610" y="1524708"/>
            <a:ext cx="11116990" cy="4885236"/>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a:latin typeface="Segoe UI" panose="020B0502040204020203" pitchFamily="34" charset="0"/>
              <a:cs typeface="Segoe UI" panose="020B0502040204020203" pitchFamily="34" charset="0"/>
            </a:endParaRPr>
          </a:p>
        </p:txBody>
      </p:sp>
      <p:sp>
        <p:nvSpPr>
          <p:cNvPr id="2" name="TextBox 1"/>
          <p:cNvSpPr txBox="1"/>
          <p:nvPr/>
        </p:nvSpPr>
        <p:spPr>
          <a:xfrm>
            <a:off x="541610" y="1524708"/>
            <a:ext cx="11213068" cy="50906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lnSpc>
                <a:spcPct val="160000"/>
              </a:lnSpc>
            </a:pPr>
            <a:r>
              <a:rPr lang="en-US" altLang="en-US" sz="2800">
                <a:latin typeface="Times New Roman" panose="02020603050405020304" pitchFamily="18" charset="0"/>
              </a:rPr>
              <a:t>The project entitled Secure Data Transfer through video using the concept of Steganography simply as Video Steganography is the application developed to embed an video file. It is concerned with embedding information in an innocuous cover Speech in a secure and robust manner. This system makes the Files more secure by using the concepts Steganography and Cryptography.</a:t>
            </a:r>
          </a:p>
          <a:p>
            <a:pPr eaLnBrk="1" hangingPunct="1"/>
            <a:endParaRPr lang="en-US" altLang="en-US" sz="2800">
              <a:latin typeface="Times New Roman" panose="02020603050405020304" pitchFamily="18" charset="0"/>
            </a:endParaRPr>
          </a:p>
          <a:p>
            <a:endParaRPr lang="en-IN" sz="28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u="sng" smtClean="0">
                <a:latin typeface="Times New Roman" panose="02020603050405020304" pitchFamily="18" charset="0"/>
                <a:cs typeface="Times New Roman" panose="02020603050405020304" pitchFamily="18" charset="0"/>
              </a:rPr>
              <a:t>Sequence Diagrams</a:t>
            </a:r>
          </a:p>
          <a:p>
            <a:pPr>
              <a:buNone/>
            </a:pPr>
            <a:r>
              <a:rPr lang="en-US" sz="2000" b="1" smtClean="0">
                <a:latin typeface="Times New Roman" panose="02020603050405020304" pitchFamily="18" charset="0"/>
                <a:cs typeface="Times New Roman" panose="02020603050405020304" pitchFamily="18" charset="0"/>
              </a:rPr>
              <a:t>Sender :</a:t>
            </a:r>
            <a:endParaRPr lang="en-US" sz="2000" b="1">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30721" name="Object 1"/>
          <p:cNvGraphicFramePr>
            <a:graphicFrameLocks noChangeAspect="1"/>
          </p:cNvGraphicFramePr>
          <p:nvPr/>
        </p:nvGraphicFramePr>
        <p:xfrm>
          <a:off x="539552" y="2276872"/>
          <a:ext cx="8220524" cy="4175869"/>
        </p:xfrm>
        <a:graphic>
          <a:graphicData uri="http://schemas.openxmlformats.org/presentationml/2006/ole">
            <mc:AlternateContent xmlns:mc="http://schemas.openxmlformats.org/markup-compatibility/2006">
              <mc:Choice xmlns:v="urn:schemas-microsoft-com:vml" Requires="v">
                <p:oleObj spid="_x0000_s3082" r:id="rId3" imgW="7160895" imgH="8029575" progId="">
                  <p:embed/>
                </p:oleObj>
              </mc:Choice>
              <mc:Fallback>
                <p:oleObj r:id="rId3" imgW="7160895" imgH="8029575" progId="">
                  <p:embed/>
                  <p:pic>
                    <p:nvPicPr>
                      <p:cNvPr id="0" name="OLE substitute image"/>
                      <p:cNvPicPr/>
                      <p:nvPr/>
                    </p:nvPicPr>
                    <p:blipFill>
                      <a:blip r:embed="rId4"/>
                      <a:stretch>
                        <a:fillRect/>
                      </a:stretch>
                    </p:blipFill>
                    <p:spPr>
                      <a:xfrm>
                        <a:off x="539552" y="2276872"/>
                        <a:ext cx="8220524" cy="4175869"/>
                      </a:xfrm>
                      <a:prstGeom prst="rect">
                        <a:avLst/>
                      </a:prstGeom>
                      <a:noFill/>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b="1" smtClean="0">
                <a:latin typeface="Times New Roman" panose="02020603050405020304" pitchFamily="18" charset="0"/>
                <a:cs typeface="Times New Roman" panose="02020603050405020304" pitchFamily="18" charset="0"/>
              </a:rPr>
              <a:t>Receiver:</a:t>
            </a:r>
            <a:endParaRPr lang="en-US" sz="2000" b="1">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sp>
        <p:nvSpPr>
          <p:cNvPr id="317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31745" name="Object 1"/>
          <p:cNvGraphicFramePr>
            <a:graphicFrameLocks noChangeAspect="1"/>
          </p:cNvGraphicFramePr>
          <p:nvPr>
            <p:extLst>
              <p:ext uri="{D42A27DB-BD31-4B8C-83A1-F6EECF244321}">
                <p14:modId xmlns:p14="http://schemas.microsoft.com/office/powerpoint/2010/main" val="252941883"/>
              </p:ext>
            </p:extLst>
          </p:nvPr>
        </p:nvGraphicFramePr>
        <p:xfrm>
          <a:off x="1475656" y="1340768"/>
          <a:ext cx="6996608" cy="4824536"/>
        </p:xfrm>
        <a:graphic>
          <a:graphicData uri="http://schemas.openxmlformats.org/presentationml/2006/ole">
            <mc:AlternateContent xmlns:mc="http://schemas.openxmlformats.org/markup-compatibility/2006">
              <mc:Choice xmlns:v="urn:schemas-microsoft-com:vml" Requires="v">
                <p:oleObj spid="_x0000_s4106" r:id="rId3" imgW="6612255" imgH="5196364" progId="">
                  <p:embed/>
                </p:oleObj>
              </mc:Choice>
              <mc:Fallback>
                <p:oleObj r:id="rId3" imgW="6612255" imgH="5196364" progId="">
                  <p:embed/>
                  <p:pic>
                    <p:nvPicPr>
                      <p:cNvPr id="0" name="OLE substitute image"/>
                      <p:cNvPicPr/>
                      <p:nvPr/>
                    </p:nvPicPr>
                    <p:blipFill>
                      <a:blip r:embed="rId4"/>
                      <a:stretch>
                        <a:fillRect/>
                      </a:stretch>
                    </p:blipFill>
                    <p:spPr>
                      <a:xfrm>
                        <a:off x="1475656" y="1340768"/>
                        <a:ext cx="6996608" cy="4824536"/>
                      </a:xfrm>
                      <a:prstGeom prst="rect">
                        <a:avLst/>
                      </a:prstGeom>
                      <a:noFill/>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When you run the code, It displays a screen as shown in the following image.</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u="sng" smtClean="0">
                <a:latin typeface="Times New Roman" panose="02020603050405020304" pitchFamily="18" charset="0"/>
                <a:cs typeface="Times New Roman" panose="02020603050405020304" pitchFamily="18" charset="0"/>
              </a:rPr>
              <a:t>IMPLEMENTATION</a:t>
            </a:r>
            <a:endParaRPr lang="en-US" sz="4000" u="sng">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1560" y="2060848"/>
            <a:ext cx="7848872" cy="4392488"/>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you have to select the “Security” menu and select the “Encrypt” option as shown in the following image.</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Encrypting:</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043608" y="2060848"/>
            <a:ext cx="7056784" cy="4392488"/>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you have to select a file which you want to encrypt from your device.</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Selecting File to Encrypt:</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43608" y="2132856"/>
            <a:ext cx="7195532" cy="4493488"/>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Here you have to set a password to your selected file.</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Setting password to File:</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27584" y="1844824"/>
            <a:ext cx="7344816" cy="4464496"/>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click on the Encrypt button, It shows a message saying that your file has been encrypted and saved as shown in the following image.</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Save the Encrypted File:</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15616" y="2204864"/>
            <a:ext cx="6984776" cy="432048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as shown in the image below, your file will be Encrypted . </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File Encrypted:</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59632" y="1844824"/>
            <a:ext cx="6480720" cy="4176464"/>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in the “Steganography” menu click on “Embed” option.</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Embedding:</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043608" y="1916832"/>
            <a:ext cx="7056784" cy="4752528"/>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as shown in the image below select your Encrypted file from your device. And also select video file.</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03648" y="2492896"/>
            <a:ext cx="6408712" cy="411971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57440" y="405387"/>
            <a:ext cx="6877119" cy="640080"/>
          </a:xfrm>
        </p:spPr>
        <p:txBody>
          <a:bodyPr>
            <a:normAutofit fontScale="90000"/>
          </a:bodyPr>
          <a:lstStyle/>
          <a:p>
            <a:pPr algn="ctr"/>
            <a:r>
              <a:rPr lang="en-IN" altLang="en-US" sz="4000" b="1" u="sng">
                <a:solidFill>
                  <a:schemeClr val="accent2"/>
                </a:solidFill>
                <a:latin typeface="Times New Roman" panose="02020603050405020304" pitchFamily="18" charset="0"/>
                <a:cs typeface="Times New Roman" panose="02020603050405020304" pitchFamily="18" charset="0"/>
              </a:rPr>
              <a:t>INTRODUCTION</a:t>
            </a:r>
            <a:endParaRPr lang="en-US" sz="4000">
              <a:latin typeface="Times New Roman" panose="02020603050405020304" pitchFamily="18" charset="0"/>
              <a:cs typeface="Times New Roman" panose="02020603050405020304" pitchFamily="18" charset="0"/>
            </a:endParaRPr>
          </a:p>
        </p:txBody>
      </p:sp>
      <p:sp>
        <p:nvSpPr>
          <p:cNvPr id="2" name="TextBox 1"/>
          <p:cNvSpPr txBox="1"/>
          <p:nvPr/>
        </p:nvSpPr>
        <p:spPr>
          <a:xfrm>
            <a:off x="609600" y="1293411"/>
            <a:ext cx="10999304" cy="48320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ct val="0"/>
              </a:spcAft>
              <a:buFont typeface="Wingdings" panose="05000000000000000000" pitchFamily="2" charset="2"/>
              <a:buChar char="v"/>
              <a:defRPr/>
            </a:pPr>
            <a:endParaRPr lang="en-US" sz="2800">
              <a:latin typeface="Times New Roman" panose="02020603050405020304" pitchFamily="18" charset="0"/>
              <a:cs typeface="Times New Roman" panose="02020603050405020304" pitchFamily="18" charset="0"/>
            </a:endParaRPr>
          </a:p>
          <a:p>
            <a:pPr>
              <a:spcAft>
                <a:spcPct val="0"/>
              </a:spcAft>
              <a:buFont typeface="Wingdings" panose="05000000000000000000" pitchFamily="2" charset="2"/>
              <a:buChar char="v"/>
              <a:defRPr/>
            </a:pPr>
            <a:endParaRPr lang="en-US" sz="2800">
              <a:latin typeface="Times New Roman" panose="02020603050405020304" pitchFamily="18" charset="0"/>
              <a:cs typeface="Times New Roman" panose="02020603050405020304" pitchFamily="18" charset="0"/>
            </a:endParaRPr>
          </a:p>
          <a:p>
            <a:pPr>
              <a:spcAft>
                <a:spcPct val="0"/>
              </a:spcAft>
              <a:buFont typeface="Wingdings" panose="05000000000000000000" pitchFamily="2" charset="2"/>
              <a:buChar char="v"/>
              <a:defRPr/>
            </a:pPr>
            <a:r>
              <a:rPr lang="en-US" sz="2800">
                <a:latin typeface="Times New Roman" panose="02020603050405020304" pitchFamily="18" charset="0"/>
                <a:cs typeface="Times New Roman" panose="02020603050405020304" pitchFamily="18" charset="0"/>
              </a:rPr>
              <a:t>The Video Steganography , which  alter the originality of the file into some encrypted form and embed the file into a video file. The major task of the Video Steganography is to provide the user the flexibility of passing the information implementing the encryption standards as per the specification and algorithms proposed and store the information in a form that is unreadable.</a:t>
            </a:r>
          </a:p>
          <a:p>
            <a:pPr>
              <a:spcAft>
                <a:spcPct val="0"/>
              </a:spcAft>
              <a:defRPr/>
            </a:pPr>
            <a:endParaRPr lang="en-US" sz="2800">
              <a:latin typeface="Times New Roman" panose="02020603050405020304" pitchFamily="18" charset="0"/>
              <a:cs typeface="Times New Roman" panose="02020603050405020304" pitchFamily="18" charset="0"/>
            </a:endParaRPr>
          </a:p>
          <a:p>
            <a:pPr marL="0" indent="0" fontAlgn="auto">
              <a:spcAft>
                <a:spcPct val="0"/>
              </a:spcAft>
              <a:buFont typeface="Arial" pitchFamily="34" charset="0"/>
              <a:buNone/>
              <a:defRPr/>
            </a:pPr>
            <a:endParaRPr lang="en-IN" sz="2800">
              <a:latin typeface="Times New Roman" panose="02020603050405020304" pitchFamily="18" charset="0"/>
              <a:cs typeface="Times New Roman" panose="02020603050405020304" pitchFamily="18" charset="0"/>
            </a:endParaRPr>
          </a:p>
          <a:p>
            <a:endParaRPr lang="en-IN" sz="28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click on the “Embed” button to Embed your file, It displays a message that the Embed Process has been completed.</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71600" y="2204864"/>
            <a:ext cx="7128792" cy="4464496"/>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to De-embed your file you have to select “Dembed” option.</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De-embedding:</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403648" y="1916832"/>
            <a:ext cx="6209104" cy="4216866"/>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select the video which you have selected previously to encrypt your file.</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27584" y="1916832"/>
            <a:ext cx="7416824" cy="4285064"/>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As shown in the image below select the Video file.</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31640" y="1844824"/>
            <a:ext cx="6552728" cy="4536504"/>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as shown in the image below you have to click on “De-Embed” after the video has been selected.</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99592" y="2132856"/>
            <a:ext cx="7252300" cy="4392488"/>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you have to select the “Decrypt” option as shown in the image below.</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smtClean="0">
                <a:latin typeface="Times New Roman" panose="02020603050405020304" pitchFamily="18" charset="0"/>
                <a:cs typeface="Times New Roman" panose="02020603050405020304" pitchFamily="18" charset="0"/>
              </a:rPr>
              <a:t>Decrypting:</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475656" y="1844824"/>
            <a:ext cx="6269300" cy="468052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select the Encrypted file in your device which was Encrypted previously.</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99592" y="1988840"/>
            <a:ext cx="7416824" cy="4464496"/>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Now, When you have selected the Encypted file, click on the Decrypt option.</a:t>
            </a:r>
          </a:p>
          <a:p>
            <a:r>
              <a:rPr lang="en-US" sz="1800" smtClean="0">
                <a:latin typeface="Times New Roman" panose="02020603050405020304" pitchFamily="18" charset="0"/>
                <a:cs typeface="Times New Roman" panose="02020603050405020304" pitchFamily="18" charset="0"/>
              </a:rPr>
              <a:t>It would show your hidden file.</a:t>
            </a:r>
            <a:endParaRPr lang="en-US" sz="18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43608" y="2492896"/>
            <a:ext cx="6768752" cy="4032448"/>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People for long time have tried to sort out the problems faced in the general digital communication system.</a:t>
            </a:r>
          </a:p>
          <a:p>
            <a:r>
              <a:rPr lang="en-US" sz="1800" smtClean="0">
                <a:latin typeface="Times New Roman" panose="02020603050405020304" pitchFamily="18" charset="0"/>
                <a:cs typeface="Times New Roman" panose="02020603050405020304" pitchFamily="18" charset="0"/>
              </a:rPr>
              <a:t>But as these problems exist even now, a secured and easy transfer system evolved and came to be known as the Encryption and Decryption of the data.</a:t>
            </a:r>
          </a:p>
          <a:p>
            <a:r>
              <a:rPr lang="en-US" sz="1800" smtClean="0">
                <a:latin typeface="Times New Roman" panose="02020603050405020304" pitchFamily="18" charset="0"/>
                <a:cs typeface="Times New Roman" panose="02020603050405020304" pitchFamily="18" charset="0"/>
              </a:rPr>
              <a:t>Converting the file to video format to be transferred using the cryptographic standards and Steganography</a:t>
            </a:r>
            <a:r>
              <a:rPr lang="en-US" sz="1800" smtClean="0"/>
              <a:t>.</a:t>
            </a:r>
            <a:r>
              <a:rPr lang="en-US" sz="1800" smtClean="0">
                <a:latin typeface="Times New Roman" panose="02020603050405020304" pitchFamily="18" charset="0"/>
                <a:cs typeface="Times New Roman" panose="02020603050405020304" pitchFamily="18" charset="0"/>
              </a:rPr>
              <a:t> </a:t>
            </a:r>
          </a:p>
          <a:p>
            <a:r>
              <a:rPr lang="en-US" sz="1800" smtClean="0">
                <a:latin typeface="Times New Roman" panose="02020603050405020304" pitchFamily="18" charset="0"/>
                <a:cs typeface="Times New Roman" panose="02020603050405020304" pitchFamily="18" charset="0"/>
              </a:rPr>
              <a:t>The advantages of Video Steganography are: High level Security and Cost Effective Transfer.</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u="sng" smtClean="0">
                <a:latin typeface="Times New Roman" panose="02020603050405020304" pitchFamily="18" charset="0"/>
                <a:cs typeface="Times New Roman" panose="02020603050405020304" pitchFamily="18" charset="0"/>
              </a:rPr>
              <a:t>RESULT ANALYSIS</a:t>
            </a:r>
            <a:endParaRPr lang="en-US" sz="4000" u="sng">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IN" sz="1800" smtClean="0">
                <a:latin typeface="Times New Roman" panose="02020603050405020304" pitchFamily="18" charset="0"/>
                <a:cs typeface="Times New Roman" panose="02020603050405020304" pitchFamily="18" charset="0"/>
              </a:rPr>
              <a:t>To provide high security for  the valuable information.</a:t>
            </a:r>
          </a:p>
          <a:p>
            <a:r>
              <a:rPr lang="en-US" sz="1800" smtClean="0">
                <a:latin typeface="Times New Roman" panose="02020603050405020304" pitchFamily="18" charset="0"/>
                <a:cs typeface="Times New Roman" panose="02020603050405020304" pitchFamily="18" charset="0"/>
              </a:rPr>
              <a:t>The main objective of steganography is to hide a secret message inside harmless cover media in such a way that the secret message is not visible to the observer.</a:t>
            </a:r>
          </a:p>
          <a:p>
            <a:pPr lvl="0"/>
            <a:r>
              <a:rPr lang="en-IN" sz="1800" smtClean="0">
                <a:latin typeface="Times New Roman" panose="02020603050405020304" pitchFamily="18" charset="0"/>
                <a:cs typeface="Times New Roman" panose="02020603050405020304" pitchFamily="18" charset="0"/>
              </a:rPr>
              <a:t>To abstract technique of getting secret data using decryption.</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pPr lvl="0"/>
            <a:endParaRPr lang="en-US" sz="1800" smtClean="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sz="4400" u="sng" smtClean="0">
                <a:latin typeface="Times New Roman" panose="02020603050405020304" pitchFamily="18" charset="0"/>
                <a:cs typeface="Times New Roman" panose="02020603050405020304" pitchFamily="18" charset="0"/>
              </a:rPr>
              <a:t>ATTAINMENT OF OBJECTIVE</a:t>
            </a:r>
            <a:r>
              <a:rPr lang="en-US" smtClean="0"/>
              <a:t/>
            </a:r>
            <a:br>
              <a:rPr lang="en-US" smtClean="0"/>
            </a:b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p:cNvGraphicFramePr>
            <a:graphicFrameLocks noGrp="1"/>
          </p:cNvGraphicFramePr>
          <p:nvPr>
            <p:ph idx="1"/>
            <p:extLst>
              <p:ext uri="{D42A27DB-BD31-4B8C-83A1-F6EECF244321}">
                <p14:modId xmlns:p14="http://schemas.microsoft.com/office/powerpoint/2010/main" val="3546220433"/>
              </p:ext>
            </p:extLst>
          </p:nvPr>
        </p:nvGraphicFramePr>
        <p:xfrm>
          <a:off x="774699" y="1493840"/>
          <a:ext cx="10668001" cy="4083182"/>
        </p:xfrm>
        <a:graphic>
          <a:graphicData uri="http://schemas.openxmlformats.org/drawingml/2006/table">
            <a:tbl>
              <a:tblPr firstRow="1" bandRow="1">
                <a:tableStyleId>{5DA37D80-6434-44D0-A028-1B22A696006F}</a:tableStyleId>
              </a:tblPr>
              <a:tblGrid>
                <a:gridCol w="863601">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026132">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734491">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gridCol w="231383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3"/>
                    </a:ext>
                  </a:extLst>
                </a:gridCol>
                <a:gridCol w="2729947">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4"/>
                    </a:ext>
                  </a:extLst>
                </a:gridCol>
              </a:tblGrid>
              <a:tr h="734351">
                <a:tc>
                  <a:txBody>
                    <a:bodyPr/>
                    <a:lstStyle/>
                    <a:p>
                      <a:pPr algn="ctr"/>
                      <a:r>
                        <a:rPr lang="en-IN" sz="3200" err="1">
                          <a:solidFill>
                            <a:schemeClr val="accent5"/>
                          </a:solidFill>
                          <a:latin typeface="Times New Roman" panose="02020603050405020304" pitchFamily="18" charset="0"/>
                          <a:cs typeface="Times New Roman" panose="02020603050405020304" pitchFamily="18" charset="0"/>
                        </a:rPr>
                        <a:t>Sno</a:t>
                      </a:r>
                      <a:endParaRPr lang="en-IN" sz="320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3200">
                          <a:solidFill>
                            <a:schemeClr val="accent5"/>
                          </a:solidFill>
                          <a:latin typeface="Times New Roman" panose="02020603050405020304" pitchFamily="18" charset="0"/>
                          <a:cs typeface="Times New Roman" panose="02020603050405020304" pitchFamily="18" charset="0"/>
                        </a:rPr>
                        <a:t>Authors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accent1">
                              <a:lumMod val="75000"/>
                            </a:schemeClr>
                          </a:solidFill>
                          <a:latin typeface="Times New Roman" panose="02020603050405020304" pitchFamily="18" charset="0"/>
                          <a:cs typeface="Times New Roman" panose="02020603050405020304" pitchFamily="18" charset="0"/>
                        </a:rPr>
                        <a:t>Title</a:t>
                      </a:r>
                      <a:endParaRPr lang="en-IN" sz="280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IN" sz="2800">
                          <a:solidFill>
                            <a:schemeClr val="accent5"/>
                          </a:solidFill>
                          <a:latin typeface="Times New Roman" panose="02020603050405020304" pitchFamily="18" charset="0"/>
                          <a:cs typeface="Times New Roman" panose="02020603050405020304" pitchFamily="18" charset="0"/>
                        </a:rPr>
                        <a:t>Advantages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IN" sz="2800">
                          <a:solidFill>
                            <a:schemeClr val="accent5"/>
                          </a:solidFill>
                          <a:latin typeface="Times New Roman" panose="02020603050405020304" pitchFamily="18" charset="0"/>
                          <a:cs typeface="Times New Roman" panose="02020603050405020304" pitchFamily="18" charset="0"/>
                        </a:rPr>
                        <a:t>Disadvantages</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r h="1347780">
                <a:tc>
                  <a:txBody>
                    <a:bodyPr/>
                    <a:lstStyle/>
                    <a:p>
                      <a:endParaRPr lang="en-IN"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a:p>
                      <a:pPr algn="ctr"/>
                      <a:r>
                        <a:rPr lang="en-IN" sz="2400">
                          <a:latin typeface="Times New Roman" panose="02020603050405020304" pitchFamily="18" charset="0"/>
                          <a:cs typeface="Times New Roman" panose="02020603050405020304" pitchFamily="18" charset="0"/>
                        </a:rPr>
                        <a:t>1</a:t>
                      </a:r>
                      <a:endParaRPr lang="en-IN"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p>
                      <a:pPr algn="ctr"/>
                      <a:r>
                        <a:rPr lang="en-IN" sz="2000">
                          <a:latin typeface="Times New Roman" panose="02020603050405020304" pitchFamily="18" charset="0"/>
                          <a:cs typeface="Times New Roman" panose="02020603050405020304" pitchFamily="18" charset="0"/>
                        </a:rPr>
                        <a:t>Abhinav Thakur </a:t>
                      </a:r>
                    </a:p>
                  </a:txBody>
                  <a:tcPr/>
                </a:tc>
                <a:tc>
                  <a:txBody>
                    <a:bodyPr/>
                    <a:lstStyle/>
                    <a:p>
                      <a:r>
                        <a:rPr lang="en-US" sz="2000">
                          <a:latin typeface="Times New Roman" panose="02020603050405020304" pitchFamily="18" charset="0"/>
                          <a:cs typeface="Times New Roman" panose="02020603050405020304" pitchFamily="18" charset="0"/>
                        </a:rPr>
                        <a:t>Secure Video Steganography based on DWT(2015)</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Better  performance  in terms  of  encryption</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a:latin typeface="Times New Roman" panose="02020603050405020304" pitchFamily="18" charset="0"/>
                          <a:cs typeface="Times New Roman" panose="02020603050405020304" pitchFamily="18" charset="0"/>
                        </a:rPr>
                        <a:t>initially  all  signals  are  generally represented  in  time  domain. </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1"/>
                  </a:ext>
                </a:extLst>
              </a:tr>
              <a:tr h="1977231">
                <a:tc>
                  <a:txBody>
                    <a:bodyPr/>
                    <a:lstStyle/>
                    <a:p>
                      <a:r>
                        <a:rPr lang="en-IN" sz="2000">
                          <a:latin typeface="Times New Roman" panose="02020603050405020304" pitchFamily="18" charset="0"/>
                          <a:cs typeface="Times New Roman" panose="02020603050405020304" pitchFamily="18" charset="0"/>
                        </a:rPr>
                        <a:t> </a:t>
                      </a:r>
                    </a:p>
                    <a:p>
                      <a:endParaRPr lang="en-IN"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a:p>
                      <a:pPr algn="ctr"/>
                      <a:r>
                        <a:rPr lang="en-IN" sz="2000">
                          <a:latin typeface="Times New Roman" panose="02020603050405020304" pitchFamily="18" charset="0"/>
                          <a:cs typeface="Times New Roman" panose="02020603050405020304" pitchFamily="18" charset="0"/>
                        </a:rPr>
                        <a:t>2</a:t>
                      </a:r>
                    </a:p>
                  </a:txBody>
                  <a:tcPr/>
                </a:tc>
                <a:tc>
                  <a:txBody>
                    <a:bodyPr/>
                    <a:lstStyle/>
                    <a:p>
                      <a:r>
                        <a:rPr lang="en-IN" sz="2000">
                          <a:latin typeface="Times New Roman" panose="02020603050405020304" pitchFamily="18" charset="0"/>
                          <a:cs typeface="Times New Roman" panose="02020603050405020304" pitchFamily="18" charset="0"/>
                        </a:rPr>
                        <a:t>   </a:t>
                      </a:r>
                    </a:p>
                    <a:p>
                      <a:endParaRPr lang="en-IN" sz="2000">
                        <a:latin typeface="Times New Roman" panose="02020603050405020304" pitchFamily="18" charset="0"/>
                        <a:cs typeface="Times New Roman" panose="02020603050405020304" pitchFamily="18" charset="0"/>
                      </a:endParaRPr>
                    </a:p>
                    <a:p>
                      <a:pPr algn="ctr"/>
                      <a:r>
                        <a:rPr lang="en-IN" sz="2000">
                          <a:latin typeface="Times New Roman" panose="02020603050405020304" pitchFamily="18" charset="0"/>
                          <a:cs typeface="Times New Roman" panose="02020603050405020304" pitchFamily="18" charset="0"/>
                        </a:rPr>
                        <a:t>Ahmed  Salem</a:t>
                      </a:r>
                    </a:p>
                  </a:txBody>
                  <a:tcPr/>
                </a:tc>
                <a:tc>
                  <a:txBody>
                    <a:bodyPr/>
                    <a:lstStyle/>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Data hiding for Unmanned video  based  on digital(2016)</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saving  the  storage as  well  as  increasing  the data  safety  from  a potential loss</a:t>
                      </a:r>
                      <a:r>
                        <a:rPr lang="en-IN" sz="2000">
                          <a:latin typeface="Times New Roman" panose="02020603050405020304" pitchFamily="18" charset="0"/>
                          <a:cs typeface="Times New Roman" panose="02020603050405020304" pitchFamily="18" charset="0"/>
                        </a:rPr>
                        <a:t>    </a:t>
                      </a:r>
                    </a:p>
                  </a:txBody>
                  <a:tcPr/>
                </a:tc>
                <a:tc>
                  <a:txBody>
                    <a:bodyPr/>
                    <a:lstStyle/>
                    <a:p>
                      <a:r>
                        <a:rPr lang="en-US" sz="2000">
                          <a:latin typeface="Times New Roman" panose="02020603050405020304" pitchFamily="18" charset="0"/>
                          <a:cs typeface="Times New Roman" panose="02020603050405020304" pitchFamily="18" charset="0"/>
                        </a:rPr>
                        <a:t>There is less accuracy</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2"/>
                  </a:ext>
                </a:extLst>
              </a:tr>
            </a:tbl>
          </a:graphicData>
        </a:graphic>
      </p:graphicFrame>
      <p:sp>
        <p:nvSpPr>
          <p:cNvPr id="3" name="Title 2"/>
          <p:cNvSpPr>
            <a:spLocks noGrp="1"/>
          </p:cNvSpPr>
          <p:nvPr>
            <p:ph type="title"/>
          </p:nvPr>
        </p:nvSpPr>
        <p:spPr>
          <a:xfrm>
            <a:off x="2703823" y="382786"/>
            <a:ext cx="6877119" cy="640080"/>
          </a:xfrm>
        </p:spPr>
        <p:txBody>
          <a:bodyPr>
            <a:noAutofit/>
          </a:bodyPr>
          <a:lstStyle/>
          <a:p>
            <a:pPr algn="ctr"/>
            <a:r>
              <a:rPr lang="en-IN" altLang="en-US" sz="4400" b="1" u="sng">
                <a:solidFill>
                  <a:schemeClr val="accent2"/>
                </a:solidFill>
                <a:latin typeface="Times New Roman" panose="02020603050405020304" pitchFamily="18" charset="0"/>
                <a:cs typeface="Times New Roman" panose="02020603050405020304" pitchFamily="18" charset="0"/>
              </a:rPr>
              <a:t>Literature Survey</a:t>
            </a:r>
            <a:endParaRPr lang="en-US" sz="4400" u="sng">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smtClean="0">
                <a:latin typeface="Times New Roman" panose="02020603050405020304" pitchFamily="18" charset="0"/>
                <a:cs typeface="Times New Roman" panose="02020603050405020304" pitchFamily="18" charset="0"/>
              </a:rPr>
              <a:t>There is a lot of scope for future work in the implementation, the functionality of the GUI is rather limited</a:t>
            </a:r>
          </a:p>
          <a:p>
            <a:r>
              <a:rPr lang="en-US" sz="2400" smtClean="0">
                <a:latin typeface="Times New Roman" panose="02020603050405020304" pitchFamily="18" charset="0"/>
                <a:cs typeface="Times New Roman" panose="02020603050405020304" pitchFamily="18" charset="0"/>
              </a:rPr>
              <a:t>This would also require a more structured backend, such as a database storing all important information about the feature files or possibly the features directly.</a:t>
            </a:r>
          </a:p>
          <a:p>
            <a:r>
              <a:rPr lang="en-US" sz="2400" smtClean="0">
                <a:latin typeface="Times New Roman" panose="02020603050405020304" pitchFamily="18" charset="0"/>
                <a:cs typeface="Times New Roman" panose="02020603050405020304" pitchFamily="18" charset="0"/>
              </a:rPr>
              <a:t>It would be interesting to see if an actual detector confirms the distance measurements we have found.</a:t>
            </a:r>
          </a:p>
          <a:p>
            <a:r>
              <a:rPr lang="en-US" sz="2400" smtClean="0">
                <a:latin typeface="Times New Roman" panose="02020603050405020304" pitchFamily="18" charset="0"/>
                <a:cs typeface="Times New Roman" panose="02020603050405020304" pitchFamily="18" charset="0"/>
              </a:rPr>
              <a:t>This detector can be an SVM or a simpler classifier such as an averaged perceptron.</a:t>
            </a:r>
            <a:endParaRPr lang="en-US" sz="24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u="sng" smtClean="0">
                <a:latin typeface="Times New Roman" panose="02020603050405020304" pitchFamily="18" charset="0"/>
                <a:cs typeface="Times New Roman" panose="02020603050405020304" pitchFamily="18" charset="0"/>
              </a:rPr>
              <a:t>FUTURE SCOPE</a:t>
            </a:r>
            <a:endParaRPr lang="en-US" sz="4000" u="sng">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
        <p:nvSpPr>
          <p:cNvPr id="6" name="Title 5"/>
          <p:cNvSpPr>
            <a:spLocks noGrp="1"/>
          </p:cNvSpPr>
          <p:nvPr>
            <p:ph type="title"/>
          </p:nvPr>
        </p:nvSpPr>
        <p:spPr/>
        <p:txBody>
          <a:bodyPr/>
          <a:lstStyle/>
          <a:p>
            <a:endParaRPr lang="en-US"/>
          </a:p>
        </p:txBody>
      </p:sp>
      <p:pic>
        <p:nvPicPr>
          <p:cNvPr id="32770" name="Picture 2" descr="C:\Users\harsh\Desktop\Cyrus\PDF\ppt diagram.jpeg"/>
          <p:cNvPicPr>
            <a:picLocks noChangeAspect="1" noChangeArrowheads="1"/>
          </p:cNvPicPr>
          <p:nvPr/>
        </p:nvPicPr>
        <p:blipFill>
          <a:blip r:embed="rId2"/>
          <a:stretch>
            <a:fillRect/>
          </a:stretch>
        </p:blipFill>
        <p:spPr bwMode="auto">
          <a:xfrm>
            <a:off x="539552" y="332656"/>
            <a:ext cx="7704856" cy="6079359"/>
          </a:xfrm>
          <a:prstGeom prst="rect">
            <a:avLst/>
          </a:prstGeom>
          <a:no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p:cNvGraphicFramePr>
            <a:graphicFrameLocks noGrp="1"/>
          </p:cNvGraphicFramePr>
          <p:nvPr>
            <p:extLst>
              <p:ext uri="{D42A27DB-BD31-4B8C-83A1-F6EECF244321}">
                <p14:modId xmlns:p14="http://schemas.microsoft.com/office/powerpoint/2010/main" val="2091779785"/>
              </p:ext>
            </p:extLst>
          </p:nvPr>
        </p:nvGraphicFramePr>
        <p:xfrm>
          <a:off x="719092" y="1461605"/>
          <a:ext cx="10668001" cy="4492906"/>
        </p:xfrm>
        <a:graphic>
          <a:graphicData uri="http://schemas.openxmlformats.org/drawingml/2006/table">
            <a:tbl>
              <a:tblPr firstRow="1" bandRow="1">
                <a:tableStyleId>{5DA37D80-6434-44D0-A028-1B22A696006F}</a:tableStyleId>
              </a:tblPr>
              <a:tblGrid>
                <a:gridCol w="83172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91864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332383">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gridCol w="210709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3"/>
                    </a:ext>
                  </a:extLst>
                </a:gridCol>
                <a:gridCol w="24781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4"/>
                    </a:ext>
                  </a:extLst>
                </a:gridCol>
              </a:tblGrid>
              <a:tr h="748019">
                <a:tc>
                  <a:txBody>
                    <a:bodyPr/>
                    <a:lstStyle/>
                    <a:p>
                      <a:pPr algn="ctr"/>
                      <a:r>
                        <a:rPr lang="en-IN" sz="2800" err="1">
                          <a:solidFill>
                            <a:schemeClr val="accent5"/>
                          </a:solidFill>
                          <a:latin typeface="Times New Roman" panose="02020603050405020304" pitchFamily="18" charset="0"/>
                          <a:cs typeface="Times New Roman" panose="02020603050405020304" pitchFamily="18" charset="0"/>
                        </a:rPr>
                        <a:t>Sno</a:t>
                      </a:r>
                      <a:endParaRPr lang="en-IN" sz="280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2800">
                          <a:solidFill>
                            <a:schemeClr val="accent5"/>
                          </a:solidFill>
                          <a:latin typeface="Times New Roman" panose="02020603050405020304" pitchFamily="18" charset="0"/>
                          <a:cs typeface="Times New Roman" panose="02020603050405020304" pitchFamily="18" charset="0"/>
                        </a:rPr>
                        <a:t>Authors</a:t>
                      </a:r>
                      <a:endParaRPr lang="en-IN"/>
                    </a:p>
                  </a:txBody>
                  <a:tcPr/>
                </a:tc>
                <a:tc>
                  <a:txBody>
                    <a:bodyPr/>
                    <a:lstStyle/>
                    <a:p>
                      <a:pPr algn="ctr"/>
                      <a:r>
                        <a:rPr lang="en-US" sz="2400">
                          <a:solidFill>
                            <a:schemeClr val="accent1">
                              <a:lumMod val="75000"/>
                            </a:schemeClr>
                          </a:solidFill>
                          <a:latin typeface="Times New Roman" panose="02020603050405020304" pitchFamily="18" charset="0"/>
                          <a:cs typeface="Times New Roman" panose="02020603050405020304" pitchFamily="18" charset="0"/>
                        </a:rPr>
                        <a:t>Title</a:t>
                      </a:r>
                      <a:endParaRPr lang="en-IN" sz="2400">
                        <a:solidFill>
                          <a:schemeClr val="accent1">
                            <a:lumMod val="75000"/>
                          </a:schemeClr>
                        </a:solidFill>
                      </a:endParaRPr>
                    </a:p>
                  </a:txBody>
                  <a:tcPr/>
                </a:tc>
                <a:tc>
                  <a:txBody>
                    <a:bodyPr/>
                    <a:lstStyle/>
                    <a:p>
                      <a:pPr algn="ctr"/>
                      <a:r>
                        <a:rPr lang="en-IN" sz="2400">
                          <a:solidFill>
                            <a:schemeClr val="accent5"/>
                          </a:solidFill>
                          <a:latin typeface="Times New Roman" panose="02020603050405020304" pitchFamily="18" charset="0"/>
                          <a:cs typeface="Times New Roman" panose="02020603050405020304" pitchFamily="18" charset="0"/>
                        </a:rPr>
                        <a:t>Advantages</a:t>
                      </a:r>
                      <a:endParaRPr lang="en-IN"/>
                    </a:p>
                  </a:txBody>
                  <a:tcPr/>
                </a:tc>
                <a:tc>
                  <a:txBody>
                    <a:bodyPr/>
                    <a:lstStyle/>
                    <a:p>
                      <a:pPr algn="ctr"/>
                      <a:r>
                        <a:rPr lang="en-IN" sz="2400">
                          <a:solidFill>
                            <a:schemeClr val="accent5"/>
                          </a:solidFill>
                          <a:latin typeface="Times New Roman" panose="02020603050405020304" pitchFamily="18" charset="0"/>
                          <a:cs typeface="Times New Roman" panose="02020603050405020304" pitchFamily="18" charset="0"/>
                        </a:rPr>
                        <a:t>Disadvantages</a:t>
                      </a:r>
                      <a:endParaRPr lang="en-IN"/>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r h="1574050">
                <a:tc>
                  <a:txBody>
                    <a:bodyPr/>
                    <a:lstStyle/>
                    <a:p>
                      <a:endParaRPr lang="en-IN"/>
                    </a:p>
                    <a:p>
                      <a:endParaRPr lang="en-IN"/>
                    </a:p>
                    <a:p>
                      <a:endParaRPr lang="en-IN"/>
                    </a:p>
                    <a:p>
                      <a:endParaRPr lang="en-IN"/>
                    </a:p>
                    <a:p>
                      <a:pPr algn="ctr"/>
                      <a:r>
                        <a:rPr lang="en-IN" sz="2000">
                          <a:latin typeface="Times New Roman" panose="02020603050405020304" pitchFamily="18" charset="0"/>
                          <a:cs typeface="Times New Roman" panose="02020603050405020304" pitchFamily="18" charset="0"/>
                        </a:rPr>
                        <a:t>3</a:t>
                      </a:r>
                      <a:endParaRPr lang="en-IN">
                        <a:latin typeface="Times New Roman" panose="02020603050405020304" pitchFamily="18" charset="0"/>
                        <a:cs typeface="Times New Roman" panose="02020603050405020304" pitchFamily="18" charset="0"/>
                      </a:endParaRPr>
                    </a:p>
                  </a:txBody>
                  <a:tcPr/>
                </a:tc>
                <a:tc>
                  <a:txBody>
                    <a:bodyPr/>
                    <a:lstStyle/>
                    <a:p>
                      <a:pPr algn="ctr"/>
                      <a:endParaRPr lang="en-IN"/>
                    </a:p>
                    <a:p>
                      <a:pPr algn="ctr"/>
                      <a:endParaRPr lang="en-IN"/>
                    </a:p>
                    <a:p>
                      <a:pPr algn="ctr"/>
                      <a:endParaRPr lang="en-IN"/>
                    </a:p>
                    <a:p>
                      <a:pPr algn="ctr"/>
                      <a:r>
                        <a:rPr lang="en-IN" sz="2000">
                          <a:latin typeface="Times New Roman" panose="02020603050405020304" pitchFamily="18" charset="0"/>
                          <a:cs typeface="Times New Roman" panose="02020603050405020304" pitchFamily="18" charset="0"/>
                        </a:rPr>
                        <a:t>Said E</a:t>
                      </a:r>
                    </a:p>
                  </a:txBody>
                  <a:tcPr/>
                </a:tc>
                <a:tc>
                  <a:txBody>
                    <a:bodyPr/>
                    <a:lstStyle/>
                    <a:p>
                      <a:pPr algn="l"/>
                      <a:endParaRPr lang="en-US"/>
                    </a:p>
                    <a:p>
                      <a:pPr algn="l"/>
                      <a:r>
                        <a:rPr lang="en-US"/>
                        <a:t>A  security  enhanced  robust    video embedding(2015)</a:t>
                      </a:r>
                      <a:endParaRPr lang="en-IN"/>
                    </a:p>
                  </a:txBody>
                  <a:tcPr/>
                </a:tc>
                <a:tc>
                  <a:txBody>
                    <a:bodyPr/>
                    <a:lstStyle/>
                    <a:p>
                      <a:pPr algn="ctr"/>
                      <a:r>
                        <a:rPr lang="en-US"/>
                        <a:t>Provides large capacity of Steganography due to trailing coefficients and high robustness</a:t>
                      </a:r>
                      <a:endParaRPr lang="en-IN"/>
                    </a:p>
                  </a:txBody>
                  <a:tcPr/>
                </a:tc>
                <a:tc>
                  <a:txBody>
                    <a:bodyPr/>
                    <a:lstStyle/>
                    <a:p>
                      <a:r>
                        <a:rPr lang="en-US"/>
                        <a:t>It occupies more amount of space to store the embedded file</a:t>
                      </a:r>
                      <a:endParaRPr lang="en-IN"/>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1"/>
                  </a:ext>
                </a:extLst>
              </a:tr>
              <a:tr h="2007527">
                <a:tc>
                  <a:txBody>
                    <a:bodyPr/>
                    <a:lstStyle/>
                    <a:p>
                      <a:endParaRPr lang="en-IN"/>
                    </a:p>
                    <a:p>
                      <a:endParaRPr lang="en-IN"/>
                    </a:p>
                    <a:p>
                      <a:endParaRPr lang="en-IN"/>
                    </a:p>
                    <a:p>
                      <a:pPr algn="ctr"/>
                      <a:r>
                        <a:rPr lang="en-IN"/>
                        <a:t>4</a:t>
                      </a:r>
                    </a:p>
                  </a:txBody>
                  <a:tcPr/>
                </a:tc>
                <a:tc>
                  <a:txBody>
                    <a:bodyPr/>
                    <a:lstStyle/>
                    <a:p>
                      <a:endParaRPr lang="en-IN" sz="2400">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a:p>
                      <a:pPr algn="ctr"/>
                      <a:r>
                        <a:rPr lang="en-IN" sz="2000">
                          <a:latin typeface="Times New Roman" panose="02020603050405020304" pitchFamily="18" charset="0"/>
                          <a:cs typeface="Times New Roman" panose="02020603050405020304" pitchFamily="18" charset="0"/>
                        </a:rPr>
                        <a:t>Wong M</a:t>
                      </a:r>
                      <a:endParaRPr lang="en-IN" sz="2400">
                        <a:latin typeface="Times New Roman" panose="02020603050405020304" pitchFamily="18" charset="0"/>
                        <a:cs typeface="Times New Roman" panose="02020603050405020304" pitchFamily="18" charset="0"/>
                      </a:endParaRPr>
                    </a:p>
                  </a:txBody>
                  <a:tcPr/>
                </a:tc>
                <a:tc>
                  <a:txBody>
                    <a:bodyPr/>
                    <a:lstStyle/>
                    <a:p>
                      <a:endParaRPr lang="en-US"/>
                    </a:p>
                    <a:p>
                      <a:r>
                        <a:rPr lang="en-US"/>
                        <a:t>A secure video steganography based on LSB technique(2018)</a:t>
                      </a:r>
                      <a:endParaRPr lang="en-IN"/>
                    </a:p>
                  </a:txBody>
                  <a:tcPr/>
                </a:tc>
                <a:tc>
                  <a:txBody>
                    <a:bodyPr/>
                    <a:lstStyle/>
                    <a:p>
                      <a:pPr algn="ctr"/>
                      <a:endParaRPr lang="en-IN"/>
                    </a:p>
                    <a:p>
                      <a:pPr algn="ctr"/>
                      <a:endParaRPr lang="en-IN"/>
                    </a:p>
                    <a:p>
                      <a:pPr algn="ctr"/>
                      <a:r>
                        <a:rPr lang="en-IN"/>
                        <a:t>easy and computationally</a:t>
                      </a:r>
                    </a:p>
                  </a:txBody>
                  <a:tcPr/>
                </a:tc>
                <a:tc>
                  <a:txBody>
                    <a:bodyPr/>
                    <a:lstStyle/>
                    <a:p>
                      <a:endParaRPr lang="en-US"/>
                    </a:p>
                    <a:p>
                      <a:r>
                        <a:rPr lang="en-US"/>
                        <a:t>There is no authentication </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2"/>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9783" y="478434"/>
            <a:ext cx="8375369" cy="640080"/>
          </a:xfrm>
        </p:spPr>
        <p:txBody>
          <a:bodyPr>
            <a:noAutofit/>
          </a:bodyPr>
          <a:lstStyle/>
          <a:p>
            <a:pPr algn="ctr"/>
            <a:r>
              <a:rPr lang="en-US" sz="3600" b="1" u="sng">
                <a:solidFill>
                  <a:schemeClr val="accent2"/>
                </a:solidFill>
                <a:latin typeface="Times New Roman" panose="02020603050405020304" pitchFamily="18" charset="0"/>
                <a:cs typeface="Times New Roman" panose="02020603050405020304" pitchFamily="18" charset="0"/>
              </a:rPr>
              <a:t>Problem Statement in Existing System</a:t>
            </a:r>
          </a:p>
        </p:txBody>
      </p:sp>
      <p:sp>
        <p:nvSpPr>
          <p:cNvPr id="29" name="Content Placeholder 17"/>
          <p:cNvSpPr txBox="1"/>
          <p:nvPr/>
        </p:nvSpPr>
        <p:spPr>
          <a:xfrm>
            <a:off x="1076799" y="4360521"/>
            <a:ext cx="2784602" cy="1110671"/>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9pPr>
          </a:lstStyle>
          <a:p>
            <a:pPr marL="0" indent="0">
              <a:spcAft>
                <a:spcPts val="2000"/>
              </a:spcAft>
              <a:buNone/>
            </a:pPr>
            <a:endParaRPr lang="en-US">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p:cNvSpPr txBox="1"/>
          <p:nvPr/>
        </p:nvSpPr>
        <p:spPr>
          <a:xfrm>
            <a:off x="628962" y="5832234"/>
            <a:ext cx="3449878" cy="692907"/>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9pPr>
          </a:lstStyle>
          <a:p>
            <a:pPr marL="0" indent="0">
              <a:spcAft>
                <a:spcPts val="2000"/>
              </a:spcAft>
              <a:buNone/>
            </a:pPr>
            <a:endParaRPr lang="en-US">
              <a:solidFill>
                <a:prstClr val="black">
                  <a:lumMod val="75000"/>
                  <a:lumOff val="25000"/>
                </a:prstClr>
              </a:solidFill>
            </a:endParaRPr>
          </a:p>
        </p:txBody>
      </p:sp>
      <p:sp>
        <p:nvSpPr>
          <p:cNvPr id="7" name="TextBox 6"/>
          <p:cNvSpPr txBox="1"/>
          <p:nvPr/>
        </p:nvSpPr>
        <p:spPr>
          <a:xfrm>
            <a:off x="1076799" y="1537252"/>
            <a:ext cx="10038402"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A special problem for steganography is the conversion of digital files to different formats or with different compression levels. Both can affect the embedded information, and the technology needs to be robust against this type of attack and signal modification.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65" y="245660"/>
            <a:ext cx="8852451" cy="640080"/>
          </a:xfrm>
        </p:spPr>
        <p:txBody>
          <a:bodyPr>
            <a:normAutofit fontScale="90000"/>
          </a:bodyPr>
          <a:lstStyle/>
          <a:p>
            <a:pPr algn="ctr"/>
            <a:r>
              <a:rPr lang="en-IN" sz="4000" b="1" u="sng">
                <a:solidFill>
                  <a:schemeClr val="accent2"/>
                </a:solidFill>
                <a:latin typeface="Times New Roman" panose="02020603050405020304" pitchFamily="18" charset="0"/>
                <a:cs typeface="Times New Roman" panose="02020603050405020304" pitchFamily="18" charset="0"/>
              </a:rPr>
              <a:t>Proposed System</a:t>
            </a:r>
          </a:p>
        </p:txBody>
      </p:sp>
      <p:sp>
        <p:nvSpPr>
          <p:cNvPr id="7" name="TextBox 6"/>
          <p:cNvSpPr txBox="1"/>
          <p:nvPr/>
        </p:nvSpPr>
        <p:spPr>
          <a:xfrm>
            <a:off x="706582" y="1676400"/>
            <a:ext cx="10792691"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Aft>
                <a:spcPct val="0"/>
              </a:spcAf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In this project, we have proposed Enhanced TEA(Tiny Encryption Algorithm) with embedding(ETEA) text into video. Enhanced TEA provides security during transmission of data transfer. In TEA, only encryption was possible. But in our proposed algorithm ETEA, encryption and embedding both are combined to provide high-level of security to the data so that it couldn’t be hacked.</a:t>
            </a:r>
          </a:p>
        </p:txBody>
      </p:sp>
      <p:sp>
        <p:nvSpPr>
          <p:cNvPr id="8" name="TextBox 7"/>
          <p:cNvSpPr txBox="1"/>
          <p:nvPr/>
        </p:nvSpPr>
        <p:spPr>
          <a:xfrm>
            <a:off x="706582" y="3823855"/>
            <a:ext cx="10640291"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In this technology, the end user identifies an video file, which is going to act as the carrier of data. The data file is also has the authentication for the encrypted file. The video if hacked or interpreted by a third party user will open up in any video player but not displaying the data.</a:t>
            </a:r>
            <a:endParaRPr lang="en-IN"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440" y="420347"/>
            <a:ext cx="6877119" cy="640080"/>
          </a:xfrm>
        </p:spPr>
        <p:txBody>
          <a:bodyPr>
            <a:normAutofit fontScale="90000"/>
          </a:bodyPr>
          <a:lstStyle/>
          <a:p>
            <a:pPr algn="ctr"/>
            <a:r>
              <a:rPr lang="en-IN" sz="4000" b="1" u="sng">
                <a:solidFill>
                  <a:schemeClr val="accent2"/>
                </a:solidFill>
                <a:latin typeface="Times New Roman" panose="02020603050405020304" pitchFamily="18" charset="0"/>
                <a:cs typeface="Times New Roman" panose="02020603050405020304" pitchFamily="18" charset="0"/>
              </a:rPr>
              <a:t>Objectives</a:t>
            </a:r>
          </a:p>
        </p:txBody>
      </p:sp>
      <p:sp>
        <p:nvSpPr>
          <p:cNvPr id="4" name="TextBox 3"/>
          <p:cNvSpPr txBox="1"/>
          <p:nvPr/>
        </p:nvSpPr>
        <p:spPr>
          <a:xfrm>
            <a:off x="637309" y="1593273"/>
            <a:ext cx="104186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v"/>
            </a:pPr>
            <a:r>
              <a:rPr lang="en-IN" sz="2800">
                <a:latin typeface="Times New Roman" panose="02020603050405020304" pitchFamily="18" charset="0"/>
                <a:cs typeface="Times New Roman" panose="02020603050405020304" pitchFamily="18" charset="0"/>
              </a:rPr>
              <a:t>To provide high security for  the valuable information</a:t>
            </a:r>
          </a:p>
        </p:txBody>
      </p:sp>
      <p:sp>
        <p:nvSpPr>
          <p:cNvPr id="8" name="TextBox 7"/>
          <p:cNvSpPr txBox="1"/>
          <p:nvPr/>
        </p:nvSpPr>
        <p:spPr>
          <a:xfrm>
            <a:off x="650561" y="2319130"/>
            <a:ext cx="10560778"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The main objective of steganography is to hide a secret message inside harmless cover media in such a way that the secret message is not visible to the observer</a:t>
            </a:r>
            <a:endParaRPr lang="en-IN" sz="2800">
              <a:latin typeface="Times New Roman" panose="02020603050405020304" pitchFamily="18" charset="0"/>
              <a:cs typeface="Times New Roman" panose="02020603050405020304" pitchFamily="18" charset="0"/>
            </a:endParaRPr>
          </a:p>
        </p:txBody>
      </p:sp>
      <p:sp>
        <p:nvSpPr>
          <p:cNvPr id="9" name="TextBox 8"/>
          <p:cNvSpPr txBox="1"/>
          <p:nvPr/>
        </p:nvSpPr>
        <p:spPr>
          <a:xfrm>
            <a:off x="914400" y="4015409"/>
            <a:ext cx="1014152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IN" sz="2800">
                <a:latin typeface="Times New Roman" panose="02020603050405020304" pitchFamily="18" charset="0"/>
                <a:cs typeface="Times New Roman" panose="02020603050405020304" pitchFamily="18" charset="0"/>
              </a:rPr>
              <a:t>To abstract technique of getting secret data using decryption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440" y="360971"/>
            <a:ext cx="6877119" cy="640080"/>
          </a:xfrm>
        </p:spPr>
        <p:txBody>
          <a:bodyPr>
            <a:noAutofit/>
          </a:bodyPr>
          <a:lstStyle/>
          <a:p>
            <a:pPr algn="ctr"/>
            <a:r>
              <a:rPr lang="en-IN" sz="5400" b="1" u="sng">
                <a:solidFill>
                  <a:schemeClr val="accent2"/>
                </a:solidFill>
                <a:latin typeface="Times New Roman" panose="02020603050405020304" pitchFamily="18" charset="0"/>
                <a:cs typeface="Times New Roman" panose="02020603050405020304" pitchFamily="18" charset="0"/>
              </a:rPr>
              <a:t>Modules</a:t>
            </a:r>
            <a:endParaRPr lang="en-IN" sz="3200" b="1" u="sng">
              <a:solidFill>
                <a:schemeClr val="accent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99886" y="1683657"/>
            <a:ext cx="10435771" cy="42165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buFont typeface="Wingdings 3" panose="05040102010807070707" pitchFamily="18" charset="2"/>
              <a:buNone/>
            </a:pPr>
            <a:r>
              <a:rPr lang="en-US" altLang="en-US" sz="3200">
                <a:latin typeface="Times New Roman" panose="02020603050405020304" pitchFamily="18" charset="0"/>
                <a:cs typeface="Times New Roman" panose="02020603050405020304" pitchFamily="18" charset="0"/>
              </a:rPr>
              <a:t>	1) Tiny Encryption Algorithm Implementation Module</a:t>
            </a:r>
          </a:p>
          <a:p>
            <a:pPr algn="ctr" eaLnBrk="1" hangingPunct="1">
              <a:buFont typeface="Wingdings 3" panose="05040102010807070707" pitchFamily="18" charset="2"/>
              <a:buNone/>
            </a:pPr>
            <a:endParaRPr lang="en-US" altLang="en-US" sz="32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r>
              <a:rPr lang="en-US" altLang="en-US" sz="3200">
                <a:latin typeface="Times New Roman" panose="02020603050405020304" pitchFamily="18" charset="0"/>
                <a:cs typeface="Times New Roman" panose="02020603050405020304" pitchFamily="18" charset="0"/>
              </a:rPr>
              <a:t>  	2) Steganography Module</a:t>
            </a:r>
          </a:p>
          <a:p>
            <a:pPr eaLnBrk="1" hangingPunct="1">
              <a:buFont typeface="Wingdings 3" panose="05040102010807070707" pitchFamily="18" charset="2"/>
              <a:buNone/>
            </a:pPr>
            <a:endParaRPr lang="en-US" altLang="en-US" sz="32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r>
              <a:rPr lang="en-US" altLang="en-US" sz="3200">
                <a:latin typeface="Times New Roman" panose="02020603050405020304" pitchFamily="18" charset="0"/>
                <a:cs typeface="Times New Roman" panose="02020603050405020304" pitchFamily="18" charset="0"/>
              </a:rPr>
              <a:t>	3) GUI Module</a:t>
            </a:r>
          </a:p>
          <a:p>
            <a:pPr eaLnBrk="1" hangingPunct="1">
              <a:buFont typeface="Wingdings 3" panose="05040102010807070707" pitchFamily="18" charset="2"/>
              <a:buNone/>
            </a:pPr>
            <a:endParaRPr lang="en-US" altLang="en-US" sz="36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r>
              <a:rPr lang="en-US" altLang="en-US" sz="3600">
                <a:latin typeface="Times New Roman" panose="02020603050405020304" pitchFamily="18" charset="0"/>
                <a:cs typeface="Times New Roman" panose="02020603050405020304" pitchFamily="18" charset="0"/>
              </a:rPr>
              <a:t>	</a:t>
            </a:r>
          </a:p>
          <a:p>
            <a:endParaRPr lang="en-IN" sz="360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32"/>
  <p:tag name="AS_OS" val="Unix 5.15.0.1023"/>
  <p:tag name="AS_RELEASE_DATE" val="2022.06.14"/>
  <p:tag name="AS_TITLE" val="Aspose.Slides for .NET Standard 2.0"/>
  <p:tag name="AS_VERSION" val="22.6"/>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1347</Words>
  <Application>Microsoft Office PowerPoint</Application>
  <PresentationFormat>Custom</PresentationFormat>
  <Paragraphs>211</Paragraphs>
  <Slides>41</Slides>
  <Notes>0</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41</vt:i4>
      </vt:variant>
    </vt:vector>
  </HeadingPairs>
  <TitlesOfParts>
    <vt:vector size="43" baseType="lpstr">
      <vt:lpstr>Office Theme</vt:lpstr>
      <vt:lpstr>Concourse</vt:lpstr>
      <vt:lpstr>PowerPoint Presentation</vt:lpstr>
      <vt:lpstr> ABSTRACT</vt:lpstr>
      <vt:lpstr>INTRODUCTION</vt:lpstr>
      <vt:lpstr>Literature Survey</vt:lpstr>
      <vt:lpstr>PowerPoint Presentation</vt:lpstr>
      <vt:lpstr>Problem Statement in Existing System</vt:lpstr>
      <vt:lpstr>Proposed System</vt:lpstr>
      <vt:lpstr>Objectives</vt:lpstr>
      <vt:lpstr>Modules</vt:lpstr>
      <vt:lpstr>Project domain</vt:lpstr>
      <vt:lpstr>Requirements analysis</vt:lpstr>
      <vt:lpstr>Cont…</vt:lpstr>
      <vt:lpstr>PowerPoint Presentation</vt:lpstr>
      <vt:lpstr>System architecture</vt:lpstr>
      <vt:lpstr>PowerPoint Presentation</vt:lpstr>
      <vt:lpstr>Methodology</vt:lpstr>
      <vt:lpstr>Project plan</vt:lpstr>
      <vt:lpstr>DESIGN</vt:lpstr>
      <vt:lpstr>PowerPoint Presentation</vt:lpstr>
      <vt:lpstr>PowerPoint Presentation</vt:lpstr>
      <vt:lpstr>PowerPoint Presentation</vt:lpstr>
      <vt:lpstr>IMPLEMENTATION</vt:lpstr>
      <vt:lpstr>Encrypting:</vt:lpstr>
      <vt:lpstr>Selecting File to Encrypt:</vt:lpstr>
      <vt:lpstr>Setting password to File:</vt:lpstr>
      <vt:lpstr>Save the Encrypted File:</vt:lpstr>
      <vt:lpstr>File Encrypted:</vt:lpstr>
      <vt:lpstr>Embedding:</vt:lpstr>
      <vt:lpstr>PowerPoint Presentation</vt:lpstr>
      <vt:lpstr>PowerPoint Presentation</vt:lpstr>
      <vt:lpstr>De-embedding:</vt:lpstr>
      <vt:lpstr>PowerPoint Presentation</vt:lpstr>
      <vt:lpstr>PowerPoint Presentation</vt:lpstr>
      <vt:lpstr>PowerPoint Presentation</vt:lpstr>
      <vt:lpstr>Decrypting:</vt:lpstr>
      <vt:lpstr>PowerPoint Presentation</vt:lpstr>
      <vt:lpstr>PowerPoint Presentation</vt:lpstr>
      <vt:lpstr>RESULT ANALYSIS</vt:lpstr>
      <vt:lpstr>ATTAINMENT OF OBJECTIVE </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c:creator>
  <cp:lastModifiedBy>sree</cp:lastModifiedBy>
  <cp:revision>9</cp:revision>
  <cp:lastPrinted>2022-12-23T16:18:34Z</cp:lastPrinted>
  <dcterms:created xsi:type="dcterms:W3CDTF">2022-12-23T16:18:34Z</dcterms:created>
  <dcterms:modified xsi:type="dcterms:W3CDTF">2022-12-27T15:21:21Z</dcterms:modified>
</cp:coreProperties>
</file>