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5789950" y="-212393"/>
            <a:ext cx="3505883" cy="10499393"/>
          </a:xfrm>
          <a:prstGeom prst="rect">
            <a:avLst/>
          </a:prstGeom>
          <a:solidFill>
            <a:srgbClr val="63C49A"/>
          </a:solidFill>
        </p:spPr>
      </p:sp>
      <p:pic>
        <p:nvPicPr>
          <p:cNvPr name="Picture 3" id="3"/>
          <p:cNvPicPr>
            <a:picLocks noChangeAspect="true"/>
          </p:cNvPicPr>
          <p:nvPr/>
        </p:nvPicPr>
        <p:blipFill>
          <a:blip r:embed="rId2"/>
          <a:srcRect l="178" t="0" r="178" b="0"/>
          <a:stretch>
            <a:fillRect/>
          </a:stretch>
        </p:blipFill>
        <p:spPr>
          <a:xfrm flipH="false" flipV="false" rot="0">
            <a:off x="10799073" y="5143500"/>
            <a:ext cx="4154512" cy="4154512"/>
          </a:xfrm>
          <a:prstGeom prst="rect">
            <a:avLst/>
          </a:prstGeom>
        </p:spPr>
      </p:pic>
      <p:sp>
        <p:nvSpPr>
          <p:cNvPr name="TextBox 4" id="4"/>
          <p:cNvSpPr txBox="true"/>
          <p:nvPr/>
        </p:nvSpPr>
        <p:spPr>
          <a:xfrm rot="0">
            <a:off x="418578" y="1312088"/>
            <a:ext cx="14592157" cy="2787655"/>
          </a:xfrm>
          <a:prstGeom prst="rect">
            <a:avLst/>
          </a:prstGeom>
        </p:spPr>
        <p:txBody>
          <a:bodyPr anchor="t" rtlCol="false" tIns="0" lIns="0" bIns="0" rIns="0">
            <a:spAutoFit/>
          </a:bodyPr>
          <a:lstStyle/>
          <a:p>
            <a:pPr>
              <a:lnSpc>
                <a:spcPts val="8800"/>
              </a:lnSpc>
            </a:pPr>
            <a:r>
              <a:rPr lang="en-US" sz="8000" spc="-160">
                <a:solidFill>
                  <a:srgbClr val="1C1D20"/>
                </a:solidFill>
                <a:latin typeface="Telegraf Bold"/>
              </a:rPr>
              <a:t>Team Databears: </a:t>
            </a:r>
          </a:p>
          <a:p>
            <a:pPr>
              <a:lnSpc>
                <a:spcPts val="12100"/>
              </a:lnSpc>
            </a:pPr>
            <a:r>
              <a:rPr lang="en-US" sz="11000" spc="-220">
                <a:solidFill>
                  <a:srgbClr val="63C49A"/>
                </a:solidFill>
                <a:latin typeface="Telegraf Bold"/>
              </a:rPr>
              <a:t>KNIME</a:t>
            </a:r>
          </a:p>
        </p:txBody>
      </p:sp>
      <p:sp>
        <p:nvSpPr>
          <p:cNvPr name="TextBox 5" id="5"/>
          <p:cNvSpPr txBox="true"/>
          <p:nvPr/>
        </p:nvSpPr>
        <p:spPr>
          <a:xfrm rot="0">
            <a:off x="418578" y="4569309"/>
            <a:ext cx="11159710" cy="802640"/>
          </a:xfrm>
          <a:prstGeom prst="rect">
            <a:avLst/>
          </a:prstGeom>
        </p:spPr>
        <p:txBody>
          <a:bodyPr anchor="t" rtlCol="false" tIns="0" lIns="0" bIns="0" rIns="0">
            <a:spAutoFit/>
          </a:bodyPr>
          <a:lstStyle/>
          <a:p>
            <a:pPr>
              <a:lnSpc>
                <a:spcPts val="6159"/>
              </a:lnSpc>
            </a:pPr>
            <a:r>
              <a:rPr lang="en-US" sz="4399">
                <a:solidFill>
                  <a:srgbClr val="1C1D20"/>
                </a:solidFill>
                <a:latin typeface="Telegraf"/>
              </a:rPr>
              <a:t>IS 7034(001) - Data Warehousing and BI</a:t>
            </a:r>
          </a:p>
        </p:txBody>
      </p:sp>
      <p:sp>
        <p:nvSpPr>
          <p:cNvPr name="TextBox 6" id="6"/>
          <p:cNvSpPr txBox="true"/>
          <p:nvPr/>
        </p:nvSpPr>
        <p:spPr>
          <a:xfrm rot="0">
            <a:off x="418578" y="6205054"/>
            <a:ext cx="10052299" cy="2823845"/>
          </a:xfrm>
          <a:prstGeom prst="rect">
            <a:avLst/>
          </a:prstGeom>
        </p:spPr>
        <p:txBody>
          <a:bodyPr anchor="t" rtlCol="false" tIns="0" lIns="0" bIns="0" rIns="0">
            <a:spAutoFit/>
          </a:bodyPr>
          <a:lstStyle/>
          <a:p>
            <a:pPr>
              <a:lnSpc>
                <a:spcPts val="4480"/>
              </a:lnSpc>
            </a:pPr>
            <a:r>
              <a:rPr lang="en-US" sz="3200">
                <a:solidFill>
                  <a:srgbClr val="1C1D20"/>
                </a:solidFill>
                <a:latin typeface="Telegraf"/>
              </a:rPr>
              <a:t>Team Members:</a:t>
            </a:r>
          </a:p>
          <a:p>
            <a:pPr>
              <a:lnSpc>
                <a:spcPts val="4480"/>
              </a:lnSpc>
            </a:pPr>
            <a:r>
              <a:rPr lang="en-US" sz="3200">
                <a:solidFill>
                  <a:srgbClr val="1C1D20"/>
                </a:solidFill>
                <a:latin typeface="Telegraf"/>
              </a:rPr>
              <a:t>Mahesh Babu Uppala</a:t>
            </a:r>
          </a:p>
          <a:p>
            <a:pPr>
              <a:lnSpc>
                <a:spcPts val="4480"/>
              </a:lnSpc>
            </a:pPr>
            <a:r>
              <a:rPr lang="en-US" sz="3200">
                <a:solidFill>
                  <a:srgbClr val="1C1D20"/>
                </a:solidFill>
                <a:latin typeface="Telegraf"/>
              </a:rPr>
              <a:t>Praneeth Munukutla</a:t>
            </a:r>
          </a:p>
          <a:p>
            <a:pPr>
              <a:lnSpc>
                <a:spcPts val="4480"/>
              </a:lnSpc>
            </a:pPr>
            <a:r>
              <a:rPr lang="en-US" sz="3200">
                <a:solidFill>
                  <a:srgbClr val="1C1D20"/>
                </a:solidFill>
                <a:latin typeface="Telegraf"/>
              </a:rPr>
              <a:t>Yash Karve</a:t>
            </a:r>
          </a:p>
          <a:p>
            <a:pPr>
              <a:lnSpc>
                <a:spcPts val="4480"/>
              </a:lnSpc>
            </a:pPr>
            <a:r>
              <a:rPr lang="en-US" sz="3200">
                <a:solidFill>
                  <a:srgbClr val="1C1D20"/>
                </a:solidFill>
                <a:latin typeface="Telegraf"/>
              </a:rPr>
              <a:t>Vaishnavi Agnihotri</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94152" y="4337926"/>
            <a:ext cx="8422894" cy="1476375"/>
          </a:xfrm>
          <a:prstGeom prst="rect">
            <a:avLst/>
          </a:prstGeom>
        </p:spPr>
        <p:txBody>
          <a:bodyPr anchor="t" rtlCol="false" tIns="0" lIns="0" bIns="0" rIns="0">
            <a:spAutoFit/>
          </a:bodyPr>
          <a:lstStyle/>
          <a:p>
            <a:pPr>
              <a:lnSpc>
                <a:spcPts val="10800"/>
              </a:lnSpc>
            </a:pPr>
            <a:r>
              <a:rPr lang="en-US" sz="9000">
                <a:solidFill>
                  <a:srgbClr val="1C1D20"/>
                </a:solidFill>
                <a:latin typeface="Telegraf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63C49A"/>
        </a:solidFill>
      </p:bgPr>
    </p:bg>
    <p:spTree>
      <p:nvGrpSpPr>
        <p:cNvPr id="1" name=""/>
        <p:cNvGrpSpPr/>
        <p:nvPr/>
      </p:nvGrpSpPr>
      <p:grpSpPr>
        <a:xfrm>
          <a:off x="0" y="0"/>
          <a:ext cx="0" cy="0"/>
          <a:chOff x="0" y="0"/>
          <a:chExt cx="0" cy="0"/>
        </a:xfrm>
      </p:grpSpPr>
      <p:sp>
        <p:nvSpPr>
          <p:cNvPr name="TextBox 2" id="2"/>
          <p:cNvSpPr txBox="true"/>
          <p:nvPr/>
        </p:nvSpPr>
        <p:spPr>
          <a:xfrm rot="0">
            <a:off x="532943" y="1433684"/>
            <a:ext cx="16914331" cy="7357351"/>
          </a:xfrm>
          <a:prstGeom prst="rect">
            <a:avLst/>
          </a:prstGeom>
        </p:spPr>
        <p:txBody>
          <a:bodyPr anchor="t" rtlCol="false" tIns="0" lIns="0" bIns="0" rIns="0">
            <a:spAutoFit/>
          </a:bodyPr>
          <a:lstStyle/>
          <a:p>
            <a:pPr algn="ctr">
              <a:lnSpc>
                <a:spcPts val="6509"/>
              </a:lnSpc>
            </a:pPr>
            <a:r>
              <a:rPr lang="en-US" sz="4649">
                <a:solidFill>
                  <a:srgbClr val="FFFFFF"/>
                </a:solidFill>
                <a:latin typeface="Telegraf Bold"/>
              </a:rPr>
              <a:t>INTRODUCTION</a:t>
            </a:r>
          </a:p>
          <a:p>
            <a:pPr algn="ctr">
              <a:lnSpc>
                <a:spcPts val="6229"/>
              </a:lnSpc>
            </a:pPr>
          </a:p>
          <a:p>
            <a:pPr algn="just">
              <a:lnSpc>
                <a:spcPts val="5768"/>
              </a:lnSpc>
            </a:pPr>
            <a:r>
              <a:rPr lang="en-US" sz="3134" spc="59">
                <a:solidFill>
                  <a:srgbClr val="FFFFFF"/>
                </a:solidFill>
                <a:latin typeface="Telegraf Bold"/>
              </a:rPr>
              <a:t>A crucial component of business intelligence involves utilizing data analysis to examine vast and intricate sets of data, all without requiring the services of a database administrator or the establishment and upkeep of complicated infrastructures.</a:t>
            </a:r>
          </a:p>
          <a:p>
            <a:pPr algn="just">
              <a:lnSpc>
                <a:spcPts val="5705"/>
              </a:lnSpc>
            </a:pPr>
          </a:p>
          <a:p>
            <a:pPr algn="just">
              <a:lnSpc>
                <a:spcPts val="5768"/>
              </a:lnSpc>
            </a:pPr>
            <a:r>
              <a:rPr lang="en-US" sz="3134" spc="59">
                <a:solidFill>
                  <a:srgbClr val="FFFFFF"/>
                </a:solidFill>
                <a:latin typeface="Telegraf Bold"/>
              </a:rPr>
              <a:t>KNIME, also known as the Konstanz Information Miner, is an open-source data analytics platform that allows organizations to perform a wide range of data analysis and processing tasks.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3808457" cy="10287000"/>
          </a:xfrm>
          <a:prstGeom prst="rect">
            <a:avLst/>
          </a:prstGeom>
          <a:solidFill>
            <a:srgbClr val="E8E8E8"/>
          </a:solidFill>
        </p:spPr>
      </p:sp>
      <p:grpSp>
        <p:nvGrpSpPr>
          <p:cNvPr name="Group 3" id="3"/>
          <p:cNvGrpSpPr/>
          <p:nvPr/>
        </p:nvGrpSpPr>
        <p:grpSpPr>
          <a:xfrm rot="0">
            <a:off x="2803207" y="1897130"/>
            <a:ext cx="2010500" cy="2010500"/>
            <a:chOff x="0" y="0"/>
            <a:chExt cx="2680667" cy="2680667"/>
          </a:xfrm>
        </p:grpSpPr>
        <p:grpSp>
          <p:nvGrpSpPr>
            <p:cNvPr name="Group 4" id="4"/>
            <p:cNvGrpSpPr/>
            <p:nvPr/>
          </p:nvGrpSpPr>
          <p:grpSpPr>
            <a:xfrm rot="0">
              <a:off x="0" y="0"/>
              <a:ext cx="2680667" cy="2680667"/>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0115" y="772556"/>
              <a:ext cx="780436" cy="1135556"/>
            </a:xfrm>
            <a:prstGeom prst="rect">
              <a:avLst/>
            </a:prstGeom>
          </p:spPr>
        </p:pic>
      </p:grpSp>
      <p:sp>
        <p:nvSpPr>
          <p:cNvPr name="TextBox 7" id="7"/>
          <p:cNvSpPr txBox="true"/>
          <p:nvPr/>
        </p:nvSpPr>
        <p:spPr>
          <a:xfrm rot="0">
            <a:off x="4987646" y="2531223"/>
            <a:ext cx="12888205" cy="628015"/>
          </a:xfrm>
          <a:prstGeom prst="rect">
            <a:avLst/>
          </a:prstGeom>
        </p:spPr>
        <p:txBody>
          <a:bodyPr anchor="t" rtlCol="false" tIns="0" lIns="0" bIns="0" rIns="0">
            <a:spAutoFit/>
          </a:bodyPr>
          <a:lstStyle/>
          <a:p>
            <a:pPr algn="l">
              <a:lnSpc>
                <a:spcPts val="4759"/>
              </a:lnSpc>
            </a:pPr>
            <a:r>
              <a:rPr lang="en-US" sz="3399">
                <a:solidFill>
                  <a:srgbClr val="1C1D20"/>
                </a:solidFill>
                <a:latin typeface="Telegraf Bold"/>
              </a:rPr>
              <a:t>Real Estate Price Prediction:</a:t>
            </a:r>
          </a:p>
        </p:txBody>
      </p:sp>
      <p:sp>
        <p:nvSpPr>
          <p:cNvPr name="TextBox 8" id="8"/>
          <p:cNvSpPr txBox="true"/>
          <p:nvPr/>
        </p:nvSpPr>
        <p:spPr>
          <a:xfrm rot="0">
            <a:off x="4987646" y="4336256"/>
            <a:ext cx="12888205" cy="2638426"/>
          </a:xfrm>
          <a:prstGeom prst="rect">
            <a:avLst/>
          </a:prstGeom>
        </p:spPr>
        <p:txBody>
          <a:bodyPr anchor="t" rtlCol="false" tIns="0" lIns="0" bIns="0" rIns="0">
            <a:spAutoFit/>
          </a:bodyPr>
          <a:lstStyle/>
          <a:p>
            <a:pPr algn="just">
              <a:lnSpc>
                <a:spcPts val="4199"/>
              </a:lnSpc>
            </a:pPr>
          </a:p>
          <a:p>
            <a:pPr algn="just">
              <a:lnSpc>
                <a:spcPts val="4199"/>
              </a:lnSpc>
            </a:pPr>
            <a:r>
              <a:rPr lang="en-US" sz="2999">
                <a:solidFill>
                  <a:srgbClr val="1C1D20"/>
                </a:solidFill>
                <a:latin typeface="Telegraf"/>
              </a:rPr>
              <a:t>KNIME provides a comprehensive platform for data extraction, transformation, and loading. Using KNIME, we have worked on a real estate data set and by using various nodes, we have build a regression model which successfully predicts the price of real estate in California.</a:t>
            </a:r>
          </a:p>
        </p:txBody>
      </p:sp>
      <p:sp>
        <p:nvSpPr>
          <p:cNvPr name="TextBox 9" id="9"/>
          <p:cNvSpPr txBox="true"/>
          <p:nvPr/>
        </p:nvSpPr>
        <p:spPr>
          <a:xfrm rot="0">
            <a:off x="4395880" y="646587"/>
            <a:ext cx="9496240" cy="835660"/>
          </a:xfrm>
          <a:prstGeom prst="rect">
            <a:avLst/>
          </a:prstGeom>
        </p:spPr>
        <p:txBody>
          <a:bodyPr anchor="t" rtlCol="false" tIns="0" lIns="0" bIns="0" rIns="0">
            <a:spAutoFit/>
          </a:bodyPr>
          <a:lstStyle/>
          <a:p>
            <a:pPr algn="ctr">
              <a:lnSpc>
                <a:spcPts val="6439"/>
              </a:lnSpc>
            </a:pPr>
            <a:r>
              <a:rPr lang="en-US" sz="4599">
                <a:solidFill>
                  <a:srgbClr val="1C1D20"/>
                </a:solidFill>
                <a:latin typeface="Telegraf Bold"/>
              </a:rPr>
              <a:t>USE CASE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808876" y="-212393"/>
            <a:ext cx="6958247" cy="10499393"/>
          </a:xfrm>
          <a:prstGeom prst="rect">
            <a:avLst/>
          </a:prstGeom>
          <a:solidFill>
            <a:srgbClr val="63C49A"/>
          </a:solidFill>
        </p:spPr>
      </p:sp>
      <p:sp>
        <p:nvSpPr>
          <p:cNvPr name="TextBox 3" id="3"/>
          <p:cNvSpPr txBox="true"/>
          <p:nvPr/>
        </p:nvSpPr>
        <p:spPr>
          <a:xfrm rot="0">
            <a:off x="750670" y="1044892"/>
            <a:ext cx="13789473" cy="8054340"/>
          </a:xfrm>
          <a:prstGeom prst="rect">
            <a:avLst/>
          </a:prstGeom>
        </p:spPr>
        <p:txBody>
          <a:bodyPr anchor="t" rtlCol="false" tIns="0" lIns="0" bIns="0" rIns="0">
            <a:spAutoFit/>
          </a:bodyPr>
          <a:lstStyle/>
          <a:p>
            <a:pPr algn="ctr">
              <a:lnSpc>
                <a:spcPts val="6439"/>
              </a:lnSpc>
            </a:pPr>
            <a:r>
              <a:rPr lang="en-US" sz="4599">
                <a:solidFill>
                  <a:srgbClr val="1C1D20"/>
                </a:solidFill>
                <a:latin typeface="Telegraf Bold"/>
              </a:rPr>
              <a:t>SOFTWARE DETAILS</a:t>
            </a:r>
          </a:p>
          <a:p>
            <a:pPr algn="ctr">
              <a:lnSpc>
                <a:spcPts val="6439"/>
              </a:lnSpc>
            </a:pPr>
          </a:p>
          <a:p>
            <a:pPr algn="just">
              <a:lnSpc>
                <a:spcPts val="5319"/>
              </a:lnSpc>
            </a:pPr>
            <a:r>
              <a:rPr lang="en-US" sz="3799">
                <a:solidFill>
                  <a:srgbClr val="1C1D20"/>
                </a:solidFill>
                <a:latin typeface="Telegraf Bold"/>
              </a:rPr>
              <a:t>KNIME:</a:t>
            </a:r>
          </a:p>
          <a:p>
            <a:pPr algn="just">
              <a:lnSpc>
                <a:spcPts val="5319"/>
              </a:lnSpc>
            </a:pPr>
          </a:p>
          <a:p>
            <a:pPr algn="just" marL="690881" indent="-345440" lvl="1">
              <a:lnSpc>
                <a:spcPts val="4480"/>
              </a:lnSpc>
              <a:buFont typeface="Arial"/>
              <a:buChar char="•"/>
            </a:pPr>
            <a:r>
              <a:rPr lang="en-US" sz="3200">
                <a:solidFill>
                  <a:srgbClr val="1C1D20"/>
                </a:solidFill>
                <a:latin typeface="Telegraf"/>
              </a:rPr>
              <a:t>Cross-platform software.</a:t>
            </a:r>
          </a:p>
          <a:p>
            <a:pPr algn="just" marL="690881" indent="-345440" lvl="1">
              <a:lnSpc>
                <a:spcPts val="4480"/>
              </a:lnSpc>
              <a:buFont typeface="Arial"/>
              <a:buChar char="•"/>
            </a:pPr>
            <a:r>
              <a:rPr lang="en-US" sz="3200">
                <a:solidFill>
                  <a:srgbClr val="1C1D20"/>
                </a:solidFill>
                <a:latin typeface="Telegraf"/>
              </a:rPr>
              <a:t>O</a:t>
            </a:r>
            <a:r>
              <a:rPr lang="en-US" sz="3200">
                <a:solidFill>
                  <a:srgbClr val="1C1D20"/>
                </a:solidFill>
                <a:latin typeface="Telegraf"/>
              </a:rPr>
              <a:t>pen-source platform.</a:t>
            </a:r>
          </a:p>
          <a:p>
            <a:pPr algn="just" marL="690881" indent="-345440" lvl="1">
              <a:lnSpc>
                <a:spcPts val="4480"/>
              </a:lnSpc>
              <a:buFont typeface="Arial"/>
              <a:buChar char="•"/>
            </a:pPr>
            <a:r>
              <a:rPr lang="en-US" sz="3200">
                <a:solidFill>
                  <a:srgbClr val="1C1D20"/>
                </a:solidFill>
                <a:latin typeface="Telegraf"/>
              </a:rPr>
              <a:t>P</a:t>
            </a:r>
            <a:r>
              <a:rPr lang="en-US" sz="3200">
                <a:solidFill>
                  <a:srgbClr val="1C1D20"/>
                </a:solidFill>
                <a:latin typeface="Telegraf"/>
              </a:rPr>
              <a:t>rovides a graphical user interface (GUI).</a:t>
            </a:r>
          </a:p>
          <a:p>
            <a:pPr algn="just" marL="690881" indent="-345440" lvl="1">
              <a:lnSpc>
                <a:spcPts val="4480"/>
              </a:lnSpc>
              <a:buFont typeface="Arial"/>
              <a:buChar char="•"/>
            </a:pPr>
            <a:r>
              <a:rPr lang="en-US" sz="3200">
                <a:solidFill>
                  <a:srgbClr val="1C1D20"/>
                </a:solidFill>
                <a:latin typeface="Telegraf"/>
              </a:rPr>
              <a:t>B</a:t>
            </a:r>
            <a:r>
              <a:rPr lang="en-US" sz="3200">
                <a:solidFill>
                  <a:srgbClr val="1C1D20"/>
                </a:solidFill>
                <a:latin typeface="Telegraf"/>
              </a:rPr>
              <a:t>ased on the Eclipse framework.</a:t>
            </a:r>
          </a:p>
          <a:p>
            <a:pPr algn="just" marL="690881" indent="-345440" lvl="1">
              <a:lnSpc>
                <a:spcPts val="4480"/>
              </a:lnSpc>
              <a:buFont typeface="Arial"/>
              <a:buChar char="•"/>
            </a:pPr>
            <a:r>
              <a:rPr lang="en-US" sz="3200">
                <a:solidFill>
                  <a:srgbClr val="1C1D20"/>
                </a:solidFill>
                <a:latin typeface="Telegraf"/>
              </a:rPr>
              <a:t>S</a:t>
            </a:r>
            <a:r>
              <a:rPr lang="en-US" sz="3200">
                <a:solidFill>
                  <a:srgbClr val="1C1D20"/>
                </a:solidFill>
                <a:latin typeface="Telegraf"/>
              </a:rPr>
              <a:t>upports a wide range of data formats, including CSV, Excel, XML, JSON, and more.</a:t>
            </a:r>
          </a:p>
          <a:p>
            <a:pPr algn="just" marL="690881" indent="-345440" lvl="1">
              <a:lnSpc>
                <a:spcPts val="4480"/>
              </a:lnSpc>
              <a:buFont typeface="Arial"/>
              <a:buChar char="•"/>
            </a:pPr>
            <a:r>
              <a:rPr lang="en-US" sz="3200">
                <a:solidFill>
                  <a:srgbClr val="1C1D20"/>
                </a:solidFill>
                <a:latin typeface="Telegraf"/>
              </a:rPr>
              <a:t>A</a:t>
            </a:r>
            <a:r>
              <a:rPr lang="en-US" sz="3200">
                <a:solidFill>
                  <a:srgbClr val="1C1D20"/>
                </a:solidFill>
                <a:latin typeface="Telegraf"/>
              </a:rPr>
              <a:t>llows users to integ</a:t>
            </a:r>
            <a:r>
              <a:rPr lang="en-US" sz="3200">
                <a:solidFill>
                  <a:srgbClr val="1C1D20"/>
                </a:solidFill>
                <a:latin typeface="Telegraf"/>
              </a:rPr>
              <a:t>r</a:t>
            </a:r>
            <a:r>
              <a:rPr lang="en-US" sz="3200">
                <a:solidFill>
                  <a:srgbClr val="1C1D20"/>
                </a:solidFill>
                <a:latin typeface="Telegraf"/>
              </a:rPr>
              <a:t>at</a:t>
            </a:r>
            <a:r>
              <a:rPr lang="en-US" sz="3200">
                <a:solidFill>
                  <a:srgbClr val="1C1D20"/>
                </a:solidFill>
                <a:latin typeface="Telegraf"/>
              </a:rPr>
              <a:t>e</a:t>
            </a:r>
            <a:r>
              <a:rPr lang="en-US" sz="3200">
                <a:solidFill>
                  <a:srgbClr val="1C1D20"/>
                </a:solidFill>
                <a:latin typeface="Telegraf"/>
              </a:rPr>
              <a:t> with other tool</a:t>
            </a:r>
            <a:r>
              <a:rPr lang="en-US" sz="3200">
                <a:solidFill>
                  <a:srgbClr val="1C1D20"/>
                </a:solidFill>
                <a:latin typeface="Telegraf"/>
              </a:rPr>
              <a:t>s</a:t>
            </a:r>
            <a:r>
              <a:rPr lang="en-US" sz="3200">
                <a:solidFill>
                  <a:srgbClr val="1C1D20"/>
                </a:solidFill>
                <a:latin typeface="Telegraf"/>
              </a:rPr>
              <a:t> and t</a:t>
            </a:r>
            <a:r>
              <a:rPr lang="en-US" sz="3200">
                <a:solidFill>
                  <a:srgbClr val="1C1D20"/>
                </a:solidFill>
                <a:latin typeface="Telegraf"/>
              </a:rPr>
              <a:t>e</a:t>
            </a:r>
            <a:r>
              <a:rPr lang="en-US" sz="3200">
                <a:solidFill>
                  <a:srgbClr val="1C1D20"/>
                </a:solidFill>
                <a:latin typeface="Telegraf"/>
              </a:rPr>
              <a:t>ch</a:t>
            </a:r>
            <a:r>
              <a:rPr lang="en-US" sz="3200">
                <a:solidFill>
                  <a:srgbClr val="1C1D20"/>
                </a:solidFill>
                <a:latin typeface="Telegraf"/>
              </a:rPr>
              <a:t>n</a:t>
            </a:r>
            <a:r>
              <a:rPr lang="en-US" sz="3200">
                <a:solidFill>
                  <a:srgbClr val="1C1D20"/>
                </a:solidFill>
                <a:latin typeface="Telegraf"/>
              </a:rPr>
              <a:t>ologies.</a:t>
            </a:r>
          </a:p>
          <a:p>
            <a:pPr algn="just" marL="690881" indent="-345440" lvl="1">
              <a:lnSpc>
                <a:spcPts val="4480"/>
              </a:lnSpc>
              <a:buFont typeface="Arial"/>
              <a:buChar char="•"/>
            </a:pPr>
            <a:r>
              <a:rPr lang="en-US" sz="3200">
                <a:solidFill>
                  <a:srgbClr val="1C1D20"/>
                </a:solidFill>
                <a:latin typeface="Telegraf"/>
              </a:rPr>
              <a:t>P</a:t>
            </a:r>
            <a:r>
              <a:rPr lang="en-US" sz="3200">
                <a:solidFill>
                  <a:srgbClr val="1C1D20"/>
                </a:solidFill>
                <a:latin typeface="Telegraf"/>
              </a:rPr>
              <a:t>r</a:t>
            </a:r>
            <a:r>
              <a:rPr lang="en-US" sz="3200">
                <a:solidFill>
                  <a:srgbClr val="1C1D20"/>
                </a:solidFill>
                <a:latin typeface="Telegraf"/>
              </a:rPr>
              <a:t>ovi</a:t>
            </a:r>
            <a:r>
              <a:rPr lang="en-US" sz="3200">
                <a:solidFill>
                  <a:srgbClr val="1C1D20"/>
                </a:solidFill>
                <a:latin typeface="Telegraf"/>
              </a:rPr>
              <a:t>d</a:t>
            </a:r>
            <a:r>
              <a:rPr lang="en-US" sz="3200">
                <a:solidFill>
                  <a:srgbClr val="1C1D20"/>
                </a:solidFill>
                <a:latin typeface="Telegraf"/>
              </a:rPr>
              <a:t>es</a:t>
            </a:r>
            <a:r>
              <a:rPr lang="en-US" sz="3200">
                <a:solidFill>
                  <a:srgbClr val="1C1D20"/>
                </a:solidFill>
                <a:latin typeface="Telegraf"/>
              </a:rPr>
              <a:t> </a:t>
            </a:r>
            <a:r>
              <a:rPr lang="en-US" sz="3200">
                <a:solidFill>
                  <a:srgbClr val="1C1D20"/>
                </a:solidFill>
                <a:latin typeface="Telegraf"/>
              </a:rPr>
              <a:t>extensive documentation, tutorials, and sample w</a:t>
            </a:r>
            <a:r>
              <a:rPr lang="en-US" sz="3200">
                <a:solidFill>
                  <a:srgbClr val="1C1D20"/>
                </a:solidFill>
                <a:latin typeface="Telegraf"/>
              </a:rPr>
              <a:t>o</a:t>
            </a:r>
            <a:r>
              <a:rPr lang="en-US" sz="3200">
                <a:solidFill>
                  <a:srgbClr val="1C1D20"/>
                </a:solidFill>
                <a:latin typeface="Telegraf"/>
              </a:rPr>
              <a:t>rkflows.</a:t>
            </a:r>
          </a:p>
          <a:p>
            <a:pPr algn="just">
              <a:lnSpc>
                <a:spcPts val="447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808876" y="-212393"/>
            <a:ext cx="6958247" cy="10499393"/>
          </a:xfrm>
          <a:prstGeom prst="rect">
            <a:avLst/>
          </a:prstGeom>
          <a:solidFill>
            <a:srgbClr val="63C49A"/>
          </a:solidFill>
        </p:spPr>
      </p:sp>
      <p:sp>
        <p:nvSpPr>
          <p:cNvPr name="TextBox 3" id="3"/>
          <p:cNvSpPr txBox="true"/>
          <p:nvPr/>
        </p:nvSpPr>
        <p:spPr>
          <a:xfrm rot="0">
            <a:off x="386463" y="613521"/>
            <a:ext cx="17515074" cy="10418446"/>
          </a:xfrm>
          <a:prstGeom prst="rect">
            <a:avLst/>
          </a:prstGeom>
        </p:spPr>
        <p:txBody>
          <a:bodyPr anchor="t" rtlCol="false" tIns="0" lIns="0" bIns="0" rIns="0">
            <a:spAutoFit/>
          </a:bodyPr>
          <a:lstStyle/>
          <a:p>
            <a:pPr algn="ctr">
              <a:lnSpc>
                <a:spcPts val="6439"/>
              </a:lnSpc>
            </a:pPr>
            <a:r>
              <a:rPr lang="en-US" sz="4599">
                <a:solidFill>
                  <a:srgbClr val="1C1D20"/>
                </a:solidFill>
                <a:latin typeface="Telegraf Bold"/>
              </a:rPr>
              <a:t>EDA</a:t>
            </a:r>
          </a:p>
          <a:p>
            <a:pPr algn="just">
              <a:lnSpc>
                <a:spcPts val="5039"/>
              </a:lnSpc>
            </a:pPr>
            <a:r>
              <a:rPr lang="en-US" sz="3599">
                <a:solidFill>
                  <a:srgbClr val="1C1D20"/>
                </a:solidFill>
                <a:latin typeface="Telegraf"/>
              </a:rPr>
              <a:t>Key insights about data:</a:t>
            </a:r>
          </a:p>
          <a:p>
            <a:pPr algn="just">
              <a:lnSpc>
                <a:spcPts val="4200"/>
              </a:lnSpc>
            </a:pPr>
          </a:p>
          <a:p>
            <a:pPr algn="just">
              <a:lnSpc>
                <a:spcPts val="4740"/>
              </a:lnSpc>
            </a:pPr>
            <a:r>
              <a:rPr lang="en-US" sz="3000">
                <a:solidFill>
                  <a:srgbClr val="1C1D20"/>
                </a:solidFill>
                <a:latin typeface="Telegraf"/>
              </a:rPr>
              <a:t>1. </a:t>
            </a:r>
            <a:r>
              <a:rPr lang="en-US" sz="3000">
                <a:solidFill>
                  <a:srgbClr val="1C1D20"/>
                </a:solidFill>
                <a:latin typeface="Telegraf Bold"/>
              </a:rPr>
              <a:t>longitude:</a:t>
            </a:r>
            <a:r>
              <a:rPr lang="en-US" sz="3000">
                <a:solidFill>
                  <a:srgbClr val="1C1D20"/>
                </a:solidFill>
                <a:latin typeface="Telegraf"/>
              </a:rPr>
              <a:t> A measure of how far west a house is; a higher value is farther west</a:t>
            </a:r>
          </a:p>
          <a:p>
            <a:pPr algn="just">
              <a:lnSpc>
                <a:spcPts val="4740"/>
              </a:lnSpc>
            </a:pPr>
            <a:r>
              <a:rPr lang="en-US" sz="3000">
                <a:solidFill>
                  <a:srgbClr val="1C1D20"/>
                </a:solidFill>
                <a:latin typeface="Telegraf"/>
              </a:rPr>
              <a:t>2. </a:t>
            </a:r>
            <a:r>
              <a:rPr lang="en-US" sz="3000">
                <a:solidFill>
                  <a:srgbClr val="1C1D20"/>
                </a:solidFill>
                <a:latin typeface="Telegraf Bold"/>
              </a:rPr>
              <a:t>latitude: </a:t>
            </a:r>
            <a:r>
              <a:rPr lang="en-US" sz="3000">
                <a:solidFill>
                  <a:srgbClr val="1C1D20"/>
                </a:solidFill>
                <a:latin typeface="Telegraf"/>
              </a:rPr>
              <a:t>A measure of how far north a house is; a higher value is farther north</a:t>
            </a:r>
          </a:p>
          <a:p>
            <a:pPr algn="just">
              <a:lnSpc>
                <a:spcPts val="4740"/>
              </a:lnSpc>
            </a:pPr>
            <a:r>
              <a:rPr lang="en-US" sz="3000">
                <a:solidFill>
                  <a:srgbClr val="1C1D20"/>
                </a:solidFill>
                <a:latin typeface="Telegraf"/>
              </a:rPr>
              <a:t>3. </a:t>
            </a:r>
            <a:r>
              <a:rPr lang="en-US" sz="3000">
                <a:solidFill>
                  <a:srgbClr val="1C1D20"/>
                </a:solidFill>
                <a:latin typeface="Telegraf Bold"/>
              </a:rPr>
              <a:t>housingMedianAge:</a:t>
            </a:r>
            <a:r>
              <a:rPr lang="en-US" sz="3000">
                <a:solidFill>
                  <a:srgbClr val="1C1D20"/>
                </a:solidFill>
                <a:latin typeface="Telegraf"/>
              </a:rPr>
              <a:t> Median age of a house within a block; a lower number is a newer building</a:t>
            </a:r>
          </a:p>
          <a:p>
            <a:pPr algn="just">
              <a:lnSpc>
                <a:spcPts val="4740"/>
              </a:lnSpc>
            </a:pPr>
            <a:r>
              <a:rPr lang="en-US" sz="3000">
                <a:solidFill>
                  <a:srgbClr val="1C1D20"/>
                </a:solidFill>
                <a:latin typeface="Telegraf"/>
              </a:rPr>
              <a:t>4. </a:t>
            </a:r>
            <a:r>
              <a:rPr lang="en-US" sz="3000">
                <a:solidFill>
                  <a:srgbClr val="1C1D20"/>
                </a:solidFill>
                <a:latin typeface="Telegraf Bold"/>
              </a:rPr>
              <a:t>totalRooms:</a:t>
            </a:r>
            <a:r>
              <a:rPr lang="en-US" sz="3000">
                <a:solidFill>
                  <a:srgbClr val="1C1D20"/>
                </a:solidFill>
                <a:latin typeface="Telegraf"/>
              </a:rPr>
              <a:t> Total number of rooms within a block</a:t>
            </a:r>
          </a:p>
          <a:p>
            <a:pPr algn="just">
              <a:lnSpc>
                <a:spcPts val="4740"/>
              </a:lnSpc>
            </a:pPr>
            <a:r>
              <a:rPr lang="en-US" sz="3000">
                <a:solidFill>
                  <a:srgbClr val="1C1D20"/>
                </a:solidFill>
                <a:latin typeface="Telegraf"/>
              </a:rPr>
              <a:t>5. </a:t>
            </a:r>
            <a:r>
              <a:rPr lang="en-US" sz="3000">
                <a:solidFill>
                  <a:srgbClr val="1C1D20"/>
                </a:solidFill>
                <a:latin typeface="Telegraf Bold"/>
              </a:rPr>
              <a:t>totalBedrooms:</a:t>
            </a:r>
            <a:r>
              <a:rPr lang="en-US" sz="3000">
                <a:solidFill>
                  <a:srgbClr val="1C1D20"/>
                </a:solidFill>
                <a:latin typeface="Telegraf"/>
              </a:rPr>
              <a:t> Total number of bedrooms within a block</a:t>
            </a:r>
          </a:p>
          <a:p>
            <a:pPr algn="just">
              <a:lnSpc>
                <a:spcPts val="4740"/>
              </a:lnSpc>
            </a:pPr>
            <a:r>
              <a:rPr lang="en-US" sz="3000">
                <a:solidFill>
                  <a:srgbClr val="1C1D20"/>
                </a:solidFill>
                <a:latin typeface="Telegraf"/>
              </a:rPr>
              <a:t>6. </a:t>
            </a:r>
            <a:r>
              <a:rPr lang="en-US" sz="3000">
                <a:solidFill>
                  <a:srgbClr val="1C1D20"/>
                </a:solidFill>
                <a:latin typeface="Telegraf Bold"/>
              </a:rPr>
              <a:t>population:</a:t>
            </a:r>
            <a:r>
              <a:rPr lang="en-US" sz="3000">
                <a:solidFill>
                  <a:srgbClr val="1C1D20"/>
                </a:solidFill>
                <a:latin typeface="Telegraf"/>
              </a:rPr>
              <a:t> Total number of people residing within a block</a:t>
            </a:r>
          </a:p>
          <a:p>
            <a:pPr algn="just">
              <a:lnSpc>
                <a:spcPts val="4740"/>
              </a:lnSpc>
            </a:pPr>
            <a:r>
              <a:rPr lang="en-US" sz="3000">
                <a:solidFill>
                  <a:srgbClr val="1C1D20"/>
                </a:solidFill>
                <a:latin typeface="Telegraf"/>
              </a:rPr>
              <a:t>7. </a:t>
            </a:r>
            <a:r>
              <a:rPr lang="en-US" sz="3000">
                <a:solidFill>
                  <a:srgbClr val="1C1D20"/>
                </a:solidFill>
                <a:latin typeface="Telegraf Bold"/>
              </a:rPr>
              <a:t>households:</a:t>
            </a:r>
            <a:r>
              <a:rPr lang="en-US" sz="3000">
                <a:solidFill>
                  <a:srgbClr val="1C1D20"/>
                </a:solidFill>
                <a:latin typeface="Telegraf"/>
              </a:rPr>
              <a:t> Total number of households, a group of people residing within a home unit, for a block</a:t>
            </a:r>
          </a:p>
          <a:p>
            <a:pPr algn="just">
              <a:lnSpc>
                <a:spcPts val="4740"/>
              </a:lnSpc>
            </a:pPr>
            <a:r>
              <a:rPr lang="en-US" sz="3000">
                <a:solidFill>
                  <a:srgbClr val="1C1D20"/>
                </a:solidFill>
                <a:latin typeface="Telegraf"/>
              </a:rPr>
              <a:t>8. </a:t>
            </a:r>
            <a:r>
              <a:rPr lang="en-US" sz="3000">
                <a:solidFill>
                  <a:srgbClr val="1C1D20"/>
                </a:solidFill>
                <a:latin typeface="Telegraf Bold"/>
              </a:rPr>
              <a:t>medianIncome:</a:t>
            </a:r>
            <a:r>
              <a:rPr lang="en-US" sz="3000">
                <a:solidFill>
                  <a:srgbClr val="1C1D20"/>
                </a:solidFill>
                <a:latin typeface="Telegraf"/>
              </a:rPr>
              <a:t> Median income for households within a block of houses (measured in tens of thousands of US Dollars)</a:t>
            </a:r>
          </a:p>
          <a:p>
            <a:pPr algn="just">
              <a:lnSpc>
                <a:spcPts val="4740"/>
              </a:lnSpc>
            </a:pPr>
            <a:r>
              <a:rPr lang="en-US" sz="3000">
                <a:solidFill>
                  <a:srgbClr val="1C1D20"/>
                </a:solidFill>
                <a:latin typeface="Telegraf"/>
              </a:rPr>
              <a:t>9. </a:t>
            </a:r>
            <a:r>
              <a:rPr lang="en-US" sz="3000">
                <a:solidFill>
                  <a:srgbClr val="1C1D20"/>
                </a:solidFill>
                <a:latin typeface="Telegraf Bold"/>
              </a:rPr>
              <a:t>medianHouseValue:</a:t>
            </a:r>
            <a:r>
              <a:rPr lang="en-US" sz="3000">
                <a:solidFill>
                  <a:srgbClr val="1C1D20"/>
                </a:solidFill>
                <a:latin typeface="Telegraf"/>
              </a:rPr>
              <a:t> Median house value for households within a block (measured in US Dollars)</a:t>
            </a:r>
          </a:p>
          <a:p>
            <a:pPr algn="just">
              <a:lnSpc>
                <a:spcPts val="4740"/>
              </a:lnSpc>
            </a:pPr>
            <a:r>
              <a:rPr lang="en-US" sz="3000">
                <a:solidFill>
                  <a:srgbClr val="1C1D20"/>
                </a:solidFill>
                <a:latin typeface="Telegraf"/>
              </a:rPr>
              <a:t>10. </a:t>
            </a:r>
            <a:r>
              <a:rPr lang="en-US" sz="3000">
                <a:solidFill>
                  <a:srgbClr val="1C1D20"/>
                </a:solidFill>
                <a:latin typeface="Telegraf Bold"/>
              </a:rPr>
              <a:t>oceanProximity:</a:t>
            </a:r>
            <a:r>
              <a:rPr lang="en-US" sz="3000">
                <a:solidFill>
                  <a:srgbClr val="1C1D20"/>
                </a:solidFill>
                <a:latin typeface="Telegraf"/>
              </a:rPr>
              <a:t> Location of the house w.r.t ocean/sea</a:t>
            </a:r>
          </a:p>
          <a:p>
            <a:pPr algn="just">
              <a:lnSpc>
                <a:spcPts val="4200"/>
              </a:lnSpc>
            </a:pPr>
          </a:p>
          <a:p>
            <a:pPr algn="just">
              <a:lnSpc>
                <a:spcPts val="531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63C49A"/>
        </a:solidFill>
      </p:bgPr>
    </p:bg>
    <p:spTree>
      <p:nvGrpSpPr>
        <p:cNvPr id="1" name=""/>
        <p:cNvGrpSpPr/>
        <p:nvPr/>
      </p:nvGrpSpPr>
      <p:grpSpPr>
        <a:xfrm>
          <a:off x="0" y="0"/>
          <a:ext cx="0" cy="0"/>
          <a:chOff x="0" y="0"/>
          <a:chExt cx="0" cy="0"/>
        </a:xfrm>
      </p:grpSpPr>
      <p:sp>
        <p:nvSpPr>
          <p:cNvPr name="TextBox 2" id="2"/>
          <p:cNvSpPr txBox="true"/>
          <p:nvPr/>
        </p:nvSpPr>
        <p:spPr>
          <a:xfrm rot="0">
            <a:off x="2415046" y="4352925"/>
            <a:ext cx="13457907" cy="1476375"/>
          </a:xfrm>
          <a:prstGeom prst="rect">
            <a:avLst/>
          </a:prstGeom>
        </p:spPr>
        <p:txBody>
          <a:bodyPr anchor="t" rtlCol="false" tIns="0" lIns="0" bIns="0" rIns="0">
            <a:spAutoFit/>
          </a:bodyPr>
          <a:lstStyle/>
          <a:p>
            <a:pPr algn="ctr">
              <a:lnSpc>
                <a:spcPts val="10800"/>
              </a:lnSpc>
            </a:pPr>
            <a:r>
              <a:rPr lang="en-US" sz="9000">
                <a:solidFill>
                  <a:srgbClr val="FFFFFF"/>
                </a:solidFill>
                <a:latin typeface="Telegraf Bold"/>
              </a:rPr>
              <a:t>DEMO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5312" r="0" b="312"/>
          <a:stretch>
            <a:fillRect/>
          </a:stretch>
        </p:blipFill>
        <p:spPr>
          <a:xfrm>
            <a:off x="0" y="0"/>
            <a:ext cx="18288000" cy="10287000"/>
          </a:xfrm>
          <a:prstGeom prst="rect">
            <a:avLst/>
          </a:prstGeom>
        </p:spPr>
      </p:pic>
      <p:sp>
        <p:nvSpPr>
          <p:cNvPr name="TextBox 3" id="3"/>
          <p:cNvSpPr txBox="true"/>
          <p:nvPr/>
        </p:nvSpPr>
        <p:spPr>
          <a:xfrm rot="0">
            <a:off x="4110294" y="637664"/>
            <a:ext cx="11699072" cy="1447800"/>
          </a:xfrm>
          <a:prstGeom prst="rect">
            <a:avLst/>
          </a:prstGeom>
        </p:spPr>
        <p:txBody>
          <a:bodyPr anchor="t" rtlCol="false" tIns="0" lIns="0" bIns="0" rIns="0">
            <a:spAutoFit/>
          </a:bodyPr>
          <a:lstStyle/>
          <a:p>
            <a:pPr algn="ctr">
              <a:lnSpc>
                <a:spcPts val="5520"/>
              </a:lnSpc>
            </a:pPr>
            <a:r>
              <a:rPr lang="en-US" sz="4600">
                <a:solidFill>
                  <a:srgbClr val="FFFFFF"/>
                </a:solidFill>
                <a:latin typeface="Telegraf Bold"/>
              </a:rPr>
              <a:t>Comparison of Key Alternatives (Alteryx vs. KNIME)</a:t>
            </a:r>
          </a:p>
        </p:txBody>
      </p:sp>
      <p:sp>
        <p:nvSpPr>
          <p:cNvPr name="TextBox 4" id="4"/>
          <p:cNvSpPr txBox="true"/>
          <p:nvPr/>
        </p:nvSpPr>
        <p:spPr>
          <a:xfrm rot="0">
            <a:off x="2249564" y="7951983"/>
            <a:ext cx="15754168" cy="1699895"/>
          </a:xfrm>
          <a:prstGeom prst="rect">
            <a:avLst/>
          </a:prstGeom>
        </p:spPr>
        <p:txBody>
          <a:bodyPr anchor="t" rtlCol="false" tIns="0" lIns="0" bIns="0" rIns="0">
            <a:spAutoFit/>
          </a:bodyPr>
          <a:lstStyle/>
          <a:p>
            <a:pPr algn="just">
              <a:lnSpc>
                <a:spcPts val="4480"/>
              </a:lnSpc>
            </a:pPr>
            <a:r>
              <a:rPr lang="en-US" sz="3200">
                <a:solidFill>
                  <a:srgbClr val="FFFFFF"/>
                </a:solidFill>
                <a:latin typeface="Telegraf"/>
              </a:rPr>
              <a:t>Pricing: Alteryx is a commercial software with a license fee, while KNIME </a:t>
            </a:r>
            <a:r>
              <a:rPr lang="en-US" sz="3200">
                <a:solidFill>
                  <a:srgbClr val="FFFFFF"/>
                </a:solidFill>
                <a:latin typeface="Telegraf"/>
              </a:rPr>
              <a:t>is an open-source platform and free to use.</a:t>
            </a:r>
          </a:p>
          <a:p>
            <a:pPr algn="just">
              <a:lnSpc>
                <a:spcPts val="4480"/>
              </a:lnSpc>
            </a:pPr>
          </a:p>
        </p:txBody>
      </p:sp>
      <p:sp>
        <p:nvSpPr>
          <p:cNvPr name="AutoShape 5" id="5"/>
          <p:cNvSpPr/>
          <p:nvPr/>
        </p:nvSpPr>
        <p:spPr>
          <a:xfrm rot="0">
            <a:off x="1028700" y="6088802"/>
            <a:ext cx="614882" cy="0"/>
          </a:xfrm>
          <a:prstGeom prst="line">
            <a:avLst/>
          </a:prstGeom>
          <a:ln cap="flat" w="95250">
            <a:solidFill>
              <a:srgbClr val="63C49A"/>
            </a:solidFill>
            <a:prstDash val="solid"/>
            <a:headEnd type="none" len="sm" w="sm"/>
            <a:tailEnd type="none" len="sm" w="sm"/>
          </a:ln>
        </p:spPr>
      </p:sp>
      <p:sp>
        <p:nvSpPr>
          <p:cNvPr name="AutoShape 6" id="6"/>
          <p:cNvSpPr/>
          <p:nvPr/>
        </p:nvSpPr>
        <p:spPr>
          <a:xfrm rot="0">
            <a:off x="1028700" y="8420670"/>
            <a:ext cx="614882" cy="0"/>
          </a:xfrm>
          <a:prstGeom prst="line">
            <a:avLst/>
          </a:prstGeom>
          <a:ln cap="flat" w="95250">
            <a:solidFill>
              <a:srgbClr val="63C49A"/>
            </a:solidFill>
            <a:prstDash val="solid"/>
            <a:headEnd type="none" len="sm" w="sm"/>
            <a:tailEnd type="none" len="sm" w="sm"/>
          </a:ln>
        </p:spPr>
      </p:sp>
      <p:sp>
        <p:nvSpPr>
          <p:cNvPr name="TextBox 7" id="7"/>
          <p:cNvSpPr txBox="true"/>
          <p:nvPr/>
        </p:nvSpPr>
        <p:spPr>
          <a:xfrm rot="0">
            <a:off x="2249564" y="5185288"/>
            <a:ext cx="15754168" cy="2823845"/>
          </a:xfrm>
          <a:prstGeom prst="rect">
            <a:avLst/>
          </a:prstGeom>
        </p:spPr>
        <p:txBody>
          <a:bodyPr anchor="t" rtlCol="false" tIns="0" lIns="0" bIns="0" rIns="0">
            <a:spAutoFit/>
          </a:bodyPr>
          <a:lstStyle/>
          <a:p>
            <a:pPr algn="just">
              <a:lnSpc>
                <a:spcPts val="4480"/>
              </a:lnSpc>
            </a:pPr>
            <a:r>
              <a:rPr lang="en-US" sz="3200">
                <a:solidFill>
                  <a:srgbClr val="FFFFFF"/>
                </a:solidFill>
                <a:latin typeface="Telegraf"/>
              </a:rPr>
              <a:t>Community and support: KNIME has a larger and more active user community, which provides access to a wide range of resources and support. Alteryx has a smaller community but provides more comprehensive support services for its licensed users.</a:t>
            </a:r>
          </a:p>
          <a:p>
            <a:pPr algn="just">
              <a:lnSpc>
                <a:spcPts val="4480"/>
              </a:lnSpc>
            </a:pPr>
          </a:p>
        </p:txBody>
      </p:sp>
      <p:sp>
        <p:nvSpPr>
          <p:cNvPr name="TextBox 8" id="8"/>
          <p:cNvSpPr txBox="true"/>
          <p:nvPr/>
        </p:nvSpPr>
        <p:spPr>
          <a:xfrm rot="0">
            <a:off x="2249564" y="2414905"/>
            <a:ext cx="15754168" cy="2823845"/>
          </a:xfrm>
          <a:prstGeom prst="rect">
            <a:avLst/>
          </a:prstGeom>
        </p:spPr>
        <p:txBody>
          <a:bodyPr anchor="t" rtlCol="false" tIns="0" lIns="0" bIns="0" rIns="0">
            <a:spAutoFit/>
          </a:bodyPr>
          <a:lstStyle/>
          <a:p>
            <a:pPr algn="just">
              <a:lnSpc>
                <a:spcPts val="4480"/>
              </a:lnSpc>
            </a:pPr>
            <a:r>
              <a:rPr lang="en-US" sz="3200">
                <a:solidFill>
                  <a:srgbClr val="FFFFFF"/>
                </a:solidFill>
                <a:latin typeface="Telegraf"/>
              </a:rPr>
              <a:t>Data science capabilities: KNIME provides a more extensive range of data science and machine learning tools, including deep learning and time series analysis. Alteryx, on the other hand, focuses more on data preparation and blending, and has more limited machine learning capabilities.</a:t>
            </a:r>
          </a:p>
          <a:p>
            <a:pPr algn="just">
              <a:lnSpc>
                <a:spcPts val="4480"/>
              </a:lnSpc>
            </a:pPr>
          </a:p>
        </p:txBody>
      </p:sp>
      <p:sp>
        <p:nvSpPr>
          <p:cNvPr name="AutoShape 9" id="9"/>
          <p:cNvSpPr/>
          <p:nvPr/>
        </p:nvSpPr>
        <p:spPr>
          <a:xfrm rot="0">
            <a:off x="1028700" y="3399159"/>
            <a:ext cx="614882" cy="0"/>
          </a:xfrm>
          <a:prstGeom prst="line">
            <a:avLst/>
          </a:prstGeom>
          <a:ln cap="flat" w="95250">
            <a:solidFill>
              <a:srgbClr val="63C49A"/>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4195" y="415269"/>
            <a:ext cx="1969788" cy="1919648"/>
          </a:xfrm>
          <a:prstGeom prst="rect">
            <a:avLst/>
          </a:prstGeom>
        </p:spPr>
      </p:pic>
      <p:sp>
        <p:nvSpPr>
          <p:cNvPr name="TextBox 3" id="3"/>
          <p:cNvSpPr txBox="true"/>
          <p:nvPr/>
        </p:nvSpPr>
        <p:spPr>
          <a:xfrm rot="0">
            <a:off x="4644440" y="885825"/>
            <a:ext cx="8999120" cy="835660"/>
          </a:xfrm>
          <a:prstGeom prst="rect">
            <a:avLst/>
          </a:prstGeom>
        </p:spPr>
        <p:txBody>
          <a:bodyPr anchor="t" rtlCol="false" tIns="0" lIns="0" bIns="0" rIns="0">
            <a:spAutoFit/>
          </a:bodyPr>
          <a:lstStyle/>
          <a:p>
            <a:pPr algn="ctr">
              <a:lnSpc>
                <a:spcPts val="6439"/>
              </a:lnSpc>
              <a:spcBef>
                <a:spcPct val="0"/>
              </a:spcBef>
            </a:pPr>
            <a:r>
              <a:rPr lang="en-US" sz="4599">
                <a:solidFill>
                  <a:srgbClr val="1C1D20"/>
                </a:solidFill>
                <a:latin typeface="Telegraf Bold"/>
              </a:rPr>
              <a:t>OBSERVATIONS</a:t>
            </a:r>
          </a:p>
        </p:txBody>
      </p:sp>
      <p:sp>
        <p:nvSpPr>
          <p:cNvPr name="TextBox 4" id="4"/>
          <p:cNvSpPr txBox="true"/>
          <p:nvPr/>
        </p:nvSpPr>
        <p:spPr>
          <a:xfrm rot="0">
            <a:off x="1234195" y="3342133"/>
            <a:ext cx="16592039" cy="4040505"/>
          </a:xfrm>
          <a:prstGeom prst="rect">
            <a:avLst/>
          </a:prstGeom>
        </p:spPr>
        <p:txBody>
          <a:bodyPr anchor="t" rtlCol="false" tIns="0" lIns="0" bIns="0" rIns="0">
            <a:spAutoFit/>
          </a:bodyPr>
          <a:lstStyle/>
          <a:p>
            <a:pPr>
              <a:lnSpc>
                <a:spcPts val="4759"/>
              </a:lnSpc>
            </a:pPr>
            <a:r>
              <a:rPr lang="en-US" sz="3399">
                <a:solidFill>
                  <a:srgbClr val="1C1D20"/>
                </a:solidFill>
                <a:latin typeface="Telegraf Bold"/>
              </a:rPr>
              <a:t>Likes:</a:t>
            </a:r>
            <a:r>
              <a:rPr lang="en-US" sz="3399">
                <a:solidFill>
                  <a:srgbClr val="1C1D20"/>
                </a:solidFill>
                <a:latin typeface="Telegraf"/>
              </a:rPr>
              <a:t> Flexibility, open-source, large user community, workflow-based interface</a:t>
            </a:r>
          </a:p>
          <a:p>
            <a:pPr>
              <a:lnSpc>
                <a:spcPts val="4759"/>
              </a:lnSpc>
            </a:pPr>
          </a:p>
          <a:p>
            <a:pPr>
              <a:lnSpc>
                <a:spcPts val="4480"/>
              </a:lnSpc>
            </a:pPr>
            <a:r>
              <a:rPr lang="en-US" sz="3200">
                <a:solidFill>
                  <a:srgbClr val="1C1D20"/>
                </a:solidFill>
                <a:latin typeface="Telegraf Bold"/>
              </a:rPr>
              <a:t>Dislikes:</a:t>
            </a:r>
            <a:r>
              <a:rPr lang="en-US" sz="3200">
                <a:solidFill>
                  <a:srgbClr val="1C1D20"/>
                </a:solidFill>
                <a:latin typeface="Telegraf"/>
              </a:rPr>
              <a:t> Limited support for real-time data processing, steep learning curve</a:t>
            </a:r>
          </a:p>
          <a:p>
            <a:pPr>
              <a:lnSpc>
                <a:spcPts val="4480"/>
              </a:lnSpc>
            </a:pPr>
          </a:p>
          <a:p>
            <a:pPr>
              <a:lnSpc>
                <a:spcPts val="4480"/>
              </a:lnSpc>
            </a:pPr>
            <a:r>
              <a:rPr lang="en-US" sz="3200">
                <a:solidFill>
                  <a:srgbClr val="1C1D20"/>
                </a:solidFill>
                <a:latin typeface="Telegraf Bold"/>
              </a:rPr>
              <a:t>Pros:</a:t>
            </a:r>
            <a:r>
              <a:rPr lang="en-US" sz="3200">
                <a:solidFill>
                  <a:srgbClr val="1C1D20"/>
                </a:solidFill>
                <a:latin typeface="Telegraf"/>
              </a:rPr>
              <a:t> Extensibility, Integrated analytics, Workflow visualization</a:t>
            </a:r>
          </a:p>
          <a:p>
            <a:pPr>
              <a:lnSpc>
                <a:spcPts val="4480"/>
              </a:lnSpc>
            </a:pPr>
          </a:p>
          <a:p>
            <a:pPr>
              <a:lnSpc>
                <a:spcPts val="4480"/>
              </a:lnSpc>
            </a:pPr>
            <a:r>
              <a:rPr lang="en-US" sz="3200">
                <a:solidFill>
                  <a:srgbClr val="1C1D20"/>
                </a:solidFill>
                <a:latin typeface="Telegraf Bold"/>
              </a:rPr>
              <a:t>Cons:</a:t>
            </a:r>
            <a:r>
              <a:rPr lang="en-US" sz="3200">
                <a:solidFill>
                  <a:srgbClr val="1C1D20"/>
                </a:solidFill>
                <a:latin typeface="Telegraf"/>
              </a:rPr>
              <a:t> Performance, Limited support for big data, Support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3C49A"/>
        </a:solidFill>
      </p:bgPr>
    </p:bg>
    <p:spTree>
      <p:nvGrpSpPr>
        <p:cNvPr id="1" name=""/>
        <p:cNvGrpSpPr/>
        <p:nvPr/>
      </p:nvGrpSpPr>
      <p:grpSpPr>
        <a:xfrm>
          <a:off x="0" y="0"/>
          <a:ext cx="0" cy="0"/>
          <a:chOff x="0" y="0"/>
          <a:chExt cx="0" cy="0"/>
        </a:xfrm>
      </p:grpSpPr>
      <p:sp>
        <p:nvSpPr>
          <p:cNvPr name="TextBox 2" id="2"/>
          <p:cNvSpPr txBox="true"/>
          <p:nvPr/>
        </p:nvSpPr>
        <p:spPr>
          <a:xfrm rot="0">
            <a:off x="441721" y="472916"/>
            <a:ext cx="9868724" cy="8960168"/>
          </a:xfrm>
          <a:prstGeom prst="rect">
            <a:avLst/>
          </a:prstGeom>
        </p:spPr>
        <p:txBody>
          <a:bodyPr anchor="t" rtlCol="false" tIns="0" lIns="0" bIns="0" rIns="0">
            <a:spAutoFit/>
          </a:bodyPr>
          <a:lstStyle/>
          <a:p>
            <a:pPr algn="ctr">
              <a:lnSpc>
                <a:spcPts val="6439"/>
              </a:lnSpc>
            </a:pPr>
            <a:r>
              <a:rPr lang="en-US" sz="4599">
                <a:solidFill>
                  <a:srgbClr val="FFFFFF"/>
                </a:solidFill>
                <a:latin typeface="Telegraf Bold"/>
              </a:rPr>
              <a:t>Future Developments</a:t>
            </a:r>
          </a:p>
          <a:p>
            <a:pPr algn="ctr">
              <a:lnSpc>
                <a:spcPts val="6659"/>
              </a:lnSpc>
            </a:pPr>
          </a:p>
          <a:p>
            <a:pPr marL="755649" indent="-377824" lvl="1">
              <a:lnSpc>
                <a:spcPts val="6474"/>
              </a:lnSpc>
              <a:buFont typeface="Arial"/>
              <a:buChar char="•"/>
            </a:pPr>
            <a:r>
              <a:rPr lang="en-US" sz="3499">
                <a:solidFill>
                  <a:srgbClr val="FFFFFF"/>
                </a:solidFill>
                <a:latin typeface="Telegraf"/>
              </a:rPr>
              <a:t>Increased use of deep learning algorithms</a:t>
            </a:r>
          </a:p>
          <a:p>
            <a:pPr marL="755649" indent="-377824" lvl="1">
              <a:lnSpc>
                <a:spcPts val="6474"/>
              </a:lnSpc>
              <a:buFont typeface="Arial"/>
              <a:buChar char="•"/>
            </a:pPr>
            <a:r>
              <a:rPr lang="en-US" sz="3499">
                <a:solidFill>
                  <a:srgbClr val="FFFFFF"/>
                </a:solidFill>
                <a:latin typeface="Telegraf"/>
              </a:rPr>
              <a:t>Integration with real-time data sources</a:t>
            </a:r>
          </a:p>
          <a:p>
            <a:pPr marL="755649" indent="-377824" lvl="1">
              <a:lnSpc>
                <a:spcPts val="6474"/>
              </a:lnSpc>
              <a:buFont typeface="Arial"/>
              <a:buChar char="•"/>
            </a:pPr>
            <a:r>
              <a:rPr lang="en-US" sz="3499">
                <a:solidFill>
                  <a:srgbClr val="FFFFFF"/>
                </a:solidFill>
                <a:latin typeface="Telegraf"/>
              </a:rPr>
              <a:t>Customization for specific markets</a:t>
            </a:r>
          </a:p>
          <a:p>
            <a:pPr marL="755649" indent="-377824" lvl="1">
              <a:lnSpc>
                <a:spcPts val="6474"/>
              </a:lnSpc>
              <a:buFont typeface="Arial"/>
              <a:buChar char="•"/>
            </a:pPr>
            <a:r>
              <a:rPr lang="en-US" sz="3499">
                <a:solidFill>
                  <a:srgbClr val="FFFFFF"/>
                </a:solidFill>
                <a:latin typeface="Telegraf"/>
              </a:rPr>
              <a:t>Enhanced visualization and reporting</a:t>
            </a:r>
          </a:p>
          <a:p>
            <a:pPr marL="755649" indent="-377824" lvl="1">
              <a:lnSpc>
                <a:spcPts val="6474"/>
              </a:lnSpc>
              <a:buFont typeface="Arial"/>
              <a:buChar char="•"/>
            </a:pPr>
            <a:r>
              <a:rPr lang="en-US" sz="3499">
                <a:solidFill>
                  <a:srgbClr val="FFFFFF"/>
                </a:solidFill>
                <a:latin typeface="Telegraf"/>
              </a:rPr>
              <a:t>Integration with external tools and platforms</a:t>
            </a:r>
          </a:p>
          <a:p>
            <a:pPr algn="just">
              <a:lnSpc>
                <a:spcPts val="6474"/>
              </a:lnSpc>
            </a:pPr>
            <a:r>
              <a:rPr lang="en-US" sz="3499">
                <a:solidFill>
                  <a:srgbClr val="FFFFFF"/>
                </a:solidFill>
                <a:latin typeface="Telegraf"/>
              </a:rPr>
              <a:t>These developments could enhance the capabilities and value of KNIME for real estate price prediction.</a:t>
            </a:r>
          </a:p>
        </p:txBody>
      </p:sp>
      <p:pic>
        <p:nvPicPr>
          <p:cNvPr name="Picture 3" id="3"/>
          <p:cNvPicPr>
            <a:picLocks noChangeAspect="true"/>
          </p:cNvPicPr>
          <p:nvPr/>
        </p:nvPicPr>
        <p:blipFill>
          <a:blip r:embed="rId2"/>
          <a:srcRect l="22565" t="0" r="22565" b="0"/>
          <a:stretch>
            <a:fillRect/>
          </a:stretch>
        </p:blipFill>
        <p:spPr>
          <a:xfrm flipH="false" flipV="false" rot="0">
            <a:off x="10643291" y="0"/>
            <a:ext cx="7644709" cy="1028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DAFa8qu3ENg</dc:identifier>
  <dcterms:modified xsi:type="dcterms:W3CDTF">2011-08-01T06:04:30Z</dcterms:modified>
  <cp:revision>1</cp:revision>
  <dc:title>White and Green Simple How to Make a Canva Talking Presentation</dc:title>
</cp:coreProperties>
</file>