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Open Sauce" pitchFamily="2" charset="77"/>
      <p:regular r:id="rId19"/>
    </p:embeddedFont>
    <p:embeddedFont>
      <p:font typeface="Open Sauce Bold" pitchFamily="2" charset="77"/>
      <p:regular r:id="rId20"/>
      <p:bold r:id="rId21"/>
    </p:embeddedFont>
    <p:embeddedFont>
      <p:font typeface="Open Sauce Light" pitchFamily="2" charset="77"/>
      <p:regular r:id="rId22"/>
    </p:embeddedFont>
    <p:embeddedFont>
      <p:font typeface="Open Sauce Semi-Bold" pitchFamily="2" charset="77"/>
      <p:regular r:id="rId23"/>
      <p:bold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autoAdjust="0"/>
    <p:restoredTop sz="94621" autoAdjust="0"/>
  </p:normalViewPr>
  <p:slideViewPr>
    <p:cSldViewPr>
      <p:cViewPr varScale="1">
        <p:scale>
          <a:sx n="79" d="100"/>
          <a:sy n="79" d="100"/>
        </p:scale>
        <p:origin x="600" y="2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5/8/24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youtu.be/eg7mo_tlFr4" TargetMode="External"/><Relationship Id="rId2" Type="http://schemas.openxmlformats.org/officeDocument/2006/relationships/hyperlink" Target="https://youtu.be/XAwQ7SPDXtY"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001204" y="879972"/>
            <a:ext cx="4285592" cy="2410645"/>
          </a:xfrm>
          <a:custGeom>
            <a:avLst/>
            <a:gdLst/>
            <a:ahLst/>
            <a:cxnLst/>
            <a:rect l="l" t="t" r="r" b="b"/>
            <a:pathLst>
              <a:path w="4285592" h="2410645">
                <a:moveTo>
                  <a:pt x="0" y="0"/>
                </a:moveTo>
                <a:lnTo>
                  <a:pt x="4285592" y="0"/>
                </a:lnTo>
                <a:lnTo>
                  <a:pt x="4285592" y="2410645"/>
                </a:lnTo>
                <a:lnTo>
                  <a:pt x="0" y="2410645"/>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3899346" y="3546579"/>
            <a:ext cx="10489309" cy="745238"/>
          </a:xfrm>
          <a:prstGeom prst="rect">
            <a:avLst/>
          </a:prstGeom>
        </p:spPr>
        <p:txBody>
          <a:bodyPr lIns="0" tIns="0" rIns="0" bIns="0" rtlCol="0" anchor="t">
            <a:spAutoFit/>
          </a:bodyPr>
          <a:lstStyle/>
          <a:p>
            <a:pPr algn="ctr">
              <a:lnSpc>
                <a:spcPts val="6173"/>
              </a:lnSpc>
              <a:spcBef>
                <a:spcPct val="0"/>
              </a:spcBef>
            </a:pPr>
            <a:r>
              <a:rPr lang="en-US" sz="4409">
                <a:solidFill>
                  <a:srgbClr val="000000"/>
                </a:solidFill>
                <a:latin typeface="Open Sauce"/>
              </a:rPr>
              <a:t>Special Topics in Biometrics, CS599</a:t>
            </a:r>
          </a:p>
        </p:txBody>
      </p:sp>
      <p:sp>
        <p:nvSpPr>
          <p:cNvPr id="4" name="TextBox 4"/>
          <p:cNvSpPr txBox="1"/>
          <p:nvPr/>
        </p:nvSpPr>
        <p:spPr>
          <a:xfrm>
            <a:off x="3455176" y="6927005"/>
            <a:ext cx="11870774" cy="2454275"/>
          </a:xfrm>
          <a:prstGeom prst="rect">
            <a:avLst/>
          </a:prstGeom>
        </p:spPr>
        <p:txBody>
          <a:bodyPr lIns="0" tIns="0" rIns="0" bIns="0" rtlCol="0" anchor="t">
            <a:spAutoFit/>
          </a:bodyPr>
          <a:lstStyle/>
          <a:p>
            <a:pPr algn="ctr">
              <a:lnSpc>
                <a:spcPts val="4900"/>
              </a:lnSpc>
            </a:pPr>
            <a:r>
              <a:rPr lang="en-US" sz="3500">
                <a:solidFill>
                  <a:srgbClr val="000000"/>
                </a:solidFill>
                <a:latin typeface="Open Sauce"/>
              </a:rPr>
              <a:t>Praneeth Narisetty</a:t>
            </a:r>
          </a:p>
          <a:p>
            <a:pPr algn="ctr">
              <a:lnSpc>
                <a:spcPts val="4900"/>
              </a:lnSpc>
            </a:pPr>
            <a:r>
              <a:rPr lang="en-US" sz="3500">
                <a:solidFill>
                  <a:srgbClr val="000000"/>
                </a:solidFill>
                <a:latin typeface="Open Sauce Bold"/>
              </a:rPr>
              <a:t>Boston University MET College</a:t>
            </a:r>
          </a:p>
          <a:p>
            <a:pPr algn="ctr">
              <a:lnSpc>
                <a:spcPts val="4900"/>
              </a:lnSpc>
            </a:pPr>
            <a:r>
              <a:rPr lang="en-US" sz="3500">
                <a:solidFill>
                  <a:srgbClr val="000000"/>
                </a:solidFill>
                <a:latin typeface="Open Sauce"/>
              </a:rPr>
              <a:t>Prof. Zoran B. Djordjević</a:t>
            </a:r>
          </a:p>
          <a:p>
            <a:pPr algn="ctr">
              <a:lnSpc>
                <a:spcPts val="4900"/>
              </a:lnSpc>
              <a:spcBef>
                <a:spcPct val="0"/>
              </a:spcBef>
            </a:pPr>
            <a:endParaRPr lang="en-US" sz="3500">
              <a:solidFill>
                <a:srgbClr val="000000"/>
              </a:solidFill>
              <a:latin typeface="Open Sauce"/>
            </a:endParaRPr>
          </a:p>
        </p:txBody>
      </p:sp>
      <p:sp>
        <p:nvSpPr>
          <p:cNvPr id="5" name="TextBox 5"/>
          <p:cNvSpPr txBox="1"/>
          <p:nvPr/>
        </p:nvSpPr>
        <p:spPr>
          <a:xfrm>
            <a:off x="1800362" y="5050790"/>
            <a:ext cx="14687275" cy="745070"/>
          </a:xfrm>
          <a:prstGeom prst="rect">
            <a:avLst/>
          </a:prstGeom>
        </p:spPr>
        <p:txBody>
          <a:bodyPr lIns="0" tIns="0" rIns="0" bIns="0" rtlCol="0" anchor="t">
            <a:spAutoFit/>
          </a:bodyPr>
          <a:lstStyle/>
          <a:p>
            <a:pPr algn="ctr">
              <a:lnSpc>
                <a:spcPts val="6183"/>
              </a:lnSpc>
              <a:spcBef>
                <a:spcPct val="0"/>
              </a:spcBef>
            </a:pPr>
            <a:r>
              <a:rPr lang="en-US" sz="4416">
                <a:solidFill>
                  <a:srgbClr val="004AAD"/>
                </a:solidFill>
                <a:latin typeface="Open Sauce Bold"/>
              </a:rPr>
              <a:t>Final Project : Detection of emotions from speech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85055" y="6204575"/>
            <a:ext cx="14917890" cy="2100936"/>
          </a:xfrm>
          <a:custGeom>
            <a:avLst/>
            <a:gdLst/>
            <a:ahLst/>
            <a:cxnLst/>
            <a:rect l="l" t="t" r="r" b="b"/>
            <a:pathLst>
              <a:path w="14917890" h="2100936">
                <a:moveTo>
                  <a:pt x="0" y="0"/>
                </a:moveTo>
                <a:lnTo>
                  <a:pt x="14917890" y="0"/>
                </a:lnTo>
                <a:lnTo>
                  <a:pt x="14917890" y="2100937"/>
                </a:lnTo>
                <a:lnTo>
                  <a:pt x="0" y="2100937"/>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428750" y="1304925"/>
            <a:ext cx="15430500" cy="2493645"/>
          </a:xfrm>
          <a:prstGeom prst="rect">
            <a:avLst/>
          </a:prstGeom>
        </p:spPr>
        <p:txBody>
          <a:bodyPr lIns="0" tIns="0" rIns="0" bIns="0" rtlCol="0" anchor="t">
            <a:spAutoFit/>
          </a:bodyPr>
          <a:lstStyle/>
          <a:p>
            <a:pPr algn="l">
              <a:lnSpc>
                <a:spcPts val="10080"/>
              </a:lnSpc>
            </a:pPr>
            <a:r>
              <a:rPr lang="en-US" sz="7200">
                <a:solidFill>
                  <a:srgbClr val="004AAD"/>
                </a:solidFill>
                <a:latin typeface="Open Sauce"/>
              </a:rPr>
              <a:t>Data &amp; Feature</a:t>
            </a:r>
          </a:p>
          <a:p>
            <a:pPr marL="0" lvl="0" indent="0" algn="l">
              <a:lnSpc>
                <a:spcPts val="10080"/>
              </a:lnSpc>
              <a:spcBef>
                <a:spcPct val="0"/>
              </a:spcBef>
            </a:pPr>
            <a:endParaRPr lang="en-US" sz="7200">
              <a:solidFill>
                <a:srgbClr val="004AAD"/>
              </a:solidFill>
              <a:latin typeface="Open Sauce"/>
            </a:endParaRPr>
          </a:p>
        </p:txBody>
      </p:sp>
      <p:sp>
        <p:nvSpPr>
          <p:cNvPr id="4" name="TextBox 4"/>
          <p:cNvSpPr txBox="1"/>
          <p:nvPr/>
        </p:nvSpPr>
        <p:spPr>
          <a:xfrm>
            <a:off x="1548557" y="2846041"/>
            <a:ext cx="15190885" cy="3132095"/>
          </a:xfrm>
          <a:prstGeom prst="rect">
            <a:avLst/>
          </a:prstGeom>
        </p:spPr>
        <p:txBody>
          <a:bodyPr lIns="0" tIns="0" rIns="0" bIns="0" rtlCol="0" anchor="t">
            <a:spAutoFit/>
          </a:bodyPr>
          <a:lstStyle/>
          <a:p>
            <a:pPr algn="l">
              <a:lnSpc>
                <a:spcPts val="3239"/>
              </a:lnSpc>
            </a:pPr>
            <a:r>
              <a:rPr lang="en-US" sz="2314">
                <a:solidFill>
                  <a:srgbClr val="000000"/>
                </a:solidFill>
                <a:latin typeface="Open Sauce"/>
              </a:rPr>
              <a:t>The feature extraction functions are designed to process audio data and extract significant audio features such as Mel-frequency cepstral coefficients (MFCCs), Zero Crossing Rate, and Root Mean Square (RMS) values.</a:t>
            </a:r>
          </a:p>
          <a:p>
            <a:pPr algn="l">
              <a:lnSpc>
                <a:spcPts val="2259"/>
              </a:lnSpc>
            </a:pPr>
            <a:endParaRPr lang="en-US" sz="2314">
              <a:solidFill>
                <a:srgbClr val="000000"/>
              </a:solidFill>
              <a:latin typeface="Open Sauce"/>
            </a:endParaRPr>
          </a:p>
          <a:p>
            <a:pPr marL="499629" lvl="1" indent="-249815" algn="l">
              <a:lnSpc>
                <a:spcPts val="3239"/>
              </a:lnSpc>
              <a:buFont typeface="Arial"/>
              <a:buChar char="•"/>
            </a:pPr>
            <a:r>
              <a:rPr lang="en-US" sz="2314">
                <a:solidFill>
                  <a:srgbClr val="000000"/>
                </a:solidFill>
                <a:latin typeface="Open Sauce Bold"/>
              </a:rPr>
              <a:t>Output: </a:t>
            </a:r>
            <a:r>
              <a:rPr lang="en-US" sz="2314">
                <a:solidFill>
                  <a:srgbClr val="000000"/>
                </a:solidFill>
                <a:latin typeface="Open Sauce"/>
              </a:rPr>
              <a:t>The fully processed DataFrame is saved as a CSV file for persistence and further use in model training.</a:t>
            </a:r>
          </a:p>
          <a:p>
            <a:pPr marL="499629" lvl="1" indent="-249815" algn="l">
              <a:lnSpc>
                <a:spcPts val="3239"/>
              </a:lnSpc>
              <a:buFont typeface="Arial"/>
              <a:buChar char="•"/>
            </a:pPr>
            <a:r>
              <a:rPr lang="en-US" sz="2314">
                <a:solidFill>
                  <a:srgbClr val="000000"/>
                </a:solidFill>
                <a:latin typeface="Open Sauce"/>
              </a:rPr>
              <a:t>From an initial set of 11 features, we selected three primary features for our final dataset</a:t>
            </a:r>
          </a:p>
          <a:p>
            <a:pPr algn="l">
              <a:lnSpc>
                <a:spcPts val="3239"/>
              </a:lnSpc>
            </a:pPr>
            <a:endParaRPr lang="en-US" sz="2314">
              <a:solidFill>
                <a:srgbClr val="000000"/>
              </a:solidFill>
              <a:latin typeface="Open Sauce"/>
            </a:endParaRPr>
          </a:p>
        </p:txBody>
      </p:sp>
      <p:sp>
        <p:nvSpPr>
          <p:cNvPr id="5" name="TextBox 5"/>
          <p:cNvSpPr txBox="1"/>
          <p:nvPr/>
        </p:nvSpPr>
        <p:spPr>
          <a:xfrm>
            <a:off x="17006335" y="8901371"/>
            <a:ext cx="407003" cy="356929"/>
          </a:xfrm>
          <a:prstGeom prst="rect">
            <a:avLst/>
          </a:prstGeom>
        </p:spPr>
        <p:txBody>
          <a:bodyPr lIns="0" tIns="0" rIns="0" bIns="0" rtlCol="0" anchor="t">
            <a:spAutoFit/>
          </a:bodyPr>
          <a:lstStyle/>
          <a:p>
            <a:pPr marL="0" lvl="0" indent="0" algn="l">
              <a:lnSpc>
                <a:spcPts val="2901"/>
              </a:lnSpc>
              <a:spcBef>
                <a:spcPct val="0"/>
              </a:spcBef>
            </a:pPr>
            <a:r>
              <a:rPr lang="en-US" sz="2072">
                <a:solidFill>
                  <a:srgbClr val="000000"/>
                </a:solidFill>
                <a:latin typeface="Open Sauce Bold"/>
              </a:rPr>
              <a:t>10</a:t>
            </a:r>
          </a:p>
        </p:txBody>
      </p:sp>
      <p:sp>
        <p:nvSpPr>
          <p:cNvPr id="6" name="TextBox 6"/>
          <p:cNvSpPr txBox="1"/>
          <p:nvPr/>
        </p:nvSpPr>
        <p:spPr>
          <a:xfrm>
            <a:off x="7896463" y="9210675"/>
            <a:ext cx="2495074" cy="356929"/>
          </a:xfrm>
          <a:prstGeom prst="rect">
            <a:avLst/>
          </a:prstGeom>
        </p:spPr>
        <p:txBody>
          <a:bodyPr lIns="0" tIns="0" rIns="0" bIns="0" rtlCol="0" anchor="t">
            <a:spAutoFit/>
          </a:bodyPr>
          <a:lstStyle/>
          <a:p>
            <a:pPr marL="0" lvl="0" indent="0" algn="l">
              <a:lnSpc>
                <a:spcPts val="2901"/>
              </a:lnSpc>
              <a:spcBef>
                <a:spcPct val="0"/>
              </a:spcBef>
            </a:pPr>
            <a:r>
              <a:rPr lang="en-US" sz="2072">
                <a:solidFill>
                  <a:srgbClr val="A7AEB7"/>
                </a:solidFill>
                <a:latin typeface="Open Sauce Bold"/>
              </a:rPr>
              <a:t>Praneeth Narisetty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790935" y="2040833"/>
            <a:ext cx="7068315" cy="4738575"/>
          </a:xfrm>
          <a:custGeom>
            <a:avLst/>
            <a:gdLst/>
            <a:ahLst/>
            <a:cxnLst/>
            <a:rect l="l" t="t" r="r" b="b"/>
            <a:pathLst>
              <a:path w="7068315" h="4738575">
                <a:moveTo>
                  <a:pt x="0" y="0"/>
                </a:moveTo>
                <a:lnTo>
                  <a:pt x="7068315" y="0"/>
                </a:lnTo>
                <a:lnTo>
                  <a:pt x="7068315" y="4738575"/>
                </a:lnTo>
                <a:lnTo>
                  <a:pt x="0" y="4738575"/>
                </a:lnTo>
                <a:lnTo>
                  <a:pt x="0" y="0"/>
                </a:lnTo>
                <a:close/>
              </a:path>
            </a:pathLst>
          </a:custGeom>
          <a:blipFill>
            <a:blip r:embed="rId2"/>
            <a:stretch>
              <a:fillRect/>
            </a:stretch>
          </a:blipFill>
        </p:spPr>
        <p:txBody>
          <a:bodyPr/>
          <a:lstStyle/>
          <a:p>
            <a:endParaRPr lang="en-US"/>
          </a:p>
        </p:txBody>
      </p:sp>
      <p:sp>
        <p:nvSpPr>
          <p:cNvPr id="3" name="Freeform 3"/>
          <p:cNvSpPr/>
          <p:nvPr/>
        </p:nvSpPr>
        <p:spPr>
          <a:xfrm>
            <a:off x="9790935" y="7695965"/>
            <a:ext cx="7068315" cy="1162285"/>
          </a:xfrm>
          <a:custGeom>
            <a:avLst/>
            <a:gdLst/>
            <a:ahLst/>
            <a:cxnLst/>
            <a:rect l="l" t="t" r="r" b="b"/>
            <a:pathLst>
              <a:path w="7068315" h="1162285">
                <a:moveTo>
                  <a:pt x="0" y="0"/>
                </a:moveTo>
                <a:lnTo>
                  <a:pt x="7068315" y="0"/>
                </a:lnTo>
                <a:lnTo>
                  <a:pt x="7068315" y="1162285"/>
                </a:lnTo>
                <a:lnTo>
                  <a:pt x="0" y="1162285"/>
                </a:lnTo>
                <a:lnTo>
                  <a:pt x="0" y="0"/>
                </a:lnTo>
                <a:close/>
              </a:path>
            </a:pathLst>
          </a:custGeom>
          <a:blipFill>
            <a:blip r:embed="rId3"/>
            <a:stretch>
              <a:fillRect/>
            </a:stretch>
          </a:blipFill>
        </p:spPr>
        <p:txBody>
          <a:bodyPr/>
          <a:lstStyle/>
          <a:p>
            <a:endParaRPr lang="en-US"/>
          </a:p>
        </p:txBody>
      </p:sp>
      <p:sp>
        <p:nvSpPr>
          <p:cNvPr id="4" name="TextBox 4"/>
          <p:cNvSpPr txBox="1"/>
          <p:nvPr/>
        </p:nvSpPr>
        <p:spPr>
          <a:xfrm>
            <a:off x="1428750" y="1304925"/>
            <a:ext cx="15430500" cy="2493645"/>
          </a:xfrm>
          <a:prstGeom prst="rect">
            <a:avLst/>
          </a:prstGeom>
        </p:spPr>
        <p:txBody>
          <a:bodyPr lIns="0" tIns="0" rIns="0" bIns="0" rtlCol="0" anchor="t">
            <a:spAutoFit/>
          </a:bodyPr>
          <a:lstStyle/>
          <a:p>
            <a:pPr algn="l">
              <a:lnSpc>
                <a:spcPts val="10080"/>
              </a:lnSpc>
            </a:pPr>
            <a:r>
              <a:rPr lang="en-US" sz="7200">
                <a:solidFill>
                  <a:srgbClr val="004AAD"/>
                </a:solidFill>
                <a:latin typeface="Open Sauce"/>
              </a:rPr>
              <a:t>CNN Model</a:t>
            </a:r>
          </a:p>
          <a:p>
            <a:pPr marL="0" lvl="0" indent="0" algn="l">
              <a:lnSpc>
                <a:spcPts val="10080"/>
              </a:lnSpc>
              <a:spcBef>
                <a:spcPct val="0"/>
              </a:spcBef>
            </a:pPr>
            <a:endParaRPr lang="en-US" sz="7200">
              <a:solidFill>
                <a:srgbClr val="004AAD"/>
              </a:solidFill>
              <a:latin typeface="Open Sauce"/>
            </a:endParaRPr>
          </a:p>
        </p:txBody>
      </p:sp>
      <p:sp>
        <p:nvSpPr>
          <p:cNvPr id="5" name="TextBox 5"/>
          <p:cNvSpPr txBox="1"/>
          <p:nvPr/>
        </p:nvSpPr>
        <p:spPr>
          <a:xfrm>
            <a:off x="1548557" y="2703490"/>
            <a:ext cx="7352063" cy="6372500"/>
          </a:xfrm>
          <a:prstGeom prst="rect">
            <a:avLst/>
          </a:prstGeom>
        </p:spPr>
        <p:txBody>
          <a:bodyPr lIns="0" tIns="0" rIns="0" bIns="0" rtlCol="0" anchor="t">
            <a:spAutoFit/>
          </a:bodyPr>
          <a:lstStyle/>
          <a:p>
            <a:pPr marL="564398" lvl="1" indent="-282199" algn="l">
              <a:lnSpc>
                <a:spcPts val="3659"/>
              </a:lnSpc>
              <a:buFont typeface="Arial"/>
              <a:buChar char="•"/>
            </a:pPr>
            <a:r>
              <a:rPr lang="en-US" sz="2614">
                <a:solidFill>
                  <a:srgbClr val="000000"/>
                </a:solidFill>
                <a:latin typeface="Open Sauce"/>
              </a:rPr>
              <a:t>CCN (Convolutional Neural Network) model is built using TensorFlow and Keras, employing a sequential architecture suitable for handling complex patterns in data, such as those found in audio feature sets.</a:t>
            </a:r>
          </a:p>
          <a:p>
            <a:pPr marL="564398" lvl="1" indent="-282199" algn="l">
              <a:lnSpc>
                <a:spcPts val="3659"/>
              </a:lnSpc>
              <a:buFont typeface="Arial"/>
              <a:buChar char="•"/>
            </a:pPr>
            <a:r>
              <a:rPr lang="en-US" sz="2614">
                <a:solidFill>
                  <a:srgbClr val="000000"/>
                </a:solidFill>
                <a:latin typeface="Open Sauce"/>
              </a:rPr>
              <a:t>The model is compiled with the Adam optimizer and categorical cross-entropy loss function, which is typical for multi-class classification tasks.</a:t>
            </a:r>
          </a:p>
          <a:p>
            <a:pPr marL="564398" lvl="1" indent="-282199" algn="l">
              <a:lnSpc>
                <a:spcPts val="3659"/>
              </a:lnSpc>
              <a:buFont typeface="Arial"/>
              <a:buChar char="•"/>
            </a:pPr>
            <a:r>
              <a:rPr lang="en-US" sz="2614">
                <a:solidFill>
                  <a:srgbClr val="000000"/>
                </a:solidFill>
                <a:latin typeface="Open Sauce"/>
              </a:rPr>
              <a:t>Metrics tracked include accuracy, providing a direct indication of model performance during training and validation.</a:t>
            </a:r>
          </a:p>
        </p:txBody>
      </p:sp>
      <p:sp>
        <p:nvSpPr>
          <p:cNvPr id="6" name="TextBox 6"/>
          <p:cNvSpPr txBox="1"/>
          <p:nvPr/>
        </p:nvSpPr>
        <p:spPr>
          <a:xfrm>
            <a:off x="9790935" y="7134723"/>
            <a:ext cx="7352063" cy="428900"/>
          </a:xfrm>
          <a:prstGeom prst="rect">
            <a:avLst/>
          </a:prstGeom>
        </p:spPr>
        <p:txBody>
          <a:bodyPr lIns="0" tIns="0" rIns="0" bIns="0" rtlCol="0" anchor="t">
            <a:spAutoFit/>
          </a:bodyPr>
          <a:lstStyle/>
          <a:p>
            <a:pPr algn="l">
              <a:lnSpc>
                <a:spcPts val="3659"/>
              </a:lnSpc>
            </a:pPr>
            <a:r>
              <a:rPr lang="en-US" sz="2614">
                <a:solidFill>
                  <a:srgbClr val="000000"/>
                </a:solidFill>
                <a:latin typeface="Open Sauce Bold"/>
              </a:rPr>
              <a:t>Output</a:t>
            </a:r>
          </a:p>
        </p:txBody>
      </p:sp>
      <p:sp>
        <p:nvSpPr>
          <p:cNvPr id="7" name="TextBox 7"/>
          <p:cNvSpPr txBox="1"/>
          <p:nvPr/>
        </p:nvSpPr>
        <p:spPr>
          <a:xfrm>
            <a:off x="17006335" y="8901371"/>
            <a:ext cx="252965" cy="356929"/>
          </a:xfrm>
          <a:prstGeom prst="rect">
            <a:avLst/>
          </a:prstGeom>
        </p:spPr>
        <p:txBody>
          <a:bodyPr lIns="0" tIns="0" rIns="0" bIns="0" rtlCol="0" anchor="t">
            <a:spAutoFit/>
          </a:bodyPr>
          <a:lstStyle/>
          <a:p>
            <a:pPr marL="0" lvl="0" indent="0" algn="l">
              <a:lnSpc>
                <a:spcPts val="2901"/>
              </a:lnSpc>
              <a:spcBef>
                <a:spcPct val="0"/>
              </a:spcBef>
            </a:pPr>
            <a:r>
              <a:rPr lang="en-US" sz="2072">
                <a:solidFill>
                  <a:srgbClr val="000000"/>
                </a:solidFill>
                <a:latin typeface="Open Sauce Bold"/>
              </a:rPr>
              <a:t>11</a:t>
            </a:r>
          </a:p>
        </p:txBody>
      </p:sp>
      <p:sp>
        <p:nvSpPr>
          <p:cNvPr id="8" name="TextBox 8"/>
          <p:cNvSpPr txBox="1"/>
          <p:nvPr/>
        </p:nvSpPr>
        <p:spPr>
          <a:xfrm>
            <a:off x="7896463" y="9210675"/>
            <a:ext cx="2495074" cy="356929"/>
          </a:xfrm>
          <a:prstGeom prst="rect">
            <a:avLst/>
          </a:prstGeom>
        </p:spPr>
        <p:txBody>
          <a:bodyPr lIns="0" tIns="0" rIns="0" bIns="0" rtlCol="0" anchor="t">
            <a:spAutoFit/>
          </a:bodyPr>
          <a:lstStyle/>
          <a:p>
            <a:pPr marL="0" lvl="0" indent="0" algn="l">
              <a:lnSpc>
                <a:spcPts val="2901"/>
              </a:lnSpc>
              <a:spcBef>
                <a:spcPct val="0"/>
              </a:spcBef>
            </a:pPr>
            <a:r>
              <a:rPr lang="en-US" sz="2072">
                <a:solidFill>
                  <a:srgbClr val="A7AEB7"/>
                </a:solidFill>
                <a:latin typeface="Open Sauce Bold"/>
              </a:rPr>
              <a:t>Praneeth Narisetty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28018" y="3118127"/>
            <a:ext cx="3724292" cy="2554724"/>
          </a:xfrm>
          <a:custGeom>
            <a:avLst/>
            <a:gdLst/>
            <a:ahLst/>
            <a:cxnLst/>
            <a:rect l="l" t="t" r="r" b="b"/>
            <a:pathLst>
              <a:path w="3724292" h="2554724">
                <a:moveTo>
                  <a:pt x="0" y="0"/>
                </a:moveTo>
                <a:lnTo>
                  <a:pt x="3724292" y="0"/>
                </a:lnTo>
                <a:lnTo>
                  <a:pt x="3724292" y="2554725"/>
                </a:lnTo>
                <a:lnTo>
                  <a:pt x="0" y="2554725"/>
                </a:lnTo>
                <a:lnTo>
                  <a:pt x="0" y="0"/>
                </a:lnTo>
                <a:close/>
              </a:path>
            </a:pathLst>
          </a:custGeom>
          <a:blipFill>
            <a:blip r:embed="rId2"/>
            <a:stretch>
              <a:fillRect/>
            </a:stretch>
          </a:blipFill>
        </p:spPr>
        <p:txBody>
          <a:bodyPr/>
          <a:lstStyle/>
          <a:p>
            <a:endParaRPr lang="en-US"/>
          </a:p>
        </p:txBody>
      </p:sp>
      <p:sp>
        <p:nvSpPr>
          <p:cNvPr id="3" name="Freeform 3"/>
          <p:cNvSpPr/>
          <p:nvPr/>
        </p:nvSpPr>
        <p:spPr>
          <a:xfrm>
            <a:off x="9134801" y="6106878"/>
            <a:ext cx="3717509" cy="2606656"/>
          </a:xfrm>
          <a:custGeom>
            <a:avLst/>
            <a:gdLst/>
            <a:ahLst/>
            <a:cxnLst/>
            <a:rect l="l" t="t" r="r" b="b"/>
            <a:pathLst>
              <a:path w="3717509" h="2606656">
                <a:moveTo>
                  <a:pt x="0" y="0"/>
                </a:moveTo>
                <a:lnTo>
                  <a:pt x="3717509" y="0"/>
                </a:lnTo>
                <a:lnTo>
                  <a:pt x="3717509" y="2606656"/>
                </a:lnTo>
                <a:lnTo>
                  <a:pt x="0" y="2606656"/>
                </a:lnTo>
                <a:lnTo>
                  <a:pt x="0" y="0"/>
                </a:lnTo>
                <a:close/>
              </a:path>
            </a:pathLst>
          </a:custGeom>
          <a:blipFill>
            <a:blip r:embed="rId3"/>
            <a:stretch>
              <a:fillRect/>
            </a:stretch>
          </a:blipFill>
        </p:spPr>
        <p:txBody>
          <a:bodyPr/>
          <a:lstStyle/>
          <a:p>
            <a:endParaRPr lang="en-US"/>
          </a:p>
        </p:txBody>
      </p:sp>
      <p:sp>
        <p:nvSpPr>
          <p:cNvPr id="4" name="Freeform 4"/>
          <p:cNvSpPr/>
          <p:nvPr/>
        </p:nvSpPr>
        <p:spPr>
          <a:xfrm>
            <a:off x="13239965" y="4175111"/>
            <a:ext cx="3114382" cy="3235095"/>
          </a:xfrm>
          <a:custGeom>
            <a:avLst/>
            <a:gdLst/>
            <a:ahLst/>
            <a:cxnLst/>
            <a:rect l="l" t="t" r="r" b="b"/>
            <a:pathLst>
              <a:path w="3114382" h="3235095">
                <a:moveTo>
                  <a:pt x="0" y="0"/>
                </a:moveTo>
                <a:lnTo>
                  <a:pt x="3114383" y="0"/>
                </a:lnTo>
                <a:lnTo>
                  <a:pt x="3114383" y="3235095"/>
                </a:lnTo>
                <a:lnTo>
                  <a:pt x="0" y="3235095"/>
                </a:lnTo>
                <a:lnTo>
                  <a:pt x="0" y="0"/>
                </a:lnTo>
                <a:close/>
              </a:path>
            </a:pathLst>
          </a:custGeom>
          <a:blipFill>
            <a:blip r:embed="rId4"/>
            <a:stretch>
              <a:fillRect/>
            </a:stretch>
          </a:blipFill>
        </p:spPr>
        <p:txBody>
          <a:bodyPr/>
          <a:lstStyle/>
          <a:p>
            <a:endParaRPr lang="en-US"/>
          </a:p>
        </p:txBody>
      </p:sp>
      <p:sp>
        <p:nvSpPr>
          <p:cNvPr id="5" name="TextBox 5"/>
          <p:cNvSpPr txBox="1"/>
          <p:nvPr/>
        </p:nvSpPr>
        <p:spPr>
          <a:xfrm>
            <a:off x="1428750" y="1304925"/>
            <a:ext cx="15430500" cy="2493645"/>
          </a:xfrm>
          <a:prstGeom prst="rect">
            <a:avLst/>
          </a:prstGeom>
        </p:spPr>
        <p:txBody>
          <a:bodyPr lIns="0" tIns="0" rIns="0" bIns="0" rtlCol="0" anchor="t">
            <a:spAutoFit/>
          </a:bodyPr>
          <a:lstStyle/>
          <a:p>
            <a:pPr algn="l">
              <a:lnSpc>
                <a:spcPts val="10080"/>
              </a:lnSpc>
            </a:pPr>
            <a:r>
              <a:rPr lang="en-US" sz="7200">
                <a:solidFill>
                  <a:srgbClr val="004AAD"/>
                </a:solidFill>
                <a:latin typeface="Open Sauce"/>
              </a:rPr>
              <a:t>Training and Validation</a:t>
            </a:r>
          </a:p>
          <a:p>
            <a:pPr marL="0" lvl="0" indent="0" algn="l">
              <a:lnSpc>
                <a:spcPts val="10080"/>
              </a:lnSpc>
              <a:spcBef>
                <a:spcPct val="0"/>
              </a:spcBef>
            </a:pPr>
            <a:endParaRPr lang="en-US" sz="7200">
              <a:solidFill>
                <a:srgbClr val="004AAD"/>
              </a:solidFill>
              <a:latin typeface="Open Sauce"/>
            </a:endParaRPr>
          </a:p>
        </p:txBody>
      </p:sp>
      <p:sp>
        <p:nvSpPr>
          <p:cNvPr id="6" name="TextBox 6"/>
          <p:cNvSpPr txBox="1"/>
          <p:nvPr/>
        </p:nvSpPr>
        <p:spPr>
          <a:xfrm>
            <a:off x="1933652" y="3209360"/>
            <a:ext cx="6941295" cy="6837955"/>
          </a:xfrm>
          <a:prstGeom prst="rect">
            <a:avLst/>
          </a:prstGeom>
        </p:spPr>
        <p:txBody>
          <a:bodyPr lIns="0" tIns="0" rIns="0" bIns="0" rtlCol="0" anchor="t">
            <a:spAutoFit/>
          </a:bodyPr>
          <a:lstStyle/>
          <a:p>
            <a:pPr algn="l">
              <a:lnSpc>
                <a:spcPts val="2119"/>
              </a:lnSpc>
            </a:pPr>
            <a:endParaRPr/>
          </a:p>
          <a:p>
            <a:pPr marL="585987" lvl="1" indent="-292994" algn="l">
              <a:lnSpc>
                <a:spcPts val="3799"/>
              </a:lnSpc>
              <a:buFont typeface="Arial"/>
              <a:buChar char="•"/>
            </a:pPr>
            <a:r>
              <a:rPr lang="en-US" sz="2714">
                <a:solidFill>
                  <a:srgbClr val="000000"/>
                </a:solidFill>
                <a:latin typeface="Open Sauce"/>
              </a:rPr>
              <a:t>The model's training and validation phases were carefully monitored to evaluate performance and ensure robust learning without overfitting.</a:t>
            </a:r>
          </a:p>
          <a:p>
            <a:pPr algn="l">
              <a:lnSpc>
                <a:spcPts val="4219"/>
              </a:lnSpc>
            </a:pPr>
            <a:endParaRPr lang="en-US" sz="2714">
              <a:solidFill>
                <a:srgbClr val="000000"/>
              </a:solidFill>
              <a:latin typeface="Open Sauce"/>
            </a:endParaRPr>
          </a:p>
          <a:p>
            <a:pPr marL="585987" lvl="1" indent="-292994" algn="l">
              <a:lnSpc>
                <a:spcPts val="3799"/>
              </a:lnSpc>
              <a:buFont typeface="Arial"/>
              <a:buChar char="•"/>
            </a:pPr>
            <a:r>
              <a:rPr lang="en-US" sz="2714">
                <a:solidFill>
                  <a:srgbClr val="000000"/>
                </a:solidFill>
                <a:latin typeface="Open Sauce"/>
              </a:rPr>
              <a:t>The model was trained over 46 epochs, showing how the performance improved with each iteration.</a:t>
            </a:r>
          </a:p>
          <a:p>
            <a:pPr algn="l">
              <a:lnSpc>
                <a:spcPts val="3799"/>
              </a:lnSpc>
            </a:pPr>
            <a:endParaRPr lang="en-US" sz="2714">
              <a:solidFill>
                <a:srgbClr val="000000"/>
              </a:solidFill>
              <a:latin typeface="Open Sauce"/>
            </a:endParaRPr>
          </a:p>
          <a:p>
            <a:pPr marL="585987" lvl="1" indent="-292994" algn="l">
              <a:lnSpc>
                <a:spcPts val="3799"/>
              </a:lnSpc>
              <a:buFont typeface="Arial"/>
              <a:buChar char="•"/>
            </a:pPr>
            <a:r>
              <a:rPr lang="en-US" sz="2714">
                <a:solidFill>
                  <a:srgbClr val="000000"/>
                </a:solidFill>
                <a:latin typeface="Open Sauce"/>
              </a:rPr>
              <a:t>Accuracy of our model on test data : 93.62 %</a:t>
            </a:r>
          </a:p>
          <a:p>
            <a:pPr algn="l">
              <a:lnSpc>
                <a:spcPts val="3239"/>
              </a:lnSpc>
            </a:pPr>
            <a:endParaRPr lang="en-US" sz="2714">
              <a:solidFill>
                <a:srgbClr val="000000"/>
              </a:solidFill>
              <a:latin typeface="Open Sauce"/>
            </a:endParaRPr>
          </a:p>
          <a:p>
            <a:pPr algn="l">
              <a:lnSpc>
                <a:spcPts val="3239"/>
              </a:lnSpc>
            </a:pPr>
            <a:endParaRPr lang="en-US" sz="2714">
              <a:solidFill>
                <a:srgbClr val="000000"/>
              </a:solidFill>
              <a:latin typeface="Open Sauce"/>
            </a:endParaRPr>
          </a:p>
        </p:txBody>
      </p:sp>
      <p:sp>
        <p:nvSpPr>
          <p:cNvPr id="7" name="TextBox 7"/>
          <p:cNvSpPr txBox="1"/>
          <p:nvPr/>
        </p:nvSpPr>
        <p:spPr>
          <a:xfrm>
            <a:off x="17006335" y="8901371"/>
            <a:ext cx="407003" cy="356929"/>
          </a:xfrm>
          <a:prstGeom prst="rect">
            <a:avLst/>
          </a:prstGeom>
        </p:spPr>
        <p:txBody>
          <a:bodyPr lIns="0" tIns="0" rIns="0" bIns="0" rtlCol="0" anchor="t">
            <a:spAutoFit/>
          </a:bodyPr>
          <a:lstStyle/>
          <a:p>
            <a:pPr marL="0" lvl="0" indent="0" algn="l">
              <a:lnSpc>
                <a:spcPts val="2901"/>
              </a:lnSpc>
              <a:spcBef>
                <a:spcPct val="0"/>
              </a:spcBef>
            </a:pPr>
            <a:r>
              <a:rPr lang="en-US" sz="2072">
                <a:solidFill>
                  <a:srgbClr val="000000"/>
                </a:solidFill>
                <a:latin typeface="Open Sauce Bold"/>
              </a:rPr>
              <a:t>12</a:t>
            </a:r>
          </a:p>
        </p:txBody>
      </p:sp>
      <p:sp>
        <p:nvSpPr>
          <p:cNvPr id="8" name="TextBox 8"/>
          <p:cNvSpPr txBox="1"/>
          <p:nvPr/>
        </p:nvSpPr>
        <p:spPr>
          <a:xfrm>
            <a:off x="7896463" y="9210675"/>
            <a:ext cx="2495074" cy="356929"/>
          </a:xfrm>
          <a:prstGeom prst="rect">
            <a:avLst/>
          </a:prstGeom>
        </p:spPr>
        <p:txBody>
          <a:bodyPr lIns="0" tIns="0" rIns="0" bIns="0" rtlCol="0" anchor="t">
            <a:spAutoFit/>
          </a:bodyPr>
          <a:lstStyle/>
          <a:p>
            <a:pPr marL="0" lvl="0" indent="0" algn="l">
              <a:lnSpc>
                <a:spcPts val="2901"/>
              </a:lnSpc>
              <a:spcBef>
                <a:spcPct val="0"/>
              </a:spcBef>
            </a:pPr>
            <a:r>
              <a:rPr lang="en-US" sz="2072">
                <a:solidFill>
                  <a:srgbClr val="A7AEB7"/>
                </a:solidFill>
                <a:latin typeface="Open Sauce Bold"/>
              </a:rPr>
              <a:t>Praneeth Narisetty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348132" y="1723796"/>
            <a:ext cx="5035596" cy="4622710"/>
          </a:xfrm>
          <a:custGeom>
            <a:avLst/>
            <a:gdLst/>
            <a:ahLst/>
            <a:cxnLst/>
            <a:rect l="l" t="t" r="r" b="b"/>
            <a:pathLst>
              <a:path w="5035596" h="4622710">
                <a:moveTo>
                  <a:pt x="0" y="0"/>
                </a:moveTo>
                <a:lnTo>
                  <a:pt x="5035597" y="0"/>
                </a:lnTo>
                <a:lnTo>
                  <a:pt x="5035597" y="4622710"/>
                </a:lnTo>
                <a:lnTo>
                  <a:pt x="0" y="4622710"/>
                </a:lnTo>
                <a:lnTo>
                  <a:pt x="0" y="0"/>
                </a:lnTo>
                <a:close/>
              </a:path>
            </a:pathLst>
          </a:custGeom>
          <a:blipFill>
            <a:blip r:embed="rId2"/>
            <a:stretch>
              <a:fillRect/>
            </a:stretch>
          </a:blipFill>
        </p:spPr>
        <p:txBody>
          <a:bodyPr/>
          <a:lstStyle/>
          <a:p>
            <a:endParaRPr lang="en-US"/>
          </a:p>
        </p:txBody>
      </p:sp>
      <p:sp>
        <p:nvSpPr>
          <p:cNvPr id="3" name="Freeform 3"/>
          <p:cNvSpPr/>
          <p:nvPr/>
        </p:nvSpPr>
        <p:spPr>
          <a:xfrm>
            <a:off x="10532736" y="6617929"/>
            <a:ext cx="4980340" cy="2640371"/>
          </a:xfrm>
          <a:custGeom>
            <a:avLst/>
            <a:gdLst/>
            <a:ahLst/>
            <a:cxnLst/>
            <a:rect l="l" t="t" r="r" b="b"/>
            <a:pathLst>
              <a:path w="4980340" h="2640371">
                <a:moveTo>
                  <a:pt x="0" y="0"/>
                </a:moveTo>
                <a:lnTo>
                  <a:pt x="4980339" y="0"/>
                </a:lnTo>
                <a:lnTo>
                  <a:pt x="4980339" y="2640371"/>
                </a:lnTo>
                <a:lnTo>
                  <a:pt x="0" y="2640371"/>
                </a:lnTo>
                <a:lnTo>
                  <a:pt x="0" y="0"/>
                </a:lnTo>
                <a:close/>
              </a:path>
            </a:pathLst>
          </a:custGeom>
          <a:blipFill>
            <a:blip r:embed="rId3"/>
            <a:stretch>
              <a:fillRect/>
            </a:stretch>
          </a:blipFill>
        </p:spPr>
        <p:txBody>
          <a:bodyPr/>
          <a:lstStyle/>
          <a:p>
            <a:endParaRPr lang="en-US"/>
          </a:p>
        </p:txBody>
      </p:sp>
      <p:sp>
        <p:nvSpPr>
          <p:cNvPr id="4" name="TextBox 4"/>
          <p:cNvSpPr txBox="1"/>
          <p:nvPr/>
        </p:nvSpPr>
        <p:spPr>
          <a:xfrm>
            <a:off x="1428750" y="1304925"/>
            <a:ext cx="15430500" cy="2493645"/>
          </a:xfrm>
          <a:prstGeom prst="rect">
            <a:avLst/>
          </a:prstGeom>
        </p:spPr>
        <p:txBody>
          <a:bodyPr lIns="0" tIns="0" rIns="0" bIns="0" rtlCol="0" anchor="t">
            <a:spAutoFit/>
          </a:bodyPr>
          <a:lstStyle/>
          <a:p>
            <a:pPr algn="l">
              <a:lnSpc>
                <a:spcPts val="10080"/>
              </a:lnSpc>
            </a:pPr>
            <a:r>
              <a:rPr lang="en-US" sz="7200">
                <a:solidFill>
                  <a:srgbClr val="004AAD"/>
                </a:solidFill>
                <a:latin typeface="Open Sauce"/>
              </a:rPr>
              <a:t>Final Validation</a:t>
            </a:r>
          </a:p>
          <a:p>
            <a:pPr marL="0" lvl="0" indent="0" algn="l">
              <a:lnSpc>
                <a:spcPts val="10080"/>
              </a:lnSpc>
              <a:spcBef>
                <a:spcPct val="0"/>
              </a:spcBef>
            </a:pPr>
            <a:endParaRPr lang="en-US" sz="7200">
              <a:solidFill>
                <a:srgbClr val="004AAD"/>
              </a:solidFill>
              <a:latin typeface="Open Sauce"/>
            </a:endParaRPr>
          </a:p>
        </p:txBody>
      </p:sp>
      <p:sp>
        <p:nvSpPr>
          <p:cNvPr id="5" name="TextBox 5"/>
          <p:cNvSpPr txBox="1"/>
          <p:nvPr/>
        </p:nvSpPr>
        <p:spPr>
          <a:xfrm>
            <a:off x="1428750" y="2594610"/>
            <a:ext cx="7364154" cy="6790614"/>
          </a:xfrm>
          <a:prstGeom prst="rect">
            <a:avLst/>
          </a:prstGeom>
        </p:spPr>
        <p:txBody>
          <a:bodyPr lIns="0" tIns="0" rIns="0" bIns="0" rtlCol="0" anchor="t">
            <a:spAutoFit/>
          </a:bodyPr>
          <a:lstStyle/>
          <a:p>
            <a:pPr algn="l">
              <a:lnSpc>
                <a:spcPts val="1863"/>
              </a:lnSpc>
            </a:pPr>
            <a:endParaRPr/>
          </a:p>
          <a:p>
            <a:pPr marL="515015" lvl="1" indent="-257507" algn="l">
              <a:lnSpc>
                <a:spcPts val="3339"/>
              </a:lnSpc>
              <a:buFont typeface="Arial"/>
              <a:buChar char="•"/>
            </a:pPr>
            <a:r>
              <a:rPr lang="en-US" sz="2385">
                <a:solidFill>
                  <a:srgbClr val="000000"/>
                </a:solidFill>
                <a:latin typeface="Open Sauce"/>
              </a:rPr>
              <a:t>The final evaluation of our model displays a comprehensive classification report and confusion matrix, which are instrumental in understanding the model's performance across different emotional states.</a:t>
            </a:r>
          </a:p>
          <a:p>
            <a:pPr algn="l">
              <a:lnSpc>
                <a:spcPts val="3339"/>
              </a:lnSpc>
            </a:pPr>
            <a:endParaRPr lang="en-US" sz="2385">
              <a:solidFill>
                <a:srgbClr val="000000"/>
              </a:solidFill>
              <a:latin typeface="Open Sauce"/>
            </a:endParaRPr>
          </a:p>
          <a:p>
            <a:pPr marL="515015" lvl="1" indent="-257507" algn="l">
              <a:lnSpc>
                <a:spcPts val="3339"/>
              </a:lnSpc>
              <a:buFont typeface="Arial"/>
              <a:buChar char="•"/>
            </a:pPr>
            <a:r>
              <a:rPr lang="en-US" sz="2385">
                <a:solidFill>
                  <a:srgbClr val="000000"/>
                </a:solidFill>
                <a:latin typeface="Open Sauce"/>
              </a:rPr>
              <a:t> Reflecting a balance between precision and recall, the F1-scores are consistently high across emotions, suggesting effective harmonic mean performance between precision and recall.</a:t>
            </a:r>
          </a:p>
          <a:p>
            <a:pPr algn="l">
              <a:lnSpc>
                <a:spcPts val="3339"/>
              </a:lnSpc>
            </a:pPr>
            <a:endParaRPr lang="en-US" sz="2385">
              <a:solidFill>
                <a:srgbClr val="000000"/>
              </a:solidFill>
              <a:latin typeface="Open Sauce"/>
            </a:endParaRPr>
          </a:p>
          <a:p>
            <a:pPr marL="515015" lvl="1" indent="-257507" algn="l">
              <a:lnSpc>
                <a:spcPts val="3339"/>
              </a:lnSpc>
              <a:buFont typeface="Arial"/>
              <a:buChar char="•"/>
            </a:pPr>
            <a:r>
              <a:rPr lang="en-US" sz="2385">
                <a:solidFill>
                  <a:srgbClr val="000000"/>
                </a:solidFill>
                <a:latin typeface="Open Sauce"/>
              </a:rPr>
              <a:t>The model reached an impressive overall accuracy of 94%</a:t>
            </a:r>
          </a:p>
          <a:p>
            <a:pPr algn="l">
              <a:lnSpc>
                <a:spcPts val="2847"/>
              </a:lnSpc>
            </a:pPr>
            <a:endParaRPr lang="en-US" sz="2385">
              <a:solidFill>
                <a:srgbClr val="000000"/>
              </a:solidFill>
              <a:latin typeface="Open Sauce"/>
            </a:endParaRPr>
          </a:p>
          <a:p>
            <a:pPr algn="l">
              <a:lnSpc>
                <a:spcPts val="2847"/>
              </a:lnSpc>
            </a:pPr>
            <a:endParaRPr lang="en-US" sz="2385">
              <a:solidFill>
                <a:srgbClr val="000000"/>
              </a:solidFill>
              <a:latin typeface="Open Sauce"/>
            </a:endParaRPr>
          </a:p>
        </p:txBody>
      </p:sp>
      <p:sp>
        <p:nvSpPr>
          <p:cNvPr id="6" name="TextBox 6"/>
          <p:cNvSpPr txBox="1"/>
          <p:nvPr/>
        </p:nvSpPr>
        <p:spPr>
          <a:xfrm>
            <a:off x="17006335" y="8901371"/>
            <a:ext cx="389888" cy="356929"/>
          </a:xfrm>
          <a:prstGeom prst="rect">
            <a:avLst/>
          </a:prstGeom>
        </p:spPr>
        <p:txBody>
          <a:bodyPr lIns="0" tIns="0" rIns="0" bIns="0" rtlCol="0" anchor="t">
            <a:spAutoFit/>
          </a:bodyPr>
          <a:lstStyle/>
          <a:p>
            <a:pPr marL="0" lvl="0" indent="0" algn="l">
              <a:lnSpc>
                <a:spcPts val="2901"/>
              </a:lnSpc>
              <a:spcBef>
                <a:spcPct val="0"/>
              </a:spcBef>
            </a:pPr>
            <a:r>
              <a:rPr lang="en-US" sz="2072">
                <a:solidFill>
                  <a:srgbClr val="000000"/>
                </a:solidFill>
                <a:latin typeface="Open Sauce Bold"/>
              </a:rPr>
              <a:t>13</a:t>
            </a:r>
          </a:p>
        </p:txBody>
      </p:sp>
      <p:sp>
        <p:nvSpPr>
          <p:cNvPr id="7" name="TextBox 7"/>
          <p:cNvSpPr txBox="1"/>
          <p:nvPr/>
        </p:nvSpPr>
        <p:spPr>
          <a:xfrm>
            <a:off x="7896463" y="9210675"/>
            <a:ext cx="2495074" cy="356929"/>
          </a:xfrm>
          <a:prstGeom prst="rect">
            <a:avLst/>
          </a:prstGeom>
        </p:spPr>
        <p:txBody>
          <a:bodyPr lIns="0" tIns="0" rIns="0" bIns="0" rtlCol="0" anchor="t">
            <a:spAutoFit/>
          </a:bodyPr>
          <a:lstStyle/>
          <a:p>
            <a:pPr marL="0" lvl="0" indent="0" algn="l">
              <a:lnSpc>
                <a:spcPts val="2901"/>
              </a:lnSpc>
              <a:spcBef>
                <a:spcPct val="0"/>
              </a:spcBef>
            </a:pPr>
            <a:r>
              <a:rPr lang="en-US" sz="2072">
                <a:solidFill>
                  <a:srgbClr val="A7AEB7"/>
                </a:solidFill>
                <a:latin typeface="Open Sauce Bold"/>
              </a:rPr>
              <a:t>Praneeth Narisetty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28750" y="1304925"/>
            <a:ext cx="15430500" cy="1217295"/>
          </a:xfrm>
          <a:prstGeom prst="rect">
            <a:avLst/>
          </a:prstGeom>
        </p:spPr>
        <p:txBody>
          <a:bodyPr lIns="0" tIns="0" rIns="0" bIns="0" rtlCol="0" anchor="t">
            <a:spAutoFit/>
          </a:bodyPr>
          <a:lstStyle/>
          <a:p>
            <a:pPr marL="0" lvl="0" indent="0" algn="l">
              <a:lnSpc>
                <a:spcPts val="10080"/>
              </a:lnSpc>
              <a:spcBef>
                <a:spcPct val="0"/>
              </a:spcBef>
            </a:pPr>
            <a:r>
              <a:rPr lang="en-US" sz="7200">
                <a:solidFill>
                  <a:srgbClr val="004AAD"/>
                </a:solidFill>
                <a:latin typeface="Open Sauce"/>
              </a:rPr>
              <a:t>Conclusion</a:t>
            </a:r>
          </a:p>
        </p:txBody>
      </p:sp>
      <p:sp>
        <p:nvSpPr>
          <p:cNvPr id="3" name="TextBox 3"/>
          <p:cNvSpPr txBox="1"/>
          <p:nvPr/>
        </p:nvSpPr>
        <p:spPr>
          <a:xfrm>
            <a:off x="1428750" y="3001509"/>
            <a:ext cx="15024353" cy="5346772"/>
          </a:xfrm>
          <a:prstGeom prst="rect">
            <a:avLst/>
          </a:prstGeom>
        </p:spPr>
        <p:txBody>
          <a:bodyPr lIns="0" tIns="0" rIns="0" bIns="0" rtlCol="0" anchor="t">
            <a:spAutoFit/>
          </a:bodyPr>
          <a:lstStyle/>
          <a:p>
            <a:pPr algn="l">
              <a:lnSpc>
                <a:spcPts val="4060"/>
              </a:lnSpc>
            </a:pPr>
            <a:r>
              <a:rPr lang="en-US" sz="2900">
                <a:solidFill>
                  <a:srgbClr val="000000"/>
                </a:solidFill>
                <a:latin typeface="Open Sauce"/>
              </a:rPr>
              <a:t>Project achieved a notable 94% accuracy in speech emotion recognition, with particular strength in identifying surprise, neutral, and angry emotions. This performance underscores the model’s capability in extracting and interpreting key audio features effectively.</a:t>
            </a:r>
          </a:p>
          <a:p>
            <a:pPr algn="l">
              <a:lnSpc>
                <a:spcPts val="4060"/>
              </a:lnSpc>
            </a:pPr>
            <a:endParaRPr lang="en-US" sz="2900">
              <a:solidFill>
                <a:srgbClr val="000000"/>
              </a:solidFill>
              <a:latin typeface="Open Sauce"/>
            </a:endParaRPr>
          </a:p>
          <a:p>
            <a:pPr algn="l">
              <a:lnSpc>
                <a:spcPts val="4060"/>
              </a:lnSpc>
            </a:pPr>
            <a:r>
              <a:rPr lang="en-US" sz="2900">
                <a:solidFill>
                  <a:srgbClr val="000000"/>
                </a:solidFill>
                <a:latin typeface="Open Sauce"/>
              </a:rPr>
              <a:t>Moving forward, to further improve and validate the model’s robustness, Plan to explore additional datasets and experiment with alternative features. This will help enhance the model's adaptability and accuracy across various emotional expressions and real-world scenario.</a:t>
            </a:r>
          </a:p>
          <a:p>
            <a:pPr algn="l">
              <a:lnSpc>
                <a:spcPts val="6206"/>
              </a:lnSpc>
            </a:pPr>
            <a:endParaRPr lang="en-US" sz="2900">
              <a:solidFill>
                <a:srgbClr val="000000"/>
              </a:solidFill>
              <a:latin typeface="Open Sauce"/>
            </a:endParaRPr>
          </a:p>
        </p:txBody>
      </p:sp>
      <p:sp>
        <p:nvSpPr>
          <p:cNvPr id="4" name="TextBox 4"/>
          <p:cNvSpPr txBox="1"/>
          <p:nvPr/>
        </p:nvSpPr>
        <p:spPr>
          <a:xfrm>
            <a:off x="17006335" y="8901371"/>
            <a:ext cx="355657" cy="356929"/>
          </a:xfrm>
          <a:prstGeom prst="rect">
            <a:avLst/>
          </a:prstGeom>
        </p:spPr>
        <p:txBody>
          <a:bodyPr lIns="0" tIns="0" rIns="0" bIns="0" rtlCol="0" anchor="t">
            <a:spAutoFit/>
          </a:bodyPr>
          <a:lstStyle/>
          <a:p>
            <a:pPr marL="0" lvl="0" indent="0" algn="l">
              <a:lnSpc>
                <a:spcPts val="2901"/>
              </a:lnSpc>
              <a:spcBef>
                <a:spcPct val="0"/>
              </a:spcBef>
            </a:pPr>
            <a:r>
              <a:rPr lang="en-US" sz="2072">
                <a:solidFill>
                  <a:srgbClr val="000000"/>
                </a:solidFill>
                <a:latin typeface="Open Sauce Bold"/>
              </a:rPr>
              <a:t>14</a:t>
            </a:r>
          </a:p>
        </p:txBody>
      </p:sp>
      <p:sp>
        <p:nvSpPr>
          <p:cNvPr id="5" name="TextBox 5"/>
          <p:cNvSpPr txBox="1"/>
          <p:nvPr/>
        </p:nvSpPr>
        <p:spPr>
          <a:xfrm>
            <a:off x="7896463" y="9210675"/>
            <a:ext cx="2495074" cy="356929"/>
          </a:xfrm>
          <a:prstGeom prst="rect">
            <a:avLst/>
          </a:prstGeom>
        </p:spPr>
        <p:txBody>
          <a:bodyPr lIns="0" tIns="0" rIns="0" bIns="0" rtlCol="0" anchor="t">
            <a:spAutoFit/>
          </a:bodyPr>
          <a:lstStyle/>
          <a:p>
            <a:pPr marL="0" lvl="0" indent="0" algn="l">
              <a:lnSpc>
                <a:spcPts val="2901"/>
              </a:lnSpc>
              <a:spcBef>
                <a:spcPct val="0"/>
              </a:spcBef>
            </a:pPr>
            <a:r>
              <a:rPr lang="en-US" sz="2072">
                <a:solidFill>
                  <a:srgbClr val="A7AEB7"/>
                </a:solidFill>
                <a:latin typeface="Open Sauce Bold"/>
              </a:rPr>
              <a:t>Praneeth Narisetty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28750" y="1304925"/>
            <a:ext cx="15430500" cy="1217295"/>
          </a:xfrm>
          <a:prstGeom prst="rect">
            <a:avLst/>
          </a:prstGeom>
        </p:spPr>
        <p:txBody>
          <a:bodyPr lIns="0" tIns="0" rIns="0" bIns="0" rtlCol="0" anchor="t">
            <a:spAutoFit/>
          </a:bodyPr>
          <a:lstStyle/>
          <a:p>
            <a:pPr marL="0" lvl="0" indent="0" algn="l">
              <a:lnSpc>
                <a:spcPts val="10080"/>
              </a:lnSpc>
              <a:spcBef>
                <a:spcPct val="0"/>
              </a:spcBef>
            </a:pPr>
            <a:r>
              <a:rPr lang="en-US" sz="7200">
                <a:solidFill>
                  <a:srgbClr val="004AAD"/>
                </a:solidFill>
                <a:latin typeface="Open Sauce"/>
              </a:rPr>
              <a:t>References</a:t>
            </a:r>
          </a:p>
        </p:txBody>
      </p:sp>
      <p:sp>
        <p:nvSpPr>
          <p:cNvPr id="3" name="TextBox 3"/>
          <p:cNvSpPr txBox="1"/>
          <p:nvPr/>
        </p:nvSpPr>
        <p:spPr>
          <a:xfrm>
            <a:off x="1438275" y="2881291"/>
            <a:ext cx="15218385" cy="6377009"/>
          </a:xfrm>
          <a:prstGeom prst="rect">
            <a:avLst/>
          </a:prstGeom>
        </p:spPr>
        <p:txBody>
          <a:bodyPr lIns="0" tIns="0" rIns="0" bIns="0" rtlCol="0" anchor="t">
            <a:spAutoFit/>
          </a:bodyPr>
          <a:lstStyle/>
          <a:p>
            <a:pPr algn="l">
              <a:lnSpc>
                <a:spcPts val="2115"/>
              </a:lnSpc>
            </a:pPr>
            <a:endParaRPr/>
          </a:p>
          <a:p>
            <a:pPr algn="l">
              <a:lnSpc>
                <a:spcPts val="3233"/>
              </a:lnSpc>
            </a:pPr>
            <a:r>
              <a:rPr lang="en-US" sz="2309">
                <a:solidFill>
                  <a:srgbClr val="000000"/>
                </a:solidFill>
                <a:latin typeface="Open Sauce"/>
              </a:rPr>
              <a:t>Elsevier. (2023, August 14). Speech emotion recognition using machine learning - A systematic review. Intelligent Systems with Applications. https://www.sciencedirect.com/science/article/pii/S2667305323000911 </a:t>
            </a:r>
          </a:p>
          <a:p>
            <a:pPr algn="l">
              <a:lnSpc>
                <a:spcPts val="3233"/>
              </a:lnSpc>
            </a:pPr>
            <a:endParaRPr lang="en-US" sz="2309">
              <a:solidFill>
                <a:srgbClr val="000000"/>
              </a:solidFill>
              <a:latin typeface="Open Sauce"/>
            </a:endParaRPr>
          </a:p>
          <a:p>
            <a:pPr algn="l">
              <a:lnSpc>
                <a:spcPts val="3233"/>
              </a:lnSpc>
            </a:pPr>
            <a:r>
              <a:rPr lang="en-US" sz="2309">
                <a:solidFill>
                  <a:srgbClr val="000000"/>
                </a:solidFill>
                <a:latin typeface="Open Sauce"/>
              </a:rPr>
              <a:t>Runner, P. (2020, April 10). Audio signal feature extraction and clustering. Medium. https://medium.com/heuristics/audio-signal-feature-extraction-and-clustering-935319d2225 </a:t>
            </a:r>
          </a:p>
          <a:p>
            <a:pPr algn="l">
              <a:lnSpc>
                <a:spcPts val="3233"/>
              </a:lnSpc>
            </a:pPr>
            <a:endParaRPr lang="en-US" sz="2309">
              <a:solidFill>
                <a:srgbClr val="000000"/>
              </a:solidFill>
              <a:latin typeface="Open Sauce"/>
            </a:endParaRPr>
          </a:p>
          <a:p>
            <a:pPr algn="l">
              <a:lnSpc>
                <a:spcPts val="3233"/>
              </a:lnSpc>
            </a:pPr>
            <a:r>
              <a:rPr lang="en-US" sz="2309">
                <a:solidFill>
                  <a:srgbClr val="000000"/>
                </a:solidFill>
                <a:latin typeface="Open Sauce"/>
              </a:rPr>
              <a:t>Zhao, Y., &amp; Shu, X. (2023, November 21). Speech emotion analysis using Convolutional Neural Network (CNN) and gamma classifier-based error correcting output codes (ECOC). Nature News. https://www.nature.com/articles/s41598-023-47118-4</a:t>
            </a:r>
          </a:p>
          <a:p>
            <a:pPr algn="l">
              <a:lnSpc>
                <a:spcPts val="3233"/>
              </a:lnSpc>
            </a:pPr>
            <a:endParaRPr lang="en-US" sz="2309">
              <a:solidFill>
                <a:srgbClr val="000000"/>
              </a:solidFill>
              <a:latin typeface="Open Sauce"/>
            </a:endParaRPr>
          </a:p>
          <a:p>
            <a:pPr algn="l">
              <a:lnSpc>
                <a:spcPts val="3233"/>
              </a:lnSpc>
            </a:pPr>
            <a:r>
              <a:rPr lang="en-US" sz="2309">
                <a:solidFill>
                  <a:srgbClr val="000000"/>
                </a:solidFill>
                <a:latin typeface="Open Sauce"/>
              </a:rPr>
              <a:t>Mostafaabdlhamed. (2023, July 1). Speech emotion recognition. Kaggle. https://www.kaggle.com/code/mostafaabdlhamed/speech-emotion-recognition-97-25-accuracy/notebook </a:t>
            </a:r>
          </a:p>
          <a:p>
            <a:pPr algn="l">
              <a:lnSpc>
                <a:spcPts val="3233"/>
              </a:lnSpc>
            </a:pPr>
            <a:endParaRPr lang="en-US" sz="2309">
              <a:solidFill>
                <a:srgbClr val="000000"/>
              </a:solidFill>
              <a:latin typeface="Open Sauce"/>
            </a:endParaRPr>
          </a:p>
        </p:txBody>
      </p:sp>
      <p:sp>
        <p:nvSpPr>
          <p:cNvPr id="4" name="TextBox 4"/>
          <p:cNvSpPr txBox="1"/>
          <p:nvPr/>
        </p:nvSpPr>
        <p:spPr>
          <a:xfrm>
            <a:off x="17006335" y="8901371"/>
            <a:ext cx="372772" cy="356929"/>
          </a:xfrm>
          <a:prstGeom prst="rect">
            <a:avLst/>
          </a:prstGeom>
        </p:spPr>
        <p:txBody>
          <a:bodyPr lIns="0" tIns="0" rIns="0" bIns="0" rtlCol="0" anchor="t">
            <a:spAutoFit/>
          </a:bodyPr>
          <a:lstStyle/>
          <a:p>
            <a:pPr marL="0" lvl="0" indent="0" algn="l">
              <a:lnSpc>
                <a:spcPts val="2901"/>
              </a:lnSpc>
              <a:spcBef>
                <a:spcPct val="0"/>
              </a:spcBef>
            </a:pPr>
            <a:r>
              <a:rPr lang="en-US" sz="2072">
                <a:solidFill>
                  <a:srgbClr val="000000"/>
                </a:solidFill>
                <a:latin typeface="Open Sauce Bold"/>
              </a:rPr>
              <a:t>15</a:t>
            </a:r>
          </a:p>
        </p:txBody>
      </p:sp>
      <p:sp>
        <p:nvSpPr>
          <p:cNvPr id="5" name="TextBox 5"/>
          <p:cNvSpPr txBox="1"/>
          <p:nvPr/>
        </p:nvSpPr>
        <p:spPr>
          <a:xfrm>
            <a:off x="7896463" y="9210675"/>
            <a:ext cx="2495074" cy="356929"/>
          </a:xfrm>
          <a:prstGeom prst="rect">
            <a:avLst/>
          </a:prstGeom>
        </p:spPr>
        <p:txBody>
          <a:bodyPr lIns="0" tIns="0" rIns="0" bIns="0" rtlCol="0" anchor="t">
            <a:spAutoFit/>
          </a:bodyPr>
          <a:lstStyle/>
          <a:p>
            <a:pPr marL="0" lvl="0" indent="0" algn="l">
              <a:lnSpc>
                <a:spcPts val="2901"/>
              </a:lnSpc>
              <a:spcBef>
                <a:spcPct val="0"/>
              </a:spcBef>
            </a:pPr>
            <a:r>
              <a:rPr lang="en-US" sz="2072">
                <a:solidFill>
                  <a:srgbClr val="A7AEB7"/>
                </a:solidFill>
                <a:latin typeface="Open Sauce Bold"/>
              </a:rPr>
              <a:t>Praneeth Narisetty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28750" y="1304925"/>
            <a:ext cx="15430500" cy="1217295"/>
          </a:xfrm>
          <a:prstGeom prst="rect">
            <a:avLst/>
          </a:prstGeom>
        </p:spPr>
        <p:txBody>
          <a:bodyPr lIns="0" tIns="0" rIns="0" bIns="0" rtlCol="0" anchor="t">
            <a:spAutoFit/>
          </a:bodyPr>
          <a:lstStyle/>
          <a:p>
            <a:pPr marL="0" lvl="0" indent="0" algn="l">
              <a:lnSpc>
                <a:spcPts val="10080"/>
              </a:lnSpc>
              <a:spcBef>
                <a:spcPct val="0"/>
              </a:spcBef>
            </a:pPr>
            <a:r>
              <a:rPr lang="en-US" sz="7200">
                <a:solidFill>
                  <a:srgbClr val="004AAD"/>
                </a:solidFill>
                <a:latin typeface="Open Sauce"/>
              </a:rPr>
              <a:t>Videos</a:t>
            </a:r>
          </a:p>
        </p:txBody>
      </p:sp>
      <p:sp>
        <p:nvSpPr>
          <p:cNvPr id="3" name="TextBox 3"/>
          <p:cNvSpPr txBox="1"/>
          <p:nvPr/>
        </p:nvSpPr>
        <p:spPr>
          <a:xfrm>
            <a:off x="1534807" y="3082646"/>
            <a:ext cx="15218385" cy="2846468"/>
          </a:xfrm>
          <a:prstGeom prst="rect">
            <a:avLst/>
          </a:prstGeom>
        </p:spPr>
        <p:txBody>
          <a:bodyPr lIns="0" tIns="0" rIns="0" bIns="0" rtlCol="0" anchor="t">
            <a:spAutoFit/>
          </a:bodyPr>
          <a:lstStyle/>
          <a:p>
            <a:pPr algn="l">
              <a:lnSpc>
                <a:spcPts val="3233"/>
              </a:lnSpc>
            </a:pPr>
            <a:r>
              <a:rPr lang="en-US" sz="2309" dirty="0">
                <a:solidFill>
                  <a:srgbClr val="000000"/>
                </a:solidFill>
                <a:latin typeface="Open Sauce Bold"/>
              </a:rPr>
              <a:t>15 Min Video:</a:t>
            </a:r>
          </a:p>
          <a:p>
            <a:pPr algn="l">
              <a:lnSpc>
                <a:spcPts val="3233"/>
              </a:lnSpc>
            </a:pPr>
            <a:endParaRPr lang="en-US" sz="2309" dirty="0">
              <a:solidFill>
                <a:srgbClr val="000000"/>
              </a:solidFill>
              <a:latin typeface="Open Sauce Bold"/>
            </a:endParaRPr>
          </a:p>
          <a:p>
            <a:pPr algn="l">
              <a:lnSpc>
                <a:spcPts val="3233"/>
              </a:lnSpc>
            </a:pPr>
            <a:r>
              <a:rPr lang="en-US" sz="2309" dirty="0">
                <a:solidFill>
                  <a:srgbClr val="000000"/>
                </a:solidFill>
                <a:latin typeface="Open Sauce"/>
                <a:hlinkClick r:id="rId2"/>
              </a:rPr>
              <a:t>https://</a:t>
            </a:r>
            <a:r>
              <a:rPr lang="en-US" sz="2309" dirty="0" err="1">
                <a:solidFill>
                  <a:srgbClr val="000000"/>
                </a:solidFill>
                <a:latin typeface="Open Sauce"/>
                <a:hlinkClick r:id="rId2"/>
              </a:rPr>
              <a:t>youtu.be</a:t>
            </a:r>
            <a:r>
              <a:rPr lang="en-US" sz="2309" dirty="0">
                <a:solidFill>
                  <a:srgbClr val="000000"/>
                </a:solidFill>
                <a:latin typeface="Open Sauce"/>
                <a:hlinkClick r:id="rId2"/>
              </a:rPr>
              <a:t>/XAwQ7SPDXtY</a:t>
            </a:r>
            <a:endParaRPr lang="en-US" sz="2309" dirty="0">
              <a:solidFill>
                <a:srgbClr val="000000"/>
              </a:solidFill>
              <a:latin typeface="Open Sauce"/>
            </a:endParaRPr>
          </a:p>
          <a:p>
            <a:pPr algn="l">
              <a:lnSpc>
                <a:spcPts val="3233"/>
              </a:lnSpc>
            </a:pPr>
            <a:endParaRPr lang="en-US" sz="2309" dirty="0">
              <a:solidFill>
                <a:srgbClr val="000000"/>
              </a:solidFill>
              <a:latin typeface="Open Sauce"/>
            </a:endParaRPr>
          </a:p>
          <a:p>
            <a:pPr algn="l">
              <a:lnSpc>
                <a:spcPts val="3233"/>
              </a:lnSpc>
            </a:pPr>
            <a:r>
              <a:rPr lang="en-US" sz="2309" dirty="0">
                <a:solidFill>
                  <a:srgbClr val="000000"/>
                </a:solidFill>
                <a:latin typeface="Open Sauce Bold"/>
              </a:rPr>
              <a:t>5 Min Video:</a:t>
            </a:r>
          </a:p>
          <a:p>
            <a:pPr algn="l">
              <a:lnSpc>
                <a:spcPts val="3233"/>
              </a:lnSpc>
            </a:pPr>
            <a:endParaRPr lang="en-US" sz="2309" dirty="0">
              <a:solidFill>
                <a:srgbClr val="000000"/>
              </a:solidFill>
              <a:latin typeface="Open Sauce Bold"/>
            </a:endParaRPr>
          </a:p>
          <a:p>
            <a:pPr algn="l">
              <a:lnSpc>
                <a:spcPts val="3233"/>
              </a:lnSpc>
            </a:pPr>
            <a:r>
              <a:rPr lang="en-US" sz="2309" dirty="0">
                <a:solidFill>
                  <a:srgbClr val="000000"/>
                </a:solidFill>
                <a:latin typeface="Open Sauce"/>
                <a:hlinkClick r:id="rId3"/>
              </a:rPr>
              <a:t>https://</a:t>
            </a:r>
            <a:r>
              <a:rPr lang="en-US" sz="2309" dirty="0" err="1">
                <a:solidFill>
                  <a:srgbClr val="000000"/>
                </a:solidFill>
                <a:latin typeface="Open Sauce"/>
                <a:hlinkClick r:id="rId3"/>
              </a:rPr>
              <a:t>youtu.be</a:t>
            </a:r>
            <a:r>
              <a:rPr lang="en-US" sz="2309" dirty="0">
                <a:solidFill>
                  <a:srgbClr val="000000"/>
                </a:solidFill>
                <a:latin typeface="Open Sauce"/>
                <a:hlinkClick r:id="rId3"/>
              </a:rPr>
              <a:t>/eg7mo_tlFr4</a:t>
            </a:r>
            <a:endParaRPr lang="en-US" sz="2309" dirty="0">
              <a:solidFill>
                <a:srgbClr val="000000"/>
              </a:solidFill>
              <a:latin typeface="Open Sauce"/>
            </a:endParaRPr>
          </a:p>
        </p:txBody>
      </p:sp>
      <p:sp>
        <p:nvSpPr>
          <p:cNvPr id="4" name="TextBox 4"/>
          <p:cNvSpPr txBox="1"/>
          <p:nvPr/>
        </p:nvSpPr>
        <p:spPr>
          <a:xfrm>
            <a:off x="17006335" y="8901371"/>
            <a:ext cx="372772" cy="356929"/>
          </a:xfrm>
          <a:prstGeom prst="rect">
            <a:avLst/>
          </a:prstGeom>
        </p:spPr>
        <p:txBody>
          <a:bodyPr lIns="0" tIns="0" rIns="0" bIns="0" rtlCol="0" anchor="t">
            <a:spAutoFit/>
          </a:bodyPr>
          <a:lstStyle/>
          <a:p>
            <a:pPr marL="0" lvl="0" indent="0" algn="l">
              <a:lnSpc>
                <a:spcPts val="2901"/>
              </a:lnSpc>
              <a:spcBef>
                <a:spcPct val="0"/>
              </a:spcBef>
            </a:pPr>
            <a:r>
              <a:rPr lang="en-US" sz="2072">
                <a:solidFill>
                  <a:srgbClr val="000000"/>
                </a:solidFill>
                <a:latin typeface="Open Sauce Bold"/>
              </a:rPr>
              <a:t>15</a:t>
            </a:r>
          </a:p>
        </p:txBody>
      </p:sp>
      <p:sp>
        <p:nvSpPr>
          <p:cNvPr id="5" name="TextBox 5"/>
          <p:cNvSpPr txBox="1"/>
          <p:nvPr/>
        </p:nvSpPr>
        <p:spPr>
          <a:xfrm>
            <a:off x="7896463" y="9210675"/>
            <a:ext cx="2495074" cy="356929"/>
          </a:xfrm>
          <a:prstGeom prst="rect">
            <a:avLst/>
          </a:prstGeom>
        </p:spPr>
        <p:txBody>
          <a:bodyPr lIns="0" tIns="0" rIns="0" bIns="0" rtlCol="0" anchor="t">
            <a:spAutoFit/>
          </a:bodyPr>
          <a:lstStyle/>
          <a:p>
            <a:pPr marL="0" lvl="0" indent="0" algn="l">
              <a:lnSpc>
                <a:spcPts val="2901"/>
              </a:lnSpc>
              <a:spcBef>
                <a:spcPct val="0"/>
              </a:spcBef>
            </a:pPr>
            <a:r>
              <a:rPr lang="en-US" sz="2072">
                <a:solidFill>
                  <a:srgbClr val="A7AEB7"/>
                </a:solidFill>
                <a:latin typeface="Open Sauce Bold"/>
              </a:rPr>
              <a:t>Praneeth Narisetty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09578" y="4914900"/>
            <a:ext cx="7668843" cy="2022509"/>
          </a:xfrm>
          <a:prstGeom prst="rect">
            <a:avLst/>
          </a:prstGeom>
        </p:spPr>
        <p:txBody>
          <a:bodyPr lIns="0" tIns="0" rIns="0" bIns="0" rtlCol="0" anchor="t">
            <a:spAutoFit/>
          </a:bodyPr>
          <a:lstStyle/>
          <a:p>
            <a:pPr marL="0" lvl="0" indent="0" algn="l">
              <a:lnSpc>
                <a:spcPts val="16536"/>
              </a:lnSpc>
              <a:spcBef>
                <a:spcPct val="0"/>
              </a:spcBef>
            </a:pPr>
            <a:r>
              <a:rPr lang="en-US" sz="11812">
                <a:solidFill>
                  <a:srgbClr val="004AAD"/>
                </a:solidFill>
                <a:latin typeface="Open Sauce"/>
              </a:rPr>
              <a:t>Thank You</a:t>
            </a:r>
          </a:p>
        </p:txBody>
      </p:sp>
      <p:sp>
        <p:nvSpPr>
          <p:cNvPr id="3" name="Freeform 3"/>
          <p:cNvSpPr/>
          <p:nvPr/>
        </p:nvSpPr>
        <p:spPr>
          <a:xfrm>
            <a:off x="7001204" y="1970043"/>
            <a:ext cx="4285592" cy="2410645"/>
          </a:xfrm>
          <a:custGeom>
            <a:avLst/>
            <a:gdLst/>
            <a:ahLst/>
            <a:cxnLst/>
            <a:rect l="l" t="t" r="r" b="b"/>
            <a:pathLst>
              <a:path w="4285592" h="2410645">
                <a:moveTo>
                  <a:pt x="0" y="0"/>
                </a:moveTo>
                <a:lnTo>
                  <a:pt x="4285592" y="0"/>
                </a:lnTo>
                <a:lnTo>
                  <a:pt x="4285592" y="2410646"/>
                </a:lnTo>
                <a:lnTo>
                  <a:pt x="0" y="2410646"/>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28750" y="1304925"/>
            <a:ext cx="15430500" cy="1217295"/>
          </a:xfrm>
          <a:prstGeom prst="rect">
            <a:avLst/>
          </a:prstGeom>
        </p:spPr>
        <p:txBody>
          <a:bodyPr lIns="0" tIns="0" rIns="0" bIns="0" rtlCol="0" anchor="t">
            <a:spAutoFit/>
          </a:bodyPr>
          <a:lstStyle/>
          <a:p>
            <a:pPr marL="0" lvl="0" indent="0" algn="l">
              <a:lnSpc>
                <a:spcPts val="10080"/>
              </a:lnSpc>
              <a:spcBef>
                <a:spcPct val="0"/>
              </a:spcBef>
            </a:pPr>
            <a:r>
              <a:rPr lang="en-US" sz="7200">
                <a:solidFill>
                  <a:srgbClr val="004AAD"/>
                </a:solidFill>
                <a:latin typeface="Open Sauce"/>
              </a:rPr>
              <a:t>Table of Contents</a:t>
            </a:r>
          </a:p>
        </p:txBody>
      </p:sp>
      <p:sp>
        <p:nvSpPr>
          <p:cNvPr id="3" name="TextBox 3"/>
          <p:cNvSpPr txBox="1"/>
          <p:nvPr/>
        </p:nvSpPr>
        <p:spPr>
          <a:xfrm>
            <a:off x="1582788" y="2625244"/>
            <a:ext cx="10602563" cy="7623177"/>
          </a:xfrm>
          <a:prstGeom prst="rect">
            <a:avLst/>
          </a:prstGeom>
        </p:spPr>
        <p:txBody>
          <a:bodyPr lIns="0" tIns="0" rIns="0" bIns="0" rtlCol="0" anchor="t">
            <a:spAutoFit/>
          </a:bodyPr>
          <a:lstStyle/>
          <a:p>
            <a:pPr marL="539741" lvl="1" indent="-269871" algn="l">
              <a:lnSpc>
                <a:spcPts val="4099"/>
              </a:lnSpc>
              <a:buFont typeface="Arial"/>
              <a:buChar char="•"/>
            </a:pPr>
            <a:r>
              <a:rPr lang="en-US" sz="2499">
                <a:solidFill>
                  <a:srgbClr val="000000"/>
                </a:solidFill>
                <a:latin typeface="Open Sauce Light"/>
              </a:rPr>
              <a:t>Introduction                                                   </a:t>
            </a:r>
          </a:p>
          <a:p>
            <a:pPr marL="539741" lvl="1" indent="-269871" algn="l">
              <a:lnSpc>
                <a:spcPts val="4099"/>
              </a:lnSpc>
              <a:buFont typeface="Arial"/>
              <a:buChar char="•"/>
            </a:pPr>
            <a:r>
              <a:rPr lang="en-US" sz="2499">
                <a:solidFill>
                  <a:srgbClr val="000000"/>
                </a:solidFill>
                <a:latin typeface="Open Sauce Light"/>
              </a:rPr>
              <a:t>Why Speech Emotion Detection?</a:t>
            </a:r>
          </a:p>
          <a:p>
            <a:pPr marL="539741" lvl="1" indent="-269871" algn="l">
              <a:lnSpc>
                <a:spcPts val="4099"/>
              </a:lnSpc>
              <a:buFont typeface="Arial"/>
              <a:buChar char="•"/>
            </a:pPr>
            <a:r>
              <a:rPr lang="en-US" sz="2499">
                <a:solidFill>
                  <a:srgbClr val="000000"/>
                </a:solidFill>
                <a:latin typeface="Open Sauce Light"/>
              </a:rPr>
              <a:t>Tools &amp; Datasets </a:t>
            </a:r>
          </a:p>
          <a:p>
            <a:pPr marL="539741" lvl="1" indent="-269871" algn="l">
              <a:lnSpc>
                <a:spcPts val="4099"/>
              </a:lnSpc>
              <a:buFont typeface="Arial"/>
              <a:buChar char="•"/>
            </a:pPr>
            <a:r>
              <a:rPr lang="en-US" sz="2499">
                <a:solidFill>
                  <a:srgbClr val="000000"/>
                </a:solidFill>
                <a:latin typeface="Open Sauce Light"/>
              </a:rPr>
              <a:t>Code &amp; Libraries</a:t>
            </a:r>
          </a:p>
          <a:p>
            <a:pPr marL="539741" lvl="1" indent="-269871" algn="l">
              <a:lnSpc>
                <a:spcPts val="3224"/>
              </a:lnSpc>
              <a:buFont typeface="Arial"/>
              <a:buChar char="•"/>
            </a:pPr>
            <a:r>
              <a:rPr lang="en-US" sz="2499">
                <a:solidFill>
                  <a:srgbClr val="000000"/>
                </a:solidFill>
                <a:latin typeface="Open Sauce Light"/>
              </a:rPr>
              <a:t>Data Visualisation and Exploration</a:t>
            </a:r>
          </a:p>
          <a:p>
            <a:pPr algn="l">
              <a:lnSpc>
                <a:spcPts val="2321"/>
              </a:lnSpc>
            </a:pPr>
            <a:r>
              <a:rPr lang="en-US" sz="1799">
                <a:solidFill>
                  <a:srgbClr val="000000"/>
                </a:solidFill>
                <a:latin typeface="Open Sauce Light"/>
              </a:rPr>
              <a:t>              1. Count of Emotions</a:t>
            </a:r>
          </a:p>
          <a:p>
            <a:pPr algn="l">
              <a:lnSpc>
                <a:spcPts val="2321"/>
              </a:lnSpc>
            </a:pPr>
            <a:r>
              <a:rPr lang="en-US" sz="1799">
                <a:solidFill>
                  <a:srgbClr val="000000"/>
                </a:solidFill>
                <a:latin typeface="Open Sauce Light"/>
              </a:rPr>
              <a:t>              2. Mel Spectrogram &amp; MFCC </a:t>
            </a:r>
          </a:p>
          <a:p>
            <a:pPr marL="539741" lvl="1" indent="-269871" algn="l">
              <a:lnSpc>
                <a:spcPts val="4099"/>
              </a:lnSpc>
              <a:buFont typeface="Arial"/>
              <a:buChar char="•"/>
            </a:pPr>
            <a:r>
              <a:rPr lang="en-US" sz="2499">
                <a:solidFill>
                  <a:srgbClr val="000000"/>
                </a:solidFill>
                <a:latin typeface="Open Sauce Light"/>
              </a:rPr>
              <a:t>Data Augmentation</a:t>
            </a:r>
          </a:p>
          <a:p>
            <a:pPr marL="539741" lvl="1" indent="-269871" algn="l">
              <a:lnSpc>
                <a:spcPts val="4099"/>
              </a:lnSpc>
              <a:buFont typeface="Arial"/>
              <a:buChar char="•"/>
            </a:pPr>
            <a:r>
              <a:rPr lang="en-US" sz="2499">
                <a:solidFill>
                  <a:srgbClr val="000000"/>
                </a:solidFill>
                <a:latin typeface="Open Sauce Light"/>
              </a:rPr>
              <a:t>Data &amp; Feature</a:t>
            </a:r>
          </a:p>
          <a:p>
            <a:pPr marL="539741" lvl="1" indent="-269871" algn="l">
              <a:lnSpc>
                <a:spcPts val="4099"/>
              </a:lnSpc>
              <a:buFont typeface="Arial"/>
              <a:buChar char="•"/>
            </a:pPr>
            <a:r>
              <a:rPr lang="en-US" sz="2499">
                <a:solidFill>
                  <a:srgbClr val="000000"/>
                </a:solidFill>
                <a:latin typeface="Open Sauce Light"/>
              </a:rPr>
              <a:t>CNN Model</a:t>
            </a:r>
          </a:p>
          <a:p>
            <a:pPr marL="539741" lvl="1" indent="-269871" algn="l">
              <a:lnSpc>
                <a:spcPts val="4099"/>
              </a:lnSpc>
              <a:buFont typeface="Arial"/>
              <a:buChar char="•"/>
            </a:pPr>
            <a:r>
              <a:rPr lang="en-US" sz="2499">
                <a:solidFill>
                  <a:srgbClr val="000000"/>
                </a:solidFill>
                <a:latin typeface="Open Sauce Light"/>
              </a:rPr>
              <a:t>Training and Validation</a:t>
            </a:r>
          </a:p>
          <a:p>
            <a:pPr marL="539741" lvl="1" indent="-269871" algn="l">
              <a:lnSpc>
                <a:spcPts val="4099"/>
              </a:lnSpc>
              <a:buFont typeface="Arial"/>
              <a:buChar char="•"/>
            </a:pPr>
            <a:r>
              <a:rPr lang="en-US" sz="2499">
                <a:solidFill>
                  <a:srgbClr val="000000"/>
                </a:solidFill>
                <a:latin typeface="Open Sauce Light"/>
              </a:rPr>
              <a:t>Final Validation</a:t>
            </a:r>
          </a:p>
          <a:p>
            <a:pPr marL="539741" lvl="1" indent="-269871" algn="l">
              <a:lnSpc>
                <a:spcPts val="4099"/>
              </a:lnSpc>
              <a:buFont typeface="Arial"/>
              <a:buChar char="•"/>
            </a:pPr>
            <a:r>
              <a:rPr lang="en-US" sz="2499">
                <a:solidFill>
                  <a:srgbClr val="000000"/>
                </a:solidFill>
                <a:latin typeface="Open Sauce Light"/>
              </a:rPr>
              <a:t>Conclusion</a:t>
            </a:r>
          </a:p>
          <a:p>
            <a:pPr marL="539741" lvl="1" indent="-269871" algn="l">
              <a:lnSpc>
                <a:spcPts val="4099"/>
              </a:lnSpc>
              <a:buFont typeface="Arial"/>
              <a:buChar char="•"/>
            </a:pPr>
            <a:r>
              <a:rPr lang="en-US" sz="2499">
                <a:solidFill>
                  <a:srgbClr val="000000"/>
                </a:solidFill>
                <a:latin typeface="Open Sauce Light"/>
              </a:rPr>
              <a:t>References</a:t>
            </a:r>
          </a:p>
          <a:p>
            <a:pPr algn="l">
              <a:lnSpc>
                <a:spcPts val="4099"/>
              </a:lnSpc>
            </a:pPr>
            <a:endParaRPr lang="en-US" sz="2499">
              <a:solidFill>
                <a:srgbClr val="000000"/>
              </a:solidFill>
              <a:latin typeface="Open Sauce Light"/>
            </a:endParaRPr>
          </a:p>
          <a:p>
            <a:pPr marL="0" lvl="0" indent="0" algn="l">
              <a:lnSpc>
                <a:spcPts val="4099"/>
              </a:lnSpc>
            </a:pPr>
            <a:endParaRPr lang="en-US" sz="2499">
              <a:solidFill>
                <a:srgbClr val="000000"/>
              </a:solidFill>
              <a:latin typeface="Open Sauce Light"/>
            </a:endParaRPr>
          </a:p>
        </p:txBody>
      </p:sp>
      <p:sp>
        <p:nvSpPr>
          <p:cNvPr id="4" name="TextBox 4"/>
          <p:cNvSpPr txBox="1"/>
          <p:nvPr/>
        </p:nvSpPr>
        <p:spPr>
          <a:xfrm>
            <a:off x="7896463" y="9210675"/>
            <a:ext cx="2495074" cy="356929"/>
          </a:xfrm>
          <a:prstGeom prst="rect">
            <a:avLst/>
          </a:prstGeom>
        </p:spPr>
        <p:txBody>
          <a:bodyPr lIns="0" tIns="0" rIns="0" bIns="0" rtlCol="0" anchor="t">
            <a:spAutoFit/>
          </a:bodyPr>
          <a:lstStyle/>
          <a:p>
            <a:pPr marL="0" lvl="0" indent="0" algn="l">
              <a:lnSpc>
                <a:spcPts val="2901"/>
              </a:lnSpc>
              <a:spcBef>
                <a:spcPct val="0"/>
              </a:spcBef>
            </a:pPr>
            <a:r>
              <a:rPr lang="en-US" sz="2072">
                <a:solidFill>
                  <a:srgbClr val="A7AEB7"/>
                </a:solidFill>
                <a:latin typeface="Open Sauce Bold"/>
              </a:rPr>
              <a:t>Praneeth Narisetty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445463" y="3982708"/>
            <a:ext cx="6813837" cy="3196615"/>
          </a:xfrm>
          <a:custGeom>
            <a:avLst/>
            <a:gdLst/>
            <a:ahLst/>
            <a:cxnLst/>
            <a:rect l="l" t="t" r="r" b="b"/>
            <a:pathLst>
              <a:path w="6813837" h="3196615">
                <a:moveTo>
                  <a:pt x="0" y="0"/>
                </a:moveTo>
                <a:lnTo>
                  <a:pt x="6813837" y="0"/>
                </a:lnTo>
                <a:lnTo>
                  <a:pt x="6813837" y="3196615"/>
                </a:lnTo>
                <a:lnTo>
                  <a:pt x="0" y="3196615"/>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428750" y="1304925"/>
            <a:ext cx="15430500" cy="1217295"/>
          </a:xfrm>
          <a:prstGeom prst="rect">
            <a:avLst/>
          </a:prstGeom>
        </p:spPr>
        <p:txBody>
          <a:bodyPr lIns="0" tIns="0" rIns="0" bIns="0" rtlCol="0" anchor="t">
            <a:spAutoFit/>
          </a:bodyPr>
          <a:lstStyle/>
          <a:p>
            <a:pPr marL="0" lvl="0" indent="0" algn="l">
              <a:lnSpc>
                <a:spcPts val="10080"/>
              </a:lnSpc>
              <a:spcBef>
                <a:spcPct val="0"/>
              </a:spcBef>
            </a:pPr>
            <a:r>
              <a:rPr lang="en-US" sz="7200">
                <a:solidFill>
                  <a:srgbClr val="004AAD"/>
                </a:solidFill>
                <a:latin typeface="Open Sauce"/>
              </a:rPr>
              <a:t>Introduction</a:t>
            </a:r>
          </a:p>
        </p:txBody>
      </p:sp>
      <p:sp>
        <p:nvSpPr>
          <p:cNvPr id="4" name="TextBox 4"/>
          <p:cNvSpPr txBox="1"/>
          <p:nvPr/>
        </p:nvSpPr>
        <p:spPr>
          <a:xfrm>
            <a:off x="1428750" y="3072071"/>
            <a:ext cx="8519671" cy="5786179"/>
          </a:xfrm>
          <a:prstGeom prst="rect">
            <a:avLst/>
          </a:prstGeom>
        </p:spPr>
        <p:txBody>
          <a:bodyPr lIns="0" tIns="0" rIns="0" bIns="0" rtlCol="0" anchor="t">
            <a:spAutoFit/>
          </a:bodyPr>
          <a:lstStyle/>
          <a:p>
            <a:pPr algn="l">
              <a:lnSpc>
                <a:spcPts val="2901"/>
              </a:lnSpc>
            </a:pPr>
            <a:r>
              <a:rPr lang="en-US" sz="2072">
                <a:solidFill>
                  <a:srgbClr val="000000"/>
                </a:solidFill>
                <a:latin typeface="Open Sauce"/>
              </a:rPr>
              <a:t>In the rapidly advancing field of biometric technology the ability to accurately detect and analyze human emotions through speech stands out as a pivotal innovation. Biometrics the science of identifying and analyzing human characteristics has traditionally focused on physical traits such as fingerprints, iris patterns and facial recognition. However, the scope of biometrics extends beyond these physical markers to include behavioral traits among which vocal characteristics are profoundly indicative of a person’s emotional state.</a:t>
            </a:r>
          </a:p>
          <a:p>
            <a:pPr algn="l">
              <a:lnSpc>
                <a:spcPts val="2901"/>
              </a:lnSpc>
            </a:pPr>
            <a:endParaRPr lang="en-US" sz="2072">
              <a:solidFill>
                <a:srgbClr val="000000"/>
              </a:solidFill>
              <a:latin typeface="Open Sauce"/>
            </a:endParaRPr>
          </a:p>
          <a:p>
            <a:pPr marL="0" lvl="0" indent="0" algn="l">
              <a:lnSpc>
                <a:spcPts val="2901"/>
              </a:lnSpc>
              <a:spcBef>
                <a:spcPct val="0"/>
              </a:spcBef>
            </a:pPr>
            <a:r>
              <a:rPr lang="en-US" sz="2072">
                <a:solidFill>
                  <a:srgbClr val="000000"/>
                </a:solidFill>
                <a:latin typeface="Open Sauce"/>
              </a:rPr>
              <a:t>This project aims to harness the power of machine learning algorithms and audio processing libraries to develop a robust model that can discern and categorize emotional states from speech data. By doing so, it contributes to the broader field of affective computing and opens new pathways for human-computer interaction.</a:t>
            </a:r>
          </a:p>
        </p:txBody>
      </p:sp>
      <p:sp>
        <p:nvSpPr>
          <p:cNvPr id="5" name="TextBox 5"/>
          <p:cNvSpPr txBox="1"/>
          <p:nvPr/>
        </p:nvSpPr>
        <p:spPr>
          <a:xfrm>
            <a:off x="17006335" y="8901371"/>
            <a:ext cx="252965" cy="356929"/>
          </a:xfrm>
          <a:prstGeom prst="rect">
            <a:avLst/>
          </a:prstGeom>
        </p:spPr>
        <p:txBody>
          <a:bodyPr lIns="0" tIns="0" rIns="0" bIns="0" rtlCol="0" anchor="t">
            <a:spAutoFit/>
          </a:bodyPr>
          <a:lstStyle/>
          <a:p>
            <a:pPr marL="0" lvl="0" indent="0" algn="l">
              <a:lnSpc>
                <a:spcPts val="2901"/>
              </a:lnSpc>
              <a:spcBef>
                <a:spcPct val="0"/>
              </a:spcBef>
            </a:pPr>
            <a:r>
              <a:rPr lang="en-US" sz="2072">
                <a:solidFill>
                  <a:srgbClr val="000000"/>
                </a:solidFill>
                <a:latin typeface="Open Sauce Bold"/>
              </a:rPr>
              <a:t>3</a:t>
            </a:r>
          </a:p>
        </p:txBody>
      </p:sp>
      <p:sp>
        <p:nvSpPr>
          <p:cNvPr id="6" name="TextBox 6"/>
          <p:cNvSpPr txBox="1"/>
          <p:nvPr/>
        </p:nvSpPr>
        <p:spPr>
          <a:xfrm>
            <a:off x="7896463" y="9210675"/>
            <a:ext cx="2495074" cy="356929"/>
          </a:xfrm>
          <a:prstGeom prst="rect">
            <a:avLst/>
          </a:prstGeom>
        </p:spPr>
        <p:txBody>
          <a:bodyPr lIns="0" tIns="0" rIns="0" bIns="0" rtlCol="0" anchor="t">
            <a:spAutoFit/>
          </a:bodyPr>
          <a:lstStyle/>
          <a:p>
            <a:pPr marL="0" lvl="0" indent="0" algn="l">
              <a:lnSpc>
                <a:spcPts val="2901"/>
              </a:lnSpc>
              <a:spcBef>
                <a:spcPct val="0"/>
              </a:spcBef>
            </a:pPr>
            <a:r>
              <a:rPr lang="en-US" sz="2072">
                <a:solidFill>
                  <a:srgbClr val="A7AEB7"/>
                </a:solidFill>
                <a:latin typeface="Open Sauce Bold"/>
              </a:rPr>
              <a:t>Praneeth Narisetty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28750" y="1304925"/>
            <a:ext cx="15430500" cy="1217295"/>
          </a:xfrm>
          <a:prstGeom prst="rect">
            <a:avLst/>
          </a:prstGeom>
        </p:spPr>
        <p:txBody>
          <a:bodyPr lIns="0" tIns="0" rIns="0" bIns="0" rtlCol="0" anchor="t">
            <a:spAutoFit/>
          </a:bodyPr>
          <a:lstStyle/>
          <a:p>
            <a:pPr marL="0" lvl="0" indent="0" algn="l">
              <a:lnSpc>
                <a:spcPts val="10080"/>
              </a:lnSpc>
              <a:spcBef>
                <a:spcPct val="0"/>
              </a:spcBef>
            </a:pPr>
            <a:r>
              <a:rPr lang="en-US" sz="7200">
                <a:solidFill>
                  <a:srgbClr val="004AAD"/>
                </a:solidFill>
                <a:latin typeface="Open Sauce"/>
              </a:rPr>
              <a:t>Why Speech Emotion Detection?</a:t>
            </a:r>
          </a:p>
        </p:txBody>
      </p:sp>
      <p:sp>
        <p:nvSpPr>
          <p:cNvPr id="3" name="TextBox 3"/>
          <p:cNvSpPr txBox="1"/>
          <p:nvPr/>
        </p:nvSpPr>
        <p:spPr>
          <a:xfrm>
            <a:off x="1428750" y="2976250"/>
            <a:ext cx="14338943" cy="5882000"/>
          </a:xfrm>
          <a:prstGeom prst="rect">
            <a:avLst/>
          </a:prstGeom>
        </p:spPr>
        <p:txBody>
          <a:bodyPr lIns="0" tIns="0" rIns="0" bIns="0" rtlCol="0" anchor="t">
            <a:spAutoFit/>
          </a:bodyPr>
          <a:lstStyle/>
          <a:p>
            <a:pPr algn="l">
              <a:lnSpc>
                <a:spcPts val="2959"/>
              </a:lnSpc>
            </a:pPr>
            <a:r>
              <a:rPr lang="en-US" sz="2114">
                <a:solidFill>
                  <a:srgbClr val="000000"/>
                </a:solidFill>
                <a:latin typeface="Open Sauce Semi-Bold"/>
              </a:rPr>
              <a:t>Healthcare Applications</a:t>
            </a:r>
            <a:r>
              <a:rPr lang="en-US" sz="2114">
                <a:solidFill>
                  <a:srgbClr val="000000"/>
                </a:solidFill>
                <a:latin typeface="Open Sauce"/>
              </a:rPr>
              <a:t>: In a medical or therapeutic setting, speech emotion detection can offer insights into a patient's psychological state, aiding in the diagnosis and monitoring of mental health conditions. This application can provide continuous non-invasive analysis that supports therapeutic goals.</a:t>
            </a:r>
          </a:p>
          <a:p>
            <a:pPr algn="l">
              <a:lnSpc>
                <a:spcPts val="2959"/>
              </a:lnSpc>
            </a:pPr>
            <a:endParaRPr lang="en-US" sz="2114">
              <a:solidFill>
                <a:srgbClr val="000000"/>
              </a:solidFill>
              <a:latin typeface="Open Sauce"/>
            </a:endParaRPr>
          </a:p>
          <a:p>
            <a:pPr algn="l">
              <a:lnSpc>
                <a:spcPts val="2959"/>
              </a:lnSpc>
            </a:pPr>
            <a:r>
              <a:rPr lang="en-US" sz="2114">
                <a:solidFill>
                  <a:srgbClr val="000000"/>
                </a:solidFill>
                <a:latin typeface="Open Sauce Semi-Bold"/>
              </a:rPr>
              <a:t>Forensic and Legal Use</a:t>
            </a:r>
            <a:r>
              <a:rPr lang="en-US" sz="2114">
                <a:solidFill>
                  <a:srgbClr val="000000"/>
                </a:solidFill>
                <a:latin typeface="Open Sauce"/>
              </a:rPr>
              <a:t>: In legal contexts, speech emotion detection can provide insights into a speaker’s psychological state during testimonies or interrogations, offering additional layers of context for law enforcement and judicial review.</a:t>
            </a:r>
          </a:p>
          <a:p>
            <a:pPr algn="l">
              <a:lnSpc>
                <a:spcPts val="2959"/>
              </a:lnSpc>
            </a:pPr>
            <a:endParaRPr lang="en-US" sz="2114">
              <a:solidFill>
                <a:srgbClr val="000000"/>
              </a:solidFill>
              <a:latin typeface="Open Sauce"/>
            </a:endParaRPr>
          </a:p>
          <a:p>
            <a:pPr algn="l">
              <a:lnSpc>
                <a:spcPts val="2959"/>
              </a:lnSpc>
            </a:pPr>
            <a:r>
              <a:rPr lang="en-US" sz="2114">
                <a:solidFill>
                  <a:srgbClr val="000000"/>
                </a:solidFill>
                <a:latin typeface="Open Sauce Bold"/>
              </a:rPr>
              <a:t>User Experience and Interaction:</a:t>
            </a:r>
            <a:r>
              <a:rPr lang="en-US" sz="2114">
                <a:solidFill>
                  <a:srgbClr val="000000"/>
                </a:solidFill>
                <a:latin typeface="Open Sauce"/>
              </a:rPr>
              <a:t> In systems that interact with humans, such as customer service kiosks or personal assistants, recognizing and responding to emotional states can greatly enhance user experience. This adaptability can lead to more natural and efficient interactions, increasing user satisfaction and system usability.</a:t>
            </a:r>
          </a:p>
          <a:p>
            <a:pPr algn="l">
              <a:lnSpc>
                <a:spcPts val="2959"/>
              </a:lnSpc>
            </a:pPr>
            <a:endParaRPr lang="en-US" sz="2114">
              <a:solidFill>
                <a:srgbClr val="000000"/>
              </a:solidFill>
              <a:latin typeface="Open Sauce"/>
            </a:endParaRPr>
          </a:p>
          <a:p>
            <a:pPr marL="0" lvl="0" indent="0" algn="l">
              <a:lnSpc>
                <a:spcPts val="2959"/>
              </a:lnSpc>
              <a:spcBef>
                <a:spcPct val="0"/>
              </a:spcBef>
            </a:pPr>
            <a:r>
              <a:rPr lang="en-US" sz="2114">
                <a:solidFill>
                  <a:srgbClr val="000000"/>
                </a:solidFill>
                <a:latin typeface="Open Sauce Semi-Bold"/>
              </a:rPr>
              <a:t>Enhancing Security</a:t>
            </a:r>
            <a:r>
              <a:rPr lang="en-US" sz="2114">
                <a:solidFill>
                  <a:srgbClr val="000000"/>
                </a:solidFill>
                <a:latin typeface="Open Sauce"/>
              </a:rPr>
              <a:t>: Integrating emotion detection with speech in biometric systems can help identify emotional stress or anomalies in behavior that might indicate security threats or fraudulent activities, providing a more sophisticated security analysis.</a:t>
            </a:r>
          </a:p>
        </p:txBody>
      </p:sp>
      <p:sp>
        <p:nvSpPr>
          <p:cNvPr id="4" name="TextBox 4"/>
          <p:cNvSpPr txBox="1"/>
          <p:nvPr/>
        </p:nvSpPr>
        <p:spPr>
          <a:xfrm>
            <a:off x="17006335" y="8901371"/>
            <a:ext cx="252965" cy="356929"/>
          </a:xfrm>
          <a:prstGeom prst="rect">
            <a:avLst/>
          </a:prstGeom>
        </p:spPr>
        <p:txBody>
          <a:bodyPr lIns="0" tIns="0" rIns="0" bIns="0" rtlCol="0" anchor="t">
            <a:spAutoFit/>
          </a:bodyPr>
          <a:lstStyle/>
          <a:p>
            <a:pPr marL="0" lvl="0" indent="0" algn="l">
              <a:lnSpc>
                <a:spcPts val="2901"/>
              </a:lnSpc>
              <a:spcBef>
                <a:spcPct val="0"/>
              </a:spcBef>
            </a:pPr>
            <a:r>
              <a:rPr lang="en-US" sz="2072">
                <a:solidFill>
                  <a:srgbClr val="000000"/>
                </a:solidFill>
                <a:latin typeface="Open Sauce Bold"/>
              </a:rPr>
              <a:t>4</a:t>
            </a:r>
          </a:p>
        </p:txBody>
      </p:sp>
      <p:sp>
        <p:nvSpPr>
          <p:cNvPr id="5" name="TextBox 5"/>
          <p:cNvSpPr txBox="1"/>
          <p:nvPr/>
        </p:nvSpPr>
        <p:spPr>
          <a:xfrm>
            <a:off x="7896463" y="9210675"/>
            <a:ext cx="2495074" cy="356929"/>
          </a:xfrm>
          <a:prstGeom prst="rect">
            <a:avLst/>
          </a:prstGeom>
        </p:spPr>
        <p:txBody>
          <a:bodyPr lIns="0" tIns="0" rIns="0" bIns="0" rtlCol="0" anchor="t">
            <a:spAutoFit/>
          </a:bodyPr>
          <a:lstStyle/>
          <a:p>
            <a:pPr marL="0" lvl="0" indent="0" algn="l">
              <a:lnSpc>
                <a:spcPts val="2901"/>
              </a:lnSpc>
              <a:spcBef>
                <a:spcPct val="0"/>
              </a:spcBef>
            </a:pPr>
            <a:r>
              <a:rPr lang="en-US" sz="2072">
                <a:solidFill>
                  <a:srgbClr val="A7AEB7"/>
                </a:solidFill>
                <a:latin typeface="Open Sauce Bold"/>
              </a:rPr>
              <a:t>Praneeth Narisetty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28750" y="4460132"/>
            <a:ext cx="7648668" cy="1128710"/>
          </a:xfrm>
          <a:custGeom>
            <a:avLst/>
            <a:gdLst/>
            <a:ahLst/>
            <a:cxnLst/>
            <a:rect l="l" t="t" r="r" b="b"/>
            <a:pathLst>
              <a:path w="7648668" h="1128710">
                <a:moveTo>
                  <a:pt x="0" y="0"/>
                </a:moveTo>
                <a:lnTo>
                  <a:pt x="7648668" y="0"/>
                </a:lnTo>
                <a:lnTo>
                  <a:pt x="7648668" y="1128710"/>
                </a:lnTo>
                <a:lnTo>
                  <a:pt x="0" y="1128710"/>
                </a:lnTo>
                <a:lnTo>
                  <a:pt x="0" y="0"/>
                </a:lnTo>
                <a:close/>
              </a:path>
            </a:pathLst>
          </a:custGeom>
          <a:blipFill>
            <a:blip r:embed="rId2"/>
            <a:stretch>
              <a:fillRect/>
            </a:stretch>
          </a:blipFill>
        </p:spPr>
        <p:txBody>
          <a:bodyPr/>
          <a:lstStyle/>
          <a:p>
            <a:endParaRPr lang="en-US"/>
          </a:p>
        </p:txBody>
      </p:sp>
      <p:sp>
        <p:nvSpPr>
          <p:cNvPr id="3" name="Freeform 3"/>
          <p:cNvSpPr/>
          <p:nvPr/>
        </p:nvSpPr>
        <p:spPr>
          <a:xfrm>
            <a:off x="1451373" y="7680599"/>
            <a:ext cx="5679871" cy="1138622"/>
          </a:xfrm>
          <a:custGeom>
            <a:avLst/>
            <a:gdLst/>
            <a:ahLst/>
            <a:cxnLst/>
            <a:rect l="l" t="t" r="r" b="b"/>
            <a:pathLst>
              <a:path w="5679871" h="1138622">
                <a:moveTo>
                  <a:pt x="0" y="0"/>
                </a:moveTo>
                <a:lnTo>
                  <a:pt x="5679870" y="0"/>
                </a:lnTo>
                <a:lnTo>
                  <a:pt x="5679870" y="1138622"/>
                </a:lnTo>
                <a:lnTo>
                  <a:pt x="0" y="1138622"/>
                </a:lnTo>
                <a:lnTo>
                  <a:pt x="0" y="0"/>
                </a:lnTo>
                <a:close/>
              </a:path>
            </a:pathLst>
          </a:custGeom>
          <a:blipFill>
            <a:blip r:embed="rId3"/>
            <a:stretch>
              <a:fillRect/>
            </a:stretch>
          </a:blipFill>
        </p:spPr>
        <p:txBody>
          <a:bodyPr/>
          <a:lstStyle/>
          <a:p>
            <a:endParaRPr lang="en-US"/>
          </a:p>
        </p:txBody>
      </p:sp>
      <p:sp>
        <p:nvSpPr>
          <p:cNvPr id="4" name="Freeform 4"/>
          <p:cNvSpPr/>
          <p:nvPr/>
        </p:nvSpPr>
        <p:spPr>
          <a:xfrm>
            <a:off x="1508523" y="6087474"/>
            <a:ext cx="8018150" cy="1145450"/>
          </a:xfrm>
          <a:custGeom>
            <a:avLst/>
            <a:gdLst/>
            <a:ahLst/>
            <a:cxnLst/>
            <a:rect l="l" t="t" r="r" b="b"/>
            <a:pathLst>
              <a:path w="8018150" h="1145450">
                <a:moveTo>
                  <a:pt x="0" y="0"/>
                </a:moveTo>
                <a:lnTo>
                  <a:pt x="8018149" y="0"/>
                </a:lnTo>
                <a:lnTo>
                  <a:pt x="8018149" y="1145450"/>
                </a:lnTo>
                <a:lnTo>
                  <a:pt x="0" y="1145450"/>
                </a:lnTo>
                <a:lnTo>
                  <a:pt x="0" y="0"/>
                </a:lnTo>
                <a:close/>
              </a:path>
            </a:pathLst>
          </a:custGeom>
          <a:blipFill>
            <a:blip r:embed="rId4"/>
            <a:stretch>
              <a:fillRect/>
            </a:stretch>
          </a:blipFill>
        </p:spPr>
        <p:txBody>
          <a:bodyPr/>
          <a:lstStyle/>
          <a:p>
            <a:endParaRPr lang="en-US"/>
          </a:p>
        </p:txBody>
      </p:sp>
      <p:sp>
        <p:nvSpPr>
          <p:cNvPr id="5" name="Freeform 5"/>
          <p:cNvSpPr/>
          <p:nvPr/>
        </p:nvSpPr>
        <p:spPr>
          <a:xfrm>
            <a:off x="1651249" y="3239000"/>
            <a:ext cx="1966770" cy="741084"/>
          </a:xfrm>
          <a:custGeom>
            <a:avLst/>
            <a:gdLst/>
            <a:ahLst/>
            <a:cxnLst/>
            <a:rect l="l" t="t" r="r" b="b"/>
            <a:pathLst>
              <a:path w="1966770" h="741084">
                <a:moveTo>
                  <a:pt x="0" y="0"/>
                </a:moveTo>
                <a:lnTo>
                  <a:pt x="1966770" y="0"/>
                </a:lnTo>
                <a:lnTo>
                  <a:pt x="1966770" y="741084"/>
                </a:lnTo>
                <a:lnTo>
                  <a:pt x="0" y="741084"/>
                </a:lnTo>
                <a:lnTo>
                  <a:pt x="0" y="0"/>
                </a:lnTo>
                <a:close/>
              </a:path>
            </a:pathLst>
          </a:custGeom>
          <a:blipFill>
            <a:blip r:embed="rId5"/>
            <a:stretch>
              <a:fillRect l="-27168" t="-62205" r="-29831" b="-69274"/>
            </a:stretch>
          </a:blipFill>
        </p:spPr>
        <p:txBody>
          <a:bodyPr/>
          <a:lstStyle/>
          <a:p>
            <a:endParaRPr lang="en-US"/>
          </a:p>
        </p:txBody>
      </p:sp>
      <p:sp>
        <p:nvSpPr>
          <p:cNvPr id="6" name="TextBox 6"/>
          <p:cNvSpPr txBox="1"/>
          <p:nvPr/>
        </p:nvSpPr>
        <p:spPr>
          <a:xfrm>
            <a:off x="1428750" y="1304925"/>
            <a:ext cx="15430500" cy="1217295"/>
          </a:xfrm>
          <a:prstGeom prst="rect">
            <a:avLst/>
          </a:prstGeom>
        </p:spPr>
        <p:txBody>
          <a:bodyPr lIns="0" tIns="0" rIns="0" bIns="0" rtlCol="0" anchor="t">
            <a:spAutoFit/>
          </a:bodyPr>
          <a:lstStyle/>
          <a:p>
            <a:pPr marL="0" lvl="0" indent="0" algn="l">
              <a:lnSpc>
                <a:spcPts val="10080"/>
              </a:lnSpc>
              <a:spcBef>
                <a:spcPct val="0"/>
              </a:spcBef>
            </a:pPr>
            <a:r>
              <a:rPr lang="en-US" sz="7200">
                <a:solidFill>
                  <a:srgbClr val="004AAD"/>
                </a:solidFill>
                <a:latin typeface="Open Sauce"/>
              </a:rPr>
              <a:t>Tools &amp; Datasets </a:t>
            </a:r>
          </a:p>
        </p:txBody>
      </p:sp>
      <p:sp>
        <p:nvSpPr>
          <p:cNvPr id="7" name="TextBox 7"/>
          <p:cNvSpPr txBox="1"/>
          <p:nvPr/>
        </p:nvSpPr>
        <p:spPr>
          <a:xfrm>
            <a:off x="9456905" y="3217016"/>
            <a:ext cx="7402345" cy="763068"/>
          </a:xfrm>
          <a:prstGeom prst="rect">
            <a:avLst/>
          </a:prstGeom>
        </p:spPr>
        <p:txBody>
          <a:bodyPr lIns="0" tIns="0" rIns="0" bIns="0" rtlCol="0" anchor="t">
            <a:spAutoFit/>
          </a:bodyPr>
          <a:lstStyle/>
          <a:p>
            <a:pPr marL="0" lvl="0" indent="0" algn="l">
              <a:lnSpc>
                <a:spcPts val="2041"/>
              </a:lnSpc>
              <a:spcBef>
                <a:spcPct val="0"/>
              </a:spcBef>
            </a:pPr>
            <a:r>
              <a:rPr lang="en-US" sz="1457">
                <a:solidFill>
                  <a:srgbClr val="000000"/>
                </a:solidFill>
                <a:latin typeface="Open Sauce"/>
              </a:rPr>
              <a:t>A cloud-based Python programming environment that offers free access to computing resources including GPUs. It is widely used for machine learning projects due to its ease of use and ability to share notebooks directly.</a:t>
            </a:r>
          </a:p>
        </p:txBody>
      </p:sp>
      <p:sp>
        <p:nvSpPr>
          <p:cNvPr id="8" name="TextBox 8"/>
          <p:cNvSpPr txBox="1"/>
          <p:nvPr/>
        </p:nvSpPr>
        <p:spPr>
          <a:xfrm>
            <a:off x="9456905" y="4500078"/>
            <a:ext cx="7565951" cy="1020243"/>
          </a:xfrm>
          <a:prstGeom prst="rect">
            <a:avLst/>
          </a:prstGeom>
        </p:spPr>
        <p:txBody>
          <a:bodyPr lIns="0" tIns="0" rIns="0" bIns="0" rtlCol="0" anchor="t">
            <a:spAutoFit/>
          </a:bodyPr>
          <a:lstStyle/>
          <a:p>
            <a:pPr marL="0" lvl="0" indent="0" algn="l">
              <a:lnSpc>
                <a:spcPts val="2041"/>
              </a:lnSpc>
              <a:spcBef>
                <a:spcPct val="0"/>
              </a:spcBef>
            </a:pPr>
            <a:r>
              <a:rPr lang="en-US" sz="1457">
                <a:solidFill>
                  <a:srgbClr val="000000"/>
                </a:solidFill>
                <a:latin typeface="Open Sauce"/>
              </a:rPr>
              <a:t>The Crowd-Sourced Emotional Multimodal Actors Dataset (CREMA-D) consists of 7,442 clips from 91 actors, portraying a range of emotions through facial expressions, body movements, and vocal expressions. This diverse dataset is crucial for training models to recognize emotional subtleties in speech.</a:t>
            </a:r>
          </a:p>
        </p:txBody>
      </p:sp>
      <p:sp>
        <p:nvSpPr>
          <p:cNvPr id="9" name="TextBox 9"/>
          <p:cNvSpPr txBox="1"/>
          <p:nvPr/>
        </p:nvSpPr>
        <p:spPr>
          <a:xfrm>
            <a:off x="9526672" y="6135789"/>
            <a:ext cx="7565951" cy="1020243"/>
          </a:xfrm>
          <a:prstGeom prst="rect">
            <a:avLst/>
          </a:prstGeom>
        </p:spPr>
        <p:txBody>
          <a:bodyPr lIns="0" tIns="0" rIns="0" bIns="0" rtlCol="0" anchor="t">
            <a:spAutoFit/>
          </a:bodyPr>
          <a:lstStyle/>
          <a:p>
            <a:pPr marL="0" lvl="0" indent="0" algn="l">
              <a:lnSpc>
                <a:spcPts val="2041"/>
              </a:lnSpc>
              <a:spcBef>
                <a:spcPct val="0"/>
              </a:spcBef>
            </a:pPr>
            <a:r>
              <a:rPr lang="en-US" sz="1457">
                <a:solidFill>
                  <a:srgbClr val="000000"/>
                </a:solidFill>
                <a:latin typeface="Open Sauce"/>
              </a:rPr>
              <a:t>This dataset features voice recordings from two actresses encompassing seven different emotions, expressed in a variety of sentences. The consistent recording setting and clear labeling of emotions make TESS an excellent resource for training and testing speech emotion recognition algorithms.</a:t>
            </a:r>
          </a:p>
        </p:txBody>
      </p:sp>
      <p:sp>
        <p:nvSpPr>
          <p:cNvPr id="10" name="TextBox 10"/>
          <p:cNvSpPr txBox="1"/>
          <p:nvPr/>
        </p:nvSpPr>
        <p:spPr>
          <a:xfrm>
            <a:off x="9526672" y="7725500"/>
            <a:ext cx="7565951" cy="1020243"/>
          </a:xfrm>
          <a:prstGeom prst="rect">
            <a:avLst/>
          </a:prstGeom>
        </p:spPr>
        <p:txBody>
          <a:bodyPr lIns="0" tIns="0" rIns="0" bIns="0" rtlCol="0" anchor="t">
            <a:spAutoFit/>
          </a:bodyPr>
          <a:lstStyle/>
          <a:p>
            <a:pPr marL="0" lvl="0" indent="0" algn="l">
              <a:lnSpc>
                <a:spcPts val="2041"/>
              </a:lnSpc>
              <a:spcBef>
                <a:spcPct val="0"/>
              </a:spcBef>
            </a:pPr>
            <a:r>
              <a:rPr lang="en-US" sz="1457">
                <a:solidFill>
                  <a:srgbClr val="000000"/>
                </a:solidFill>
                <a:latin typeface="Open Sauce"/>
              </a:rPr>
              <a:t>The Ryerson Audio-Visual Database of Emotional Speech and Song (RAVDESS) includes audio recordings of 24 professional actors, male and female, performing scripts in both neutral and strong emotional tones. The dataset is highly controlled for tone and expression, providing high-quality data for analysis of vocal emotion.</a:t>
            </a:r>
          </a:p>
        </p:txBody>
      </p:sp>
      <p:sp>
        <p:nvSpPr>
          <p:cNvPr id="11" name="TextBox 11"/>
          <p:cNvSpPr txBox="1"/>
          <p:nvPr/>
        </p:nvSpPr>
        <p:spPr>
          <a:xfrm>
            <a:off x="17006335" y="8901371"/>
            <a:ext cx="252965" cy="356929"/>
          </a:xfrm>
          <a:prstGeom prst="rect">
            <a:avLst/>
          </a:prstGeom>
        </p:spPr>
        <p:txBody>
          <a:bodyPr lIns="0" tIns="0" rIns="0" bIns="0" rtlCol="0" anchor="t">
            <a:spAutoFit/>
          </a:bodyPr>
          <a:lstStyle/>
          <a:p>
            <a:pPr marL="0" lvl="0" indent="0" algn="l">
              <a:lnSpc>
                <a:spcPts val="2901"/>
              </a:lnSpc>
              <a:spcBef>
                <a:spcPct val="0"/>
              </a:spcBef>
            </a:pPr>
            <a:r>
              <a:rPr lang="en-US" sz="2072">
                <a:solidFill>
                  <a:srgbClr val="000000"/>
                </a:solidFill>
                <a:latin typeface="Open Sauce Bold"/>
              </a:rPr>
              <a:t>5</a:t>
            </a:r>
          </a:p>
        </p:txBody>
      </p:sp>
      <p:sp>
        <p:nvSpPr>
          <p:cNvPr id="12" name="TextBox 12"/>
          <p:cNvSpPr txBox="1"/>
          <p:nvPr/>
        </p:nvSpPr>
        <p:spPr>
          <a:xfrm>
            <a:off x="7896463" y="9210675"/>
            <a:ext cx="2495074" cy="356929"/>
          </a:xfrm>
          <a:prstGeom prst="rect">
            <a:avLst/>
          </a:prstGeom>
        </p:spPr>
        <p:txBody>
          <a:bodyPr lIns="0" tIns="0" rIns="0" bIns="0" rtlCol="0" anchor="t">
            <a:spAutoFit/>
          </a:bodyPr>
          <a:lstStyle/>
          <a:p>
            <a:pPr marL="0" lvl="0" indent="0" algn="l">
              <a:lnSpc>
                <a:spcPts val="2901"/>
              </a:lnSpc>
              <a:spcBef>
                <a:spcPct val="0"/>
              </a:spcBef>
            </a:pPr>
            <a:r>
              <a:rPr lang="en-US" sz="2072">
                <a:solidFill>
                  <a:srgbClr val="A7AEB7"/>
                </a:solidFill>
                <a:latin typeface="Open Sauce Bold"/>
              </a:rPr>
              <a:t>Praneeth Narisetty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28750" y="2718731"/>
            <a:ext cx="14338943" cy="6756040"/>
          </a:xfrm>
          <a:prstGeom prst="rect">
            <a:avLst/>
          </a:prstGeom>
        </p:spPr>
        <p:txBody>
          <a:bodyPr lIns="0" tIns="0" rIns="0" bIns="0" rtlCol="0" anchor="t">
            <a:spAutoFit/>
          </a:bodyPr>
          <a:lstStyle/>
          <a:p>
            <a:pPr algn="l">
              <a:lnSpc>
                <a:spcPts val="3519"/>
              </a:lnSpc>
            </a:pPr>
            <a:endParaRPr/>
          </a:p>
          <a:p>
            <a:pPr algn="l">
              <a:lnSpc>
                <a:spcPts val="5619"/>
              </a:lnSpc>
            </a:pPr>
            <a:r>
              <a:rPr lang="en-US" sz="4014">
                <a:solidFill>
                  <a:srgbClr val="000000"/>
                </a:solidFill>
                <a:latin typeface="Open Sauce Bold"/>
              </a:rPr>
              <a:t>Libraries:</a:t>
            </a:r>
          </a:p>
          <a:p>
            <a:pPr algn="l">
              <a:lnSpc>
                <a:spcPts val="2959"/>
              </a:lnSpc>
            </a:pPr>
            <a:endParaRPr lang="en-US" sz="4014">
              <a:solidFill>
                <a:srgbClr val="000000"/>
              </a:solidFill>
              <a:latin typeface="Open Sauce Bold"/>
            </a:endParaRPr>
          </a:p>
          <a:p>
            <a:pPr marL="542808" lvl="1" indent="-271404" algn="l">
              <a:lnSpc>
                <a:spcPts val="3519"/>
              </a:lnSpc>
              <a:buFont typeface="Arial"/>
              <a:buChar char="•"/>
            </a:pPr>
            <a:r>
              <a:rPr lang="en-US" sz="2514">
                <a:solidFill>
                  <a:srgbClr val="000000"/>
                </a:solidFill>
                <a:latin typeface="Open Sauce"/>
              </a:rPr>
              <a:t>Pandas</a:t>
            </a:r>
          </a:p>
          <a:p>
            <a:pPr marL="542808" lvl="1" indent="-271404" algn="l">
              <a:lnSpc>
                <a:spcPts val="3519"/>
              </a:lnSpc>
              <a:buFont typeface="Arial"/>
              <a:buChar char="•"/>
            </a:pPr>
            <a:r>
              <a:rPr lang="en-US" sz="2514">
                <a:solidFill>
                  <a:srgbClr val="000000"/>
                </a:solidFill>
                <a:latin typeface="Open Sauce"/>
              </a:rPr>
              <a:t>os and sys</a:t>
            </a:r>
          </a:p>
          <a:p>
            <a:pPr marL="542808" lvl="1" indent="-271404" algn="l">
              <a:lnSpc>
                <a:spcPts val="3519"/>
              </a:lnSpc>
              <a:buFont typeface="Arial"/>
              <a:buChar char="•"/>
            </a:pPr>
            <a:r>
              <a:rPr lang="en-US" sz="2514">
                <a:solidFill>
                  <a:srgbClr val="000000"/>
                </a:solidFill>
                <a:latin typeface="Open Sauce"/>
              </a:rPr>
              <a:t>NumPy</a:t>
            </a:r>
          </a:p>
          <a:p>
            <a:pPr marL="542808" lvl="1" indent="-271404" algn="l">
              <a:lnSpc>
                <a:spcPts val="3519"/>
              </a:lnSpc>
              <a:buFont typeface="Arial"/>
              <a:buChar char="•"/>
            </a:pPr>
            <a:r>
              <a:rPr lang="en-US" sz="2514">
                <a:solidFill>
                  <a:srgbClr val="000000"/>
                </a:solidFill>
                <a:latin typeface="Open Sauce"/>
              </a:rPr>
              <a:t>Seaborn</a:t>
            </a:r>
          </a:p>
          <a:p>
            <a:pPr marL="542808" lvl="1" indent="-271404" algn="l">
              <a:lnSpc>
                <a:spcPts val="3519"/>
              </a:lnSpc>
              <a:buFont typeface="Arial"/>
              <a:buChar char="•"/>
            </a:pPr>
            <a:r>
              <a:rPr lang="en-US" sz="2514">
                <a:solidFill>
                  <a:srgbClr val="000000"/>
                </a:solidFill>
                <a:latin typeface="Open Sauce"/>
              </a:rPr>
              <a:t>Matplotlib</a:t>
            </a:r>
          </a:p>
          <a:p>
            <a:pPr marL="542808" lvl="1" indent="-271404" algn="l">
              <a:lnSpc>
                <a:spcPts val="3519"/>
              </a:lnSpc>
              <a:buFont typeface="Arial"/>
              <a:buChar char="•"/>
            </a:pPr>
            <a:r>
              <a:rPr lang="en-US" sz="2514">
                <a:solidFill>
                  <a:srgbClr val="000000"/>
                </a:solidFill>
                <a:latin typeface="Open Sauce"/>
              </a:rPr>
              <a:t>Librosa</a:t>
            </a:r>
          </a:p>
          <a:p>
            <a:pPr marL="542808" lvl="1" indent="-271404" algn="l">
              <a:lnSpc>
                <a:spcPts val="3519"/>
              </a:lnSpc>
              <a:buFont typeface="Arial"/>
              <a:buChar char="•"/>
            </a:pPr>
            <a:r>
              <a:rPr lang="en-US" sz="2514">
                <a:solidFill>
                  <a:srgbClr val="000000"/>
                </a:solidFill>
                <a:latin typeface="Open Sauce"/>
              </a:rPr>
              <a:t>Scikit-learn</a:t>
            </a:r>
          </a:p>
          <a:p>
            <a:pPr marL="542808" lvl="1" indent="-271404" algn="l">
              <a:lnSpc>
                <a:spcPts val="3519"/>
              </a:lnSpc>
              <a:buFont typeface="Arial"/>
              <a:buChar char="•"/>
            </a:pPr>
            <a:r>
              <a:rPr lang="en-US" sz="2514">
                <a:solidFill>
                  <a:srgbClr val="000000"/>
                </a:solidFill>
                <a:latin typeface="Open Sauce"/>
              </a:rPr>
              <a:t>TensorFlow</a:t>
            </a:r>
          </a:p>
          <a:p>
            <a:pPr marL="542808" lvl="1" indent="-271404" algn="l">
              <a:lnSpc>
                <a:spcPts val="3519"/>
              </a:lnSpc>
              <a:buFont typeface="Arial"/>
              <a:buChar char="•"/>
            </a:pPr>
            <a:r>
              <a:rPr lang="en-US" sz="2514">
                <a:solidFill>
                  <a:srgbClr val="000000"/>
                </a:solidFill>
                <a:latin typeface="Open Sauce"/>
              </a:rPr>
              <a:t>Keras</a:t>
            </a:r>
          </a:p>
          <a:p>
            <a:pPr marL="542808" lvl="1" indent="-271404" algn="l">
              <a:lnSpc>
                <a:spcPts val="3519"/>
              </a:lnSpc>
              <a:buFont typeface="Arial"/>
              <a:buChar char="•"/>
            </a:pPr>
            <a:r>
              <a:rPr lang="en-US" sz="2514">
                <a:solidFill>
                  <a:srgbClr val="000000"/>
                </a:solidFill>
                <a:latin typeface="Open Sauce"/>
              </a:rPr>
              <a:t>IPython.display &amp; Audio from IPython.display</a:t>
            </a:r>
          </a:p>
          <a:p>
            <a:pPr algn="l">
              <a:lnSpc>
                <a:spcPts val="3519"/>
              </a:lnSpc>
            </a:pPr>
            <a:endParaRPr lang="en-US" sz="2514">
              <a:solidFill>
                <a:srgbClr val="000000"/>
              </a:solidFill>
              <a:latin typeface="Open Sauce"/>
            </a:endParaRPr>
          </a:p>
          <a:p>
            <a:pPr marL="0" lvl="0" indent="0" algn="l">
              <a:lnSpc>
                <a:spcPts val="3519"/>
              </a:lnSpc>
              <a:spcBef>
                <a:spcPct val="0"/>
              </a:spcBef>
            </a:pPr>
            <a:endParaRPr lang="en-US" sz="2514">
              <a:solidFill>
                <a:srgbClr val="000000"/>
              </a:solidFill>
              <a:latin typeface="Open Sauce"/>
            </a:endParaRPr>
          </a:p>
        </p:txBody>
      </p:sp>
      <p:sp>
        <p:nvSpPr>
          <p:cNvPr id="3" name="Freeform 3"/>
          <p:cNvSpPr/>
          <p:nvPr/>
        </p:nvSpPr>
        <p:spPr>
          <a:xfrm>
            <a:off x="11471819" y="4120808"/>
            <a:ext cx="507046" cy="555310"/>
          </a:xfrm>
          <a:custGeom>
            <a:avLst/>
            <a:gdLst/>
            <a:ahLst/>
            <a:cxnLst/>
            <a:rect l="l" t="t" r="r" b="b"/>
            <a:pathLst>
              <a:path w="507046" h="555310">
                <a:moveTo>
                  <a:pt x="0" y="0"/>
                </a:moveTo>
                <a:lnTo>
                  <a:pt x="507046" y="0"/>
                </a:lnTo>
                <a:lnTo>
                  <a:pt x="507046" y="555310"/>
                </a:lnTo>
                <a:lnTo>
                  <a:pt x="0" y="555310"/>
                </a:lnTo>
                <a:lnTo>
                  <a:pt x="0" y="0"/>
                </a:lnTo>
                <a:close/>
              </a:path>
            </a:pathLst>
          </a:custGeom>
          <a:blipFill>
            <a:blip r:embed="rId2"/>
            <a:stretch>
              <a:fillRect/>
            </a:stretch>
          </a:blipFill>
        </p:spPr>
        <p:txBody>
          <a:bodyPr/>
          <a:lstStyle/>
          <a:p>
            <a:endParaRPr lang="en-US"/>
          </a:p>
        </p:txBody>
      </p:sp>
      <p:sp>
        <p:nvSpPr>
          <p:cNvPr id="4" name="TextBox 4"/>
          <p:cNvSpPr txBox="1"/>
          <p:nvPr/>
        </p:nvSpPr>
        <p:spPr>
          <a:xfrm>
            <a:off x="1428750" y="1304925"/>
            <a:ext cx="15430500" cy="1217295"/>
          </a:xfrm>
          <a:prstGeom prst="rect">
            <a:avLst/>
          </a:prstGeom>
        </p:spPr>
        <p:txBody>
          <a:bodyPr lIns="0" tIns="0" rIns="0" bIns="0" rtlCol="0" anchor="t">
            <a:spAutoFit/>
          </a:bodyPr>
          <a:lstStyle/>
          <a:p>
            <a:pPr marL="0" lvl="0" indent="0" algn="l">
              <a:lnSpc>
                <a:spcPts val="10080"/>
              </a:lnSpc>
              <a:spcBef>
                <a:spcPct val="0"/>
              </a:spcBef>
            </a:pPr>
            <a:r>
              <a:rPr lang="en-US" sz="7200">
                <a:solidFill>
                  <a:srgbClr val="004AAD"/>
                </a:solidFill>
                <a:latin typeface="Open Sauce"/>
              </a:rPr>
              <a:t>Code &amp; Libraries</a:t>
            </a:r>
          </a:p>
        </p:txBody>
      </p:sp>
      <p:sp>
        <p:nvSpPr>
          <p:cNvPr id="5" name="TextBox 5"/>
          <p:cNvSpPr txBox="1"/>
          <p:nvPr/>
        </p:nvSpPr>
        <p:spPr>
          <a:xfrm>
            <a:off x="9689779" y="3155473"/>
            <a:ext cx="14338943" cy="2965091"/>
          </a:xfrm>
          <a:prstGeom prst="rect">
            <a:avLst/>
          </a:prstGeom>
        </p:spPr>
        <p:txBody>
          <a:bodyPr lIns="0" tIns="0" rIns="0" bIns="0" rtlCol="0" anchor="t">
            <a:spAutoFit/>
          </a:bodyPr>
          <a:lstStyle/>
          <a:p>
            <a:pPr algn="l">
              <a:lnSpc>
                <a:spcPts val="5619"/>
              </a:lnSpc>
            </a:pPr>
            <a:r>
              <a:rPr lang="en-US" sz="4014">
                <a:solidFill>
                  <a:srgbClr val="000000"/>
                </a:solidFill>
                <a:latin typeface="Open Sauce Bold"/>
              </a:rPr>
              <a:t>Programming Language: </a:t>
            </a:r>
          </a:p>
          <a:p>
            <a:pPr algn="l">
              <a:lnSpc>
                <a:spcPts val="1979"/>
              </a:lnSpc>
            </a:pPr>
            <a:endParaRPr lang="en-US" sz="4014">
              <a:solidFill>
                <a:srgbClr val="000000"/>
              </a:solidFill>
              <a:latin typeface="Open Sauce Bold"/>
            </a:endParaRPr>
          </a:p>
          <a:p>
            <a:pPr marL="542808" lvl="1" indent="-271404" algn="l">
              <a:lnSpc>
                <a:spcPts val="3519"/>
              </a:lnSpc>
              <a:buFont typeface="Arial"/>
              <a:buChar char="•"/>
            </a:pPr>
            <a:r>
              <a:rPr lang="en-US" sz="2514">
                <a:solidFill>
                  <a:srgbClr val="000000"/>
                </a:solidFill>
                <a:latin typeface="Open Sauce"/>
              </a:rPr>
              <a:t>Python</a:t>
            </a:r>
          </a:p>
          <a:p>
            <a:pPr algn="l">
              <a:lnSpc>
                <a:spcPts val="5619"/>
              </a:lnSpc>
            </a:pPr>
            <a:endParaRPr lang="en-US" sz="2514">
              <a:solidFill>
                <a:srgbClr val="000000"/>
              </a:solidFill>
              <a:latin typeface="Open Sauce"/>
            </a:endParaRPr>
          </a:p>
          <a:p>
            <a:pPr algn="l">
              <a:lnSpc>
                <a:spcPts val="3519"/>
              </a:lnSpc>
            </a:pPr>
            <a:endParaRPr lang="en-US" sz="2514">
              <a:solidFill>
                <a:srgbClr val="000000"/>
              </a:solidFill>
              <a:latin typeface="Open Sauce"/>
            </a:endParaRPr>
          </a:p>
          <a:p>
            <a:pPr marL="0" lvl="0" indent="0" algn="l">
              <a:lnSpc>
                <a:spcPts val="3519"/>
              </a:lnSpc>
              <a:spcBef>
                <a:spcPct val="0"/>
              </a:spcBef>
            </a:pPr>
            <a:endParaRPr lang="en-US" sz="2514">
              <a:solidFill>
                <a:srgbClr val="000000"/>
              </a:solidFill>
              <a:latin typeface="Open Sauce"/>
            </a:endParaRPr>
          </a:p>
        </p:txBody>
      </p:sp>
      <p:sp>
        <p:nvSpPr>
          <p:cNvPr id="6" name="TextBox 6"/>
          <p:cNvSpPr txBox="1"/>
          <p:nvPr/>
        </p:nvSpPr>
        <p:spPr>
          <a:xfrm>
            <a:off x="17006335" y="8901371"/>
            <a:ext cx="252965" cy="356929"/>
          </a:xfrm>
          <a:prstGeom prst="rect">
            <a:avLst/>
          </a:prstGeom>
        </p:spPr>
        <p:txBody>
          <a:bodyPr lIns="0" tIns="0" rIns="0" bIns="0" rtlCol="0" anchor="t">
            <a:spAutoFit/>
          </a:bodyPr>
          <a:lstStyle/>
          <a:p>
            <a:pPr marL="0" lvl="0" indent="0" algn="l">
              <a:lnSpc>
                <a:spcPts val="2901"/>
              </a:lnSpc>
              <a:spcBef>
                <a:spcPct val="0"/>
              </a:spcBef>
            </a:pPr>
            <a:r>
              <a:rPr lang="en-US" sz="2072">
                <a:solidFill>
                  <a:srgbClr val="000000"/>
                </a:solidFill>
                <a:latin typeface="Open Sauce Bold"/>
              </a:rPr>
              <a:t>6</a:t>
            </a:r>
          </a:p>
        </p:txBody>
      </p:sp>
      <p:sp>
        <p:nvSpPr>
          <p:cNvPr id="7" name="TextBox 7"/>
          <p:cNvSpPr txBox="1"/>
          <p:nvPr/>
        </p:nvSpPr>
        <p:spPr>
          <a:xfrm>
            <a:off x="7896463" y="9210675"/>
            <a:ext cx="2495074" cy="356929"/>
          </a:xfrm>
          <a:prstGeom prst="rect">
            <a:avLst/>
          </a:prstGeom>
        </p:spPr>
        <p:txBody>
          <a:bodyPr lIns="0" tIns="0" rIns="0" bIns="0" rtlCol="0" anchor="t">
            <a:spAutoFit/>
          </a:bodyPr>
          <a:lstStyle/>
          <a:p>
            <a:pPr marL="0" lvl="0" indent="0" algn="l">
              <a:lnSpc>
                <a:spcPts val="2901"/>
              </a:lnSpc>
              <a:spcBef>
                <a:spcPct val="0"/>
              </a:spcBef>
            </a:pPr>
            <a:r>
              <a:rPr lang="en-US" sz="2072">
                <a:solidFill>
                  <a:srgbClr val="A7AEB7"/>
                </a:solidFill>
                <a:latin typeface="Open Sauce Bold"/>
              </a:rPr>
              <a:t>Praneeth Narisetty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487099" y="3881147"/>
            <a:ext cx="5472579" cy="4038271"/>
          </a:xfrm>
          <a:custGeom>
            <a:avLst/>
            <a:gdLst/>
            <a:ahLst/>
            <a:cxnLst/>
            <a:rect l="l" t="t" r="r" b="b"/>
            <a:pathLst>
              <a:path w="5472579" h="4038271">
                <a:moveTo>
                  <a:pt x="0" y="0"/>
                </a:moveTo>
                <a:lnTo>
                  <a:pt x="5472579" y="0"/>
                </a:lnTo>
                <a:lnTo>
                  <a:pt x="5472579" y="4038270"/>
                </a:lnTo>
                <a:lnTo>
                  <a:pt x="0" y="4038270"/>
                </a:lnTo>
                <a:lnTo>
                  <a:pt x="0" y="0"/>
                </a:lnTo>
                <a:close/>
              </a:path>
            </a:pathLst>
          </a:custGeom>
          <a:blipFill>
            <a:blip r:embed="rId2"/>
            <a:stretch>
              <a:fillRect t="-522"/>
            </a:stretch>
          </a:blipFill>
        </p:spPr>
        <p:txBody>
          <a:bodyPr/>
          <a:lstStyle/>
          <a:p>
            <a:endParaRPr lang="en-US"/>
          </a:p>
        </p:txBody>
      </p:sp>
      <p:sp>
        <p:nvSpPr>
          <p:cNvPr id="3" name="TextBox 3"/>
          <p:cNvSpPr txBox="1"/>
          <p:nvPr/>
        </p:nvSpPr>
        <p:spPr>
          <a:xfrm>
            <a:off x="1428750" y="1304925"/>
            <a:ext cx="15430500" cy="3769995"/>
          </a:xfrm>
          <a:prstGeom prst="rect">
            <a:avLst/>
          </a:prstGeom>
        </p:spPr>
        <p:txBody>
          <a:bodyPr lIns="0" tIns="0" rIns="0" bIns="0" rtlCol="0" anchor="t">
            <a:spAutoFit/>
          </a:bodyPr>
          <a:lstStyle/>
          <a:p>
            <a:pPr algn="l">
              <a:lnSpc>
                <a:spcPts val="10080"/>
              </a:lnSpc>
            </a:pPr>
            <a:r>
              <a:rPr lang="en-US" sz="7200">
                <a:solidFill>
                  <a:srgbClr val="004AAD"/>
                </a:solidFill>
                <a:latin typeface="Open Sauce"/>
              </a:rPr>
              <a:t>Data Visualisation and Exploration</a:t>
            </a:r>
          </a:p>
          <a:p>
            <a:pPr algn="l">
              <a:lnSpc>
                <a:spcPts val="10080"/>
              </a:lnSpc>
            </a:pPr>
            <a:endParaRPr lang="en-US" sz="7200">
              <a:solidFill>
                <a:srgbClr val="004AAD"/>
              </a:solidFill>
              <a:latin typeface="Open Sauce"/>
            </a:endParaRPr>
          </a:p>
          <a:p>
            <a:pPr marL="0" lvl="0" indent="0" algn="l">
              <a:lnSpc>
                <a:spcPts val="10080"/>
              </a:lnSpc>
              <a:spcBef>
                <a:spcPct val="0"/>
              </a:spcBef>
            </a:pPr>
            <a:endParaRPr lang="en-US" sz="7200">
              <a:solidFill>
                <a:srgbClr val="004AAD"/>
              </a:solidFill>
              <a:latin typeface="Open Sauce"/>
            </a:endParaRPr>
          </a:p>
        </p:txBody>
      </p:sp>
      <p:sp>
        <p:nvSpPr>
          <p:cNvPr id="4" name="TextBox 4"/>
          <p:cNvSpPr txBox="1"/>
          <p:nvPr/>
        </p:nvSpPr>
        <p:spPr>
          <a:xfrm>
            <a:off x="1668365" y="3078998"/>
            <a:ext cx="7578327" cy="5575892"/>
          </a:xfrm>
          <a:prstGeom prst="rect">
            <a:avLst/>
          </a:prstGeom>
        </p:spPr>
        <p:txBody>
          <a:bodyPr lIns="0" tIns="0" rIns="0" bIns="0" rtlCol="0" anchor="t">
            <a:spAutoFit/>
          </a:bodyPr>
          <a:lstStyle/>
          <a:p>
            <a:pPr algn="l">
              <a:lnSpc>
                <a:spcPts val="4406"/>
              </a:lnSpc>
            </a:pPr>
            <a:r>
              <a:rPr lang="en-US" sz="3147">
                <a:solidFill>
                  <a:srgbClr val="000000"/>
                </a:solidFill>
                <a:latin typeface="Open Sauce Bold"/>
              </a:rPr>
              <a:t>Count of Emotions:</a:t>
            </a:r>
          </a:p>
          <a:p>
            <a:pPr algn="l">
              <a:lnSpc>
                <a:spcPts val="2720"/>
              </a:lnSpc>
            </a:pPr>
            <a:endParaRPr lang="en-US" sz="3147">
              <a:solidFill>
                <a:srgbClr val="000000"/>
              </a:solidFill>
              <a:latin typeface="Open Sauce Bold"/>
            </a:endParaRPr>
          </a:p>
          <a:p>
            <a:pPr marL="601511" lvl="1" indent="-300756" algn="l">
              <a:lnSpc>
                <a:spcPts val="3900"/>
              </a:lnSpc>
              <a:buFont typeface="Arial"/>
              <a:buChar char="•"/>
            </a:pPr>
            <a:r>
              <a:rPr lang="en-US" sz="2786">
                <a:solidFill>
                  <a:srgbClr val="000000"/>
                </a:solidFill>
                <a:latin typeface="Open Sauce"/>
              </a:rPr>
              <a:t>This visualization helps in understanding the balance or imbalance among different emotional categories in the data, which is crucial for training a well-performing model.</a:t>
            </a:r>
          </a:p>
          <a:p>
            <a:pPr algn="l">
              <a:lnSpc>
                <a:spcPts val="2046"/>
              </a:lnSpc>
            </a:pPr>
            <a:endParaRPr lang="en-US" sz="2786">
              <a:solidFill>
                <a:srgbClr val="000000"/>
              </a:solidFill>
              <a:latin typeface="Open Sauce"/>
            </a:endParaRPr>
          </a:p>
          <a:p>
            <a:pPr marL="601511" lvl="1" indent="-300756" algn="l">
              <a:lnSpc>
                <a:spcPts val="3900"/>
              </a:lnSpc>
              <a:buFont typeface="Arial"/>
              <a:buChar char="•"/>
            </a:pPr>
            <a:r>
              <a:rPr lang="en-US" sz="2786">
                <a:solidFill>
                  <a:srgbClr val="000000"/>
                </a:solidFill>
                <a:latin typeface="Open Sauce"/>
              </a:rPr>
              <a:t>Each bar represents the count of audio samples labeled with emotions such as sadness, neutrality, happiness, anger, fear, surprise, and disgust.</a:t>
            </a:r>
          </a:p>
        </p:txBody>
      </p:sp>
      <p:sp>
        <p:nvSpPr>
          <p:cNvPr id="5" name="TextBox 5"/>
          <p:cNvSpPr txBox="1"/>
          <p:nvPr/>
        </p:nvSpPr>
        <p:spPr>
          <a:xfrm>
            <a:off x="17006335" y="8901371"/>
            <a:ext cx="252965" cy="356929"/>
          </a:xfrm>
          <a:prstGeom prst="rect">
            <a:avLst/>
          </a:prstGeom>
        </p:spPr>
        <p:txBody>
          <a:bodyPr lIns="0" tIns="0" rIns="0" bIns="0" rtlCol="0" anchor="t">
            <a:spAutoFit/>
          </a:bodyPr>
          <a:lstStyle/>
          <a:p>
            <a:pPr marL="0" lvl="0" indent="0" algn="l">
              <a:lnSpc>
                <a:spcPts val="2901"/>
              </a:lnSpc>
              <a:spcBef>
                <a:spcPct val="0"/>
              </a:spcBef>
            </a:pPr>
            <a:r>
              <a:rPr lang="en-US" sz="2072">
                <a:solidFill>
                  <a:srgbClr val="000000"/>
                </a:solidFill>
                <a:latin typeface="Open Sauce Bold"/>
              </a:rPr>
              <a:t>7</a:t>
            </a:r>
          </a:p>
        </p:txBody>
      </p:sp>
      <p:sp>
        <p:nvSpPr>
          <p:cNvPr id="6" name="TextBox 6"/>
          <p:cNvSpPr txBox="1"/>
          <p:nvPr/>
        </p:nvSpPr>
        <p:spPr>
          <a:xfrm>
            <a:off x="7896463" y="9210675"/>
            <a:ext cx="2495074" cy="356929"/>
          </a:xfrm>
          <a:prstGeom prst="rect">
            <a:avLst/>
          </a:prstGeom>
        </p:spPr>
        <p:txBody>
          <a:bodyPr lIns="0" tIns="0" rIns="0" bIns="0" rtlCol="0" anchor="t">
            <a:spAutoFit/>
          </a:bodyPr>
          <a:lstStyle/>
          <a:p>
            <a:pPr marL="0" lvl="0" indent="0" algn="l">
              <a:lnSpc>
                <a:spcPts val="2901"/>
              </a:lnSpc>
              <a:spcBef>
                <a:spcPct val="0"/>
              </a:spcBef>
            </a:pPr>
            <a:r>
              <a:rPr lang="en-US" sz="2072">
                <a:solidFill>
                  <a:srgbClr val="A7AEB7"/>
                </a:solidFill>
                <a:latin typeface="Open Sauce Bold"/>
              </a:rPr>
              <a:t>Praneeth Narisetty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181022" y="6964379"/>
            <a:ext cx="4523855" cy="2579831"/>
          </a:xfrm>
          <a:custGeom>
            <a:avLst/>
            <a:gdLst/>
            <a:ahLst/>
            <a:cxnLst/>
            <a:rect l="l" t="t" r="r" b="b"/>
            <a:pathLst>
              <a:path w="4523855" h="2579831">
                <a:moveTo>
                  <a:pt x="0" y="0"/>
                </a:moveTo>
                <a:lnTo>
                  <a:pt x="4523854" y="0"/>
                </a:lnTo>
                <a:lnTo>
                  <a:pt x="4523854" y="2579831"/>
                </a:lnTo>
                <a:lnTo>
                  <a:pt x="0" y="2579831"/>
                </a:lnTo>
                <a:lnTo>
                  <a:pt x="0" y="0"/>
                </a:lnTo>
                <a:close/>
              </a:path>
            </a:pathLst>
          </a:custGeom>
          <a:blipFill>
            <a:blip r:embed="rId2"/>
            <a:stretch>
              <a:fillRect l="-752"/>
            </a:stretch>
          </a:blipFill>
        </p:spPr>
        <p:txBody>
          <a:bodyPr/>
          <a:lstStyle/>
          <a:p>
            <a:endParaRPr lang="en-US"/>
          </a:p>
        </p:txBody>
      </p:sp>
      <p:sp>
        <p:nvSpPr>
          <p:cNvPr id="3" name="Freeform 3"/>
          <p:cNvSpPr/>
          <p:nvPr/>
        </p:nvSpPr>
        <p:spPr>
          <a:xfrm>
            <a:off x="6704876" y="7006722"/>
            <a:ext cx="10063141" cy="2495145"/>
          </a:xfrm>
          <a:custGeom>
            <a:avLst/>
            <a:gdLst/>
            <a:ahLst/>
            <a:cxnLst/>
            <a:rect l="l" t="t" r="r" b="b"/>
            <a:pathLst>
              <a:path w="10063141" h="2495145">
                <a:moveTo>
                  <a:pt x="0" y="0"/>
                </a:moveTo>
                <a:lnTo>
                  <a:pt x="10063142" y="0"/>
                </a:lnTo>
                <a:lnTo>
                  <a:pt x="10063142" y="2495145"/>
                </a:lnTo>
                <a:lnTo>
                  <a:pt x="0" y="2495145"/>
                </a:lnTo>
                <a:lnTo>
                  <a:pt x="0" y="0"/>
                </a:lnTo>
                <a:close/>
              </a:path>
            </a:pathLst>
          </a:custGeom>
          <a:blipFill>
            <a:blip r:embed="rId3"/>
            <a:stretch>
              <a:fillRect/>
            </a:stretch>
          </a:blipFill>
        </p:spPr>
        <p:txBody>
          <a:bodyPr/>
          <a:lstStyle/>
          <a:p>
            <a:endParaRPr lang="en-US"/>
          </a:p>
        </p:txBody>
      </p:sp>
      <p:sp>
        <p:nvSpPr>
          <p:cNvPr id="4" name="TextBox 4"/>
          <p:cNvSpPr txBox="1"/>
          <p:nvPr/>
        </p:nvSpPr>
        <p:spPr>
          <a:xfrm>
            <a:off x="1428750" y="1304925"/>
            <a:ext cx="15430500" cy="3769995"/>
          </a:xfrm>
          <a:prstGeom prst="rect">
            <a:avLst/>
          </a:prstGeom>
        </p:spPr>
        <p:txBody>
          <a:bodyPr lIns="0" tIns="0" rIns="0" bIns="0" rtlCol="0" anchor="t">
            <a:spAutoFit/>
          </a:bodyPr>
          <a:lstStyle/>
          <a:p>
            <a:pPr algn="l">
              <a:lnSpc>
                <a:spcPts val="10080"/>
              </a:lnSpc>
            </a:pPr>
            <a:r>
              <a:rPr lang="en-US" sz="7200">
                <a:solidFill>
                  <a:srgbClr val="004AAD"/>
                </a:solidFill>
                <a:latin typeface="Open Sauce"/>
              </a:rPr>
              <a:t>Data Visualisation and Exploration</a:t>
            </a:r>
          </a:p>
          <a:p>
            <a:pPr algn="l">
              <a:lnSpc>
                <a:spcPts val="10080"/>
              </a:lnSpc>
            </a:pPr>
            <a:endParaRPr lang="en-US" sz="7200">
              <a:solidFill>
                <a:srgbClr val="004AAD"/>
              </a:solidFill>
              <a:latin typeface="Open Sauce"/>
            </a:endParaRPr>
          </a:p>
          <a:p>
            <a:pPr marL="0" lvl="0" indent="0" algn="l">
              <a:lnSpc>
                <a:spcPts val="10080"/>
              </a:lnSpc>
              <a:spcBef>
                <a:spcPct val="0"/>
              </a:spcBef>
            </a:pPr>
            <a:endParaRPr lang="en-US" sz="7200">
              <a:solidFill>
                <a:srgbClr val="004AAD"/>
              </a:solidFill>
              <a:latin typeface="Open Sauce"/>
            </a:endParaRPr>
          </a:p>
        </p:txBody>
      </p:sp>
      <p:sp>
        <p:nvSpPr>
          <p:cNvPr id="5" name="TextBox 5"/>
          <p:cNvSpPr txBox="1"/>
          <p:nvPr/>
        </p:nvSpPr>
        <p:spPr>
          <a:xfrm>
            <a:off x="1548557" y="2703490"/>
            <a:ext cx="15190885" cy="4185560"/>
          </a:xfrm>
          <a:prstGeom prst="rect">
            <a:avLst/>
          </a:prstGeom>
        </p:spPr>
        <p:txBody>
          <a:bodyPr lIns="0" tIns="0" rIns="0" bIns="0" rtlCol="0" anchor="t">
            <a:spAutoFit/>
          </a:bodyPr>
          <a:lstStyle/>
          <a:p>
            <a:pPr algn="l">
              <a:lnSpc>
                <a:spcPts val="3659"/>
              </a:lnSpc>
            </a:pPr>
            <a:r>
              <a:rPr lang="en-US" sz="2614">
                <a:solidFill>
                  <a:srgbClr val="000000"/>
                </a:solidFill>
                <a:latin typeface="Open Sauce Bold"/>
              </a:rPr>
              <a:t>Mel Spectrogram &amp; MFCC:</a:t>
            </a:r>
          </a:p>
          <a:p>
            <a:pPr algn="l">
              <a:lnSpc>
                <a:spcPts val="2119"/>
              </a:lnSpc>
            </a:pPr>
            <a:endParaRPr lang="en-US" sz="2614">
              <a:solidFill>
                <a:srgbClr val="000000"/>
              </a:solidFill>
              <a:latin typeface="Open Sauce Bold"/>
            </a:endParaRPr>
          </a:p>
          <a:p>
            <a:pPr marL="499629" lvl="1" indent="-249815" algn="l">
              <a:lnSpc>
                <a:spcPts val="3239"/>
              </a:lnSpc>
              <a:buFont typeface="Arial"/>
              <a:buChar char="•"/>
            </a:pPr>
            <a:r>
              <a:rPr lang="en-US" sz="2314">
                <a:solidFill>
                  <a:srgbClr val="000000"/>
                </a:solidFill>
                <a:latin typeface="Open Sauce"/>
              </a:rPr>
              <a:t> Mel Spectrograms are essential for analyzing the frequency content of audio signals and are widely used in speech recognition tasks to capture the textural aspects of sound that are relevant for distinguishing between different emotions.</a:t>
            </a:r>
          </a:p>
          <a:p>
            <a:pPr algn="l">
              <a:lnSpc>
                <a:spcPts val="1699"/>
              </a:lnSpc>
            </a:pPr>
            <a:endParaRPr lang="en-US" sz="2314">
              <a:solidFill>
                <a:srgbClr val="000000"/>
              </a:solidFill>
              <a:latin typeface="Open Sauce"/>
            </a:endParaRPr>
          </a:p>
          <a:p>
            <a:pPr marL="499629" lvl="1" indent="-249815" algn="l">
              <a:lnSpc>
                <a:spcPts val="3239"/>
              </a:lnSpc>
              <a:buFont typeface="Arial"/>
              <a:buChar char="•"/>
            </a:pPr>
            <a:r>
              <a:rPr lang="en-US" sz="2314">
                <a:solidFill>
                  <a:srgbClr val="000000"/>
                </a:solidFill>
                <a:latin typeface="Open Sauce"/>
              </a:rPr>
              <a:t>MFCCs are crucial for speech and audio processing as they mimic the human ear's behavior and are thus highly effective in voice recognition and speaker identification tasks. They provide a compact representation of the sound based on the perception of pitch and tone, which are fundamental in recognizing emotional nuances in speech.</a:t>
            </a:r>
          </a:p>
          <a:p>
            <a:pPr algn="l">
              <a:lnSpc>
                <a:spcPts val="3239"/>
              </a:lnSpc>
            </a:pPr>
            <a:endParaRPr lang="en-US" sz="2314">
              <a:solidFill>
                <a:srgbClr val="000000"/>
              </a:solidFill>
              <a:latin typeface="Open Sauce"/>
            </a:endParaRPr>
          </a:p>
        </p:txBody>
      </p:sp>
      <p:sp>
        <p:nvSpPr>
          <p:cNvPr id="6" name="TextBox 6"/>
          <p:cNvSpPr txBox="1"/>
          <p:nvPr/>
        </p:nvSpPr>
        <p:spPr>
          <a:xfrm>
            <a:off x="17006335" y="8901371"/>
            <a:ext cx="252965" cy="356929"/>
          </a:xfrm>
          <a:prstGeom prst="rect">
            <a:avLst/>
          </a:prstGeom>
        </p:spPr>
        <p:txBody>
          <a:bodyPr lIns="0" tIns="0" rIns="0" bIns="0" rtlCol="0" anchor="t">
            <a:spAutoFit/>
          </a:bodyPr>
          <a:lstStyle/>
          <a:p>
            <a:pPr marL="0" lvl="0" indent="0" algn="l">
              <a:lnSpc>
                <a:spcPts val="2901"/>
              </a:lnSpc>
              <a:spcBef>
                <a:spcPct val="0"/>
              </a:spcBef>
            </a:pPr>
            <a:r>
              <a:rPr lang="en-US" sz="2072">
                <a:solidFill>
                  <a:srgbClr val="000000"/>
                </a:solidFill>
                <a:latin typeface="Open Sauce Bold"/>
              </a:rPr>
              <a:t>8</a:t>
            </a:r>
          </a:p>
        </p:txBody>
      </p:sp>
      <p:sp>
        <p:nvSpPr>
          <p:cNvPr id="7" name="TextBox 7"/>
          <p:cNvSpPr txBox="1"/>
          <p:nvPr/>
        </p:nvSpPr>
        <p:spPr>
          <a:xfrm>
            <a:off x="7896463" y="9568542"/>
            <a:ext cx="2495074" cy="356929"/>
          </a:xfrm>
          <a:prstGeom prst="rect">
            <a:avLst/>
          </a:prstGeom>
        </p:spPr>
        <p:txBody>
          <a:bodyPr lIns="0" tIns="0" rIns="0" bIns="0" rtlCol="0" anchor="t">
            <a:spAutoFit/>
          </a:bodyPr>
          <a:lstStyle/>
          <a:p>
            <a:pPr marL="0" lvl="0" indent="0" algn="l">
              <a:lnSpc>
                <a:spcPts val="2901"/>
              </a:lnSpc>
              <a:spcBef>
                <a:spcPct val="0"/>
              </a:spcBef>
            </a:pPr>
            <a:r>
              <a:rPr lang="en-US" sz="2072">
                <a:solidFill>
                  <a:srgbClr val="A7AEB7"/>
                </a:solidFill>
                <a:latin typeface="Open Sauce Bold"/>
              </a:rPr>
              <a:t>Praneeth Narisetty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934899" y="4387610"/>
            <a:ext cx="5524646" cy="2307032"/>
          </a:xfrm>
          <a:custGeom>
            <a:avLst/>
            <a:gdLst/>
            <a:ahLst/>
            <a:cxnLst/>
            <a:rect l="l" t="t" r="r" b="b"/>
            <a:pathLst>
              <a:path w="5524646" h="2307032">
                <a:moveTo>
                  <a:pt x="0" y="0"/>
                </a:moveTo>
                <a:lnTo>
                  <a:pt x="5524646" y="0"/>
                </a:lnTo>
                <a:lnTo>
                  <a:pt x="5524646" y="2307031"/>
                </a:lnTo>
                <a:lnTo>
                  <a:pt x="0" y="2307031"/>
                </a:lnTo>
                <a:lnTo>
                  <a:pt x="0" y="0"/>
                </a:lnTo>
                <a:close/>
              </a:path>
            </a:pathLst>
          </a:custGeom>
          <a:blipFill>
            <a:blip r:embed="rId2"/>
            <a:stretch>
              <a:fillRect b="-3041"/>
            </a:stretch>
          </a:blipFill>
        </p:spPr>
        <p:txBody>
          <a:bodyPr/>
          <a:lstStyle/>
          <a:p>
            <a:endParaRPr lang="en-US"/>
          </a:p>
        </p:txBody>
      </p:sp>
      <p:sp>
        <p:nvSpPr>
          <p:cNvPr id="3" name="Freeform 3"/>
          <p:cNvSpPr/>
          <p:nvPr/>
        </p:nvSpPr>
        <p:spPr>
          <a:xfrm>
            <a:off x="10254788" y="4406870"/>
            <a:ext cx="5524646" cy="2287771"/>
          </a:xfrm>
          <a:custGeom>
            <a:avLst/>
            <a:gdLst/>
            <a:ahLst/>
            <a:cxnLst/>
            <a:rect l="l" t="t" r="r" b="b"/>
            <a:pathLst>
              <a:path w="5524646" h="2287771">
                <a:moveTo>
                  <a:pt x="0" y="0"/>
                </a:moveTo>
                <a:lnTo>
                  <a:pt x="5524646" y="0"/>
                </a:lnTo>
                <a:lnTo>
                  <a:pt x="5524646" y="2287771"/>
                </a:lnTo>
                <a:lnTo>
                  <a:pt x="0" y="2287771"/>
                </a:lnTo>
                <a:lnTo>
                  <a:pt x="0" y="0"/>
                </a:lnTo>
                <a:close/>
              </a:path>
            </a:pathLst>
          </a:custGeom>
          <a:blipFill>
            <a:blip r:embed="rId3"/>
            <a:stretch>
              <a:fillRect b="-4764"/>
            </a:stretch>
          </a:blipFill>
        </p:spPr>
        <p:txBody>
          <a:bodyPr/>
          <a:lstStyle/>
          <a:p>
            <a:endParaRPr lang="en-US"/>
          </a:p>
        </p:txBody>
      </p:sp>
      <p:sp>
        <p:nvSpPr>
          <p:cNvPr id="4" name="Freeform 4"/>
          <p:cNvSpPr/>
          <p:nvPr/>
        </p:nvSpPr>
        <p:spPr>
          <a:xfrm>
            <a:off x="2934899" y="7153600"/>
            <a:ext cx="5524646" cy="2311958"/>
          </a:xfrm>
          <a:custGeom>
            <a:avLst/>
            <a:gdLst/>
            <a:ahLst/>
            <a:cxnLst/>
            <a:rect l="l" t="t" r="r" b="b"/>
            <a:pathLst>
              <a:path w="5524646" h="2311958">
                <a:moveTo>
                  <a:pt x="0" y="0"/>
                </a:moveTo>
                <a:lnTo>
                  <a:pt x="5524646" y="0"/>
                </a:lnTo>
                <a:lnTo>
                  <a:pt x="5524646" y="2311959"/>
                </a:lnTo>
                <a:lnTo>
                  <a:pt x="0" y="2311959"/>
                </a:lnTo>
                <a:lnTo>
                  <a:pt x="0" y="0"/>
                </a:lnTo>
                <a:close/>
              </a:path>
            </a:pathLst>
          </a:custGeom>
          <a:blipFill>
            <a:blip r:embed="rId4"/>
            <a:stretch>
              <a:fillRect b="-4979"/>
            </a:stretch>
          </a:blipFill>
        </p:spPr>
        <p:txBody>
          <a:bodyPr/>
          <a:lstStyle/>
          <a:p>
            <a:endParaRPr lang="en-US"/>
          </a:p>
        </p:txBody>
      </p:sp>
      <p:sp>
        <p:nvSpPr>
          <p:cNvPr id="5" name="Freeform 5"/>
          <p:cNvSpPr/>
          <p:nvPr/>
        </p:nvSpPr>
        <p:spPr>
          <a:xfrm>
            <a:off x="10254788" y="7114891"/>
            <a:ext cx="5524646" cy="2350667"/>
          </a:xfrm>
          <a:custGeom>
            <a:avLst/>
            <a:gdLst/>
            <a:ahLst/>
            <a:cxnLst/>
            <a:rect l="l" t="t" r="r" b="b"/>
            <a:pathLst>
              <a:path w="5524646" h="2350667">
                <a:moveTo>
                  <a:pt x="0" y="0"/>
                </a:moveTo>
                <a:lnTo>
                  <a:pt x="5524646" y="0"/>
                </a:lnTo>
                <a:lnTo>
                  <a:pt x="5524646" y="2350668"/>
                </a:lnTo>
                <a:lnTo>
                  <a:pt x="0" y="2350668"/>
                </a:lnTo>
                <a:lnTo>
                  <a:pt x="0" y="0"/>
                </a:lnTo>
                <a:close/>
              </a:path>
            </a:pathLst>
          </a:custGeom>
          <a:blipFill>
            <a:blip r:embed="rId5"/>
            <a:stretch>
              <a:fillRect b="-2599"/>
            </a:stretch>
          </a:blipFill>
        </p:spPr>
        <p:txBody>
          <a:bodyPr/>
          <a:lstStyle/>
          <a:p>
            <a:endParaRPr lang="en-US"/>
          </a:p>
        </p:txBody>
      </p:sp>
      <p:sp>
        <p:nvSpPr>
          <p:cNvPr id="6" name="TextBox 6"/>
          <p:cNvSpPr txBox="1"/>
          <p:nvPr/>
        </p:nvSpPr>
        <p:spPr>
          <a:xfrm>
            <a:off x="1428750" y="1304925"/>
            <a:ext cx="15430500" cy="2493645"/>
          </a:xfrm>
          <a:prstGeom prst="rect">
            <a:avLst/>
          </a:prstGeom>
        </p:spPr>
        <p:txBody>
          <a:bodyPr lIns="0" tIns="0" rIns="0" bIns="0" rtlCol="0" anchor="t">
            <a:spAutoFit/>
          </a:bodyPr>
          <a:lstStyle/>
          <a:p>
            <a:pPr algn="l">
              <a:lnSpc>
                <a:spcPts val="10080"/>
              </a:lnSpc>
            </a:pPr>
            <a:r>
              <a:rPr lang="en-US" sz="7200">
                <a:solidFill>
                  <a:srgbClr val="004AAD"/>
                </a:solidFill>
                <a:latin typeface="Open Sauce"/>
              </a:rPr>
              <a:t>Data Augmentation</a:t>
            </a:r>
          </a:p>
          <a:p>
            <a:pPr marL="0" lvl="0" indent="0" algn="l">
              <a:lnSpc>
                <a:spcPts val="10080"/>
              </a:lnSpc>
              <a:spcBef>
                <a:spcPct val="0"/>
              </a:spcBef>
            </a:pPr>
            <a:endParaRPr lang="en-US" sz="7200">
              <a:solidFill>
                <a:srgbClr val="004AAD"/>
              </a:solidFill>
              <a:latin typeface="Open Sauce"/>
            </a:endParaRPr>
          </a:p>
        </p:txBody>
      </p:sp>
      <p:sp>
        <p:nvSpPr>
          <p:cNvPr id="7" name="TextBox 7"/>
          <p:cNvSpPr txBox="1"/>
          <p:nvPr/>
        </p:nvSpPr>
        <p:spPr>
          <a:xfrm>
            <a:off x="1548557" y="2726234"/>
            <a:ext cx="15190885" cy="1208045"/>
          </a:xfrm>
          <a:prstGeom prst="rect">
            <a:avLst/>
          </a:prstGeom>
        </p:spPr>
        <p:txBody>
          <a:bodyPr lIns="0" tIns="0" rIns="0" bIns="0" rtlCol="0" anchor="t">
            <a:spAutoFit/>
          </a:bodyPr>
          <a:lstStyle/>
          <a:p>
            <a:pPr algn="l">
              <a:lnSpc>
                <a:spcPts val="3239"/>
              </a:lnSpc>
            </a:pPr>
            <a:r>
              <a:rPr lang="en-US" sz="2314">
                <a:solidFill>
                  <a:srgbClr val="000000"/>
                </a:solidFill>
                <a:latin typeface="Open Sauce"/>
              </a:rPr>
              <a:t>Data augmentation is a technique used in machine learning to increase the diversity and quantity of training data by generating modified versions of the existing data. This is particularly useful when acquiring new data is expensive or impractical. Techniques used in the project: Noise, Shifting, Stretching, Pitch.</a:t>
            </a:r>
          </a:p>
        </p:txBody>
      </p:sp>
      <p:sp>
        <p:nvSpPr>
          <p:cNvPr id="8" name="TextBox 8"/>
          <p:cNvSpPr txBox="1"/>
          <p:nvPr/>
        </p:nvSpPr>
        <p:spPr>
          <a:xfrm>
            <a:off x="1713253" y="5289528"/>
            <a:ext cx="933814" cy="388895"/>
          </a:xfrm>
          <a:prstGeom prst="rect">
            <a:avLst/>
          </a:prstGeom>
        </p:spPr>
        <p:txBody>
          <a:bodyPr lIns="0" tIns="0" rIns="0" bIns="0" rtlCol="0" anchor="t">
            <a:spAutoFit/>
          </a:bodyPr>
          <a:lstStyle/>
          <a:p>
            <a:pPr algn="l">
              <a:lnSpc>
                <a:spcPts val="3239"/>
              </a:lnSpc>
            </a:pPr>
            <a:r>
              <a:rPr lang="en-US" sz="2314">
                <a:solidFill>
                  <a:srgbClr val="000000"/>
                </a:solidFill>
                <a:latin typeface="Open Sauce Bold"/>
              </a:rPr>
              <a:t>Noise:</a:t>
            </a:r>
          </a:p>
        </p:txBody>
      </p:sp>
      <p:sp>
        <p:nvSpPr>
          <p:cNvPr id="9" name="TextBox 9"/>
          <p:cNvSpPr txBox="1"/>
          <p:nvPr/>
        </p:nvSpPr>
        <p:spPr>
          <a:xfrm>
            <a:off x="1571001" y="8076727"/>
            <a:ext cx="1218316" cy="388895"/>
          </a:xfrm>
          <a:prstGeom prst="rect">
            <a:avLst/>
          </a:prstGeom>
        </p:spPr>
        <p:txBody>
          <a:bodyPr lIns="0" tIns="0" rIns="0" bIns="0" rtlCol="0" anchor="t">
            <a:spAutoFit/>
          </a:bodyPr>
          <a:lstStyle/>
          <a:p>
            <a:pPr algn="l">
              <a:lnSpc>
                <a:spcPts val="3239"/>
              </a:lnSpc>
            </a:pPr>
            <a:r>
              <a:rPr lang="en-US" sz="2314">
                <a:solidFill>
                  <a:srgbClr val="000000"/>
                </a:solidFill>
                <a:latin typeface="Open Sauce Bold"/>
              </a:rPr>
              <a:t>Shifted:</a:t>
            </a:r>
          </a:p>
        </p:txBody>
      </p:sp>
      <p:sp>
        <p:nvSpPr>
          <p:cNvPr id="10" name="TextBox 10"/>
          <p:cNvSpPr txBox="1"/>
          <p:nvPr/>
        </p:nvSpPr>
        <p:spPr>
          <a:xfrm>
            <a:off x="8678620" y="5289528"/>
            <a:ext cx="1652657" cy="388895"/>
          </a:xfrm>
          <a:prstGeom prst="rect">
            <a:avLst/>
          </a:prstGeom>
        </p:spPr>
        <p:txBody>
          <a:bodyPr lIns="0" tIns="0" rIns="0" bIns="0" rtlCol="0" anchor="t">
            <a:spAutoFit/>
          </a:bodyPr>
          <a:lstStyle/>
          <a:p>
            <a:pPr algn="l">
              <a:lnSpc>
                <a:spcPts val="3239"/>
              </a:lnSpc>
            </a:pPr>
            <a:r>
              <a:rPr lang="en-US" sz="2314">
                <a:solidFill>
                  <a:srgbClr val="000000"/>
                </a:solidFill>
                <a:latin typeface="Open Sauce Bold"/>
              </a:rPr>
              <a:t>Stretched:</a:t>
            </a:r>
          </a:p>
        </p:txBody>
      </p:sp>
      <p:sp>
        <p:nvSpPr>
          <p:cNvPr id="11" name="TextBox 11"/>
          <p:cNvSpPr txBox="1"/>
          <p:nvPr/>
        </p:nvSpPr>
        <p:spPr>
          <a:xfrm>
            <a:off x="9002746" y="8076727"/>
            <a:ext cx="933814" cy="388895"/>
          </a:xfrm>
          <a:prstGeom prst="rect">
            <a:avLst/>
          </a:prstGeom>
        </p:spPr>
        <p:txBody>
          <a:bodyPr lIns="0" tIns="0" rIns="0" bIns="0" rtlCol="0" anchor="t">
            <a:spAutoFit/>
          </a:bodyPr>
          <a:lstStyle/>
          <a:p>
            <a:pPr algn="l">
              <a:lnSpc>
                <a:spcPts val="3239"/>
              </a:lnSpc>
            </a:pPr>
            <a:r>
              <a:rPr lang="en-US" sz="2314">
                <a:solidFill>
                  <a:srgbClr val="000000"/>
                </a:solidFill>
                <a:latin typeface="Open Sauce Bold"/>
              </a:rPr>
              <a:t>Pitch:</a:t>
            </a:r>
          </a:p>
        </p:txBody>
      </p:sp>
      <p:sp>
        <p:nvSpPr>
          <p:cNvPr id="12" name="TextBox 12"/>
          <p:cNvSpPr txBox="1"/>
          <p:nvPr/>
        </p:nvSpPr>
        <p:spPr>
          <a:xfrm>
            <a:off x="17006335" y="8901371"/>
            <a:ext cx="252965" cy="356929"/>
          </a:xfrm>
          <a:prstGeom prst="rect">
            <a:avLst/>
          </a:prstGeom>
        </p:spPr>
        <p:txBody>
          <a:bodyPr lIns="0" tIns="0" rIns="0" bIns="0" rtlCol="0" anchor="t">
            <a:spAutoFit/>
          </a:bodyPr>
          <a:lstStyle/>
          <a:p>
            <a:pPr marL="0" lvl="0" indent="0" algn="l">
              <a:lnSpc>
                <a:spcPts val="2901"/>
              </a:lnSpc>
              <a:spcBef>
                <a:spcPct val="0"/>
              </a:spcBef>
            </a:pPr>
            <a:r>
              <a:rPr lang="en-US" sz="2072">
                <a:solidFill>
                  <a:srgbClr val="000000"/>
                </a:solidFill>
                <a:latin typeface="Open Sauce Bold"/>
              </a:rPr>
              <a:t>9</a:t>
            </a:r>
          </a:p>
        </p:txBody>
      </p:sp>
      <p:sp>
        <p:nvSpPr>
          <p:cNvPr id="13" name="TextBox 13"/>
          <p:cNvSpPr txBox="1"/>
          <p:nvPr/>
        </p:nvSpPr>
        <p:spPr>
          <a:xfrm>
            <a:off x="7896463" y="9535866"/>
            <a:ext cx="2495074" cy="356929"/>
          </a:xfrm>
          <a:prstGeom prst="rect">
            <a:avLst/>
          </a:prstGeom>
        </p:spPr>
        <p:txBody>
          <a:bodyPr lIns="0" tIns="0" rIns="0" bIns="0" rtlCol="0" anchor="t">
            <a:spAutoFit/>
          </a:bodyPr>
          <a:lstStyle/>
          <a:p>
            <a:pPr marL="0" lvl="0" indent="0" algn="l">
              <a:lnSpc>
                <a:spcPts val="2901"/>
              </a:lnSpc>
              <a:spcBef>
                <a:spcPct val="0"/>
              </a:spcBef>
            </a:pPr>
            <a:r>
              <a:rPr lang="en-US" sz="2072">
                <a:solidFill>
                  <a:srgbClr val="A7AEB7"/>
                </a:solidFill>
                <a:latin typeface="Open Sauce Bold"/>
              </a:rPr>
              <a:t>Praneeth Narisetty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1385</Words>
  <Application>Microsoft Macintosh PowerPoint</Application>
  <PresentationFormat>Custom</PresentationFormat>
  <Paragraphs>148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Open Sauce</vt:lpstr>
      <vt:lpstr>Open Sauce Bold</vt:lpstr>
      <vt:lpstr>Open Sauce Semi-Bold</vt:lpstr>
      <vt:lpstr>Calibri</vt:lpstr>
      <vt:lpstr>Arial</vt:lpstr>
      <vt:lpstr>Open Sauce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Detection_of_emotions_from_speech_Praneeth_Narisetty_CS599_ppt</dc:title>
  <cp:lastModifiedBy>Narisetty, Praneeth</cp:lastModifiedBy>
  <cp:revision>2</cp:revision>
  <dcterms:created xsi:type="dcterms:W3CDTF">2006-08-16T00:00:00Z</dcterms:created>
  <dcterms:modified xsi:type="dcterms:W3CDTF">2024-05-09T02:30:33Z</dcterms:modified>
  <dc:identifier>DAGEkQJbY7A</dc:identifier>
</cp:coreProperties>
</file>