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"/>
              </a:rPr>
              <a:t>Data analysis on movie lens</a:t>
            </a:r>
            <a:endParaRPr lang="en-US" dirty="0">
              <a:latin typeface="La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GROUP -6</a:t>
            </a:r>
          </a:p>
          <a:p>
            <a:pPr algn="r"/>
            <a:r>
              <a:rPr lang="en-US" dirty="0" err="1" smtClean="0"/>
              <a:t>S.K.H.Praneeth</a:t>
            </a:r>
            <a:r>
              <a:rPr lang="en-US" dirty="0" smtClean="0"/>
              <a:t> Nooli</a:t>
            </a:r>
          </a:p>
          <a:p>
            <a:pPr algn="r"/>
            <a:r>
              <a:rPr lang="en-US" dirty="0" smtClean="0"/>
              <a:t>Rahul </a:t>
            </a:r>
            <a:r>
              <a:rPr lang="en-US" dirty="0" err="1" smtClean="0"/>
              <a:t>Ghadge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04" y="1416676"/>
            <a:ext cx="9880810" cy="534148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Summary statistics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3" y="1502760"/>
            <a:ext cx="10353761" cy="1326321"/>
          </a:xfrm>
        </p:spPr>
        <p:txBody>
          <a:bodyPr>
            <a:normAutofit/>
          </a:bodyPr>
          <a:lstStyle/>
          <a:p>
            <a:pPr lvl="0" algn="l"/>
            <a:r>
              <a:rPr lang="en-US" sz="3200" dirty="0" smtClean="0">
                <a:solidFill>
                  <a:srgbClr val="FF0000"/>
                </a:solidFill>
                <a:latin typeface="Lato"/>
              </a:rPr>
              <a:t>Conclusion-</a:t>
            </a:r>
            <a:r>
              <a:rPr lang="en" sz="3200" dirty="0">
                <a:latin typeface="Lato"/>
                <a:ea typeface="Lato"/>
                <a:cs typeface="Lato"/>
                <a:sym typeface="Lato"/>
              </a:rPr>
              <a:t>False </a:t>
            </a:r>
            <a:br>
              <a:rPr lang="en" sz="3200" dirty="0">
                <a:latin typeface="Lato"/>
                <a:ea typeface="Lato"/>
                <a:cs typeface="Lato"/>
                <a:sym typeface="Lato"/>
              </a:rPr>
            </a:br>
            <a:r>
              <a:rPr lang="en-US" sz="3200" dirty="0" smtClean="0">
                <a:solidFill>
                  <a:srgbClr val="FF0000"/>
                </a:solidFill>
                <a:latin typeface="Lato"/>
              </a:rPr>
              <a:t> </a:t>
            </a:r>
            <a:endParaRPr lang="en-US" sz="3200" dirty="0">
              <a:solidFill>
                <a:srgbClr val="FF0000"/>
              </a:solidFill>
              <a:latin typeface="La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22" y="2320467"/>
            <a:ext cx="10353762" cy="3695136"/>
          </a:xfrm>
        </p:spPr>
        <p:txBody>
          <a:bodyPr>
            <a:norm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</a:pPr>
            <a:r>
              <a:rPr lang="en" sz="2400" dirty="0" smtClean="0">
                <a:latin typeface="Lato"/>
                <a:ea typeface="Lato"/>
                <a:cs typeface="Lato"/>
                <a:sym typeface="Lato"/>
              </a:rPr>
              <a:t>In fact, result from the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data supports the </a:t>
            </a:r>
            <a:r>
              <a:rPr lang="en" sz="2400" u="sng" dirty="0">
                <a:latin typeface="Lato"/>
                <a:ea typeface="Lato"/>
                <a:cs typeface="Lato"/>
                <a:sym typeface="Lato"/>
              </a:rPr>
              <a:t>opposite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 conjecture: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Older people are:</a:t>
            </a:r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more likely than younger people to give a rating of 5</a:t>
            </a:r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less likely to give a rating of 1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Therefore our data supports that people become easier </a:t>
            </a:r>
            <a:r>
              <a:rPr lang="en" sz="2400" dirty="0" smtClean="0">
                <a:latin typeface="Lato"/>
                <a:ea typeface="Lato"/>
                <a:cs typeface="Lato"/>
                <a:sym typeface="Lato"/>
              </a:rPr>
              <a:t>to please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as they get older!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Summary statistics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45" y="566527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/>
                <a:latin typeface="Lato"/>
              </a:rPr>
              <a:t>Average rating for each movie vs Average rating for movies which are rated more than 100 times.</a:t>
            </a:r>
            <a:endParaRPr lang="en-US" sz="1800" dirty="0">
              <a:latin typeface="La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6" y="1892848"/>
            <a:ext cx="4099823" cy="3031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262" y="1789708"/>
            <a:ext cx="4448115" cy="3089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664" y="5103674"/>
            <a:ext cx="11149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lang="zh-CN" alt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majority of users tend to rate movies between 3 and 4 </a:t>
            </a:r>
            <a:r>
              <a:rPr lang="en-US" altLang="zh-CN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stars in both the cases. </a:t>
            </a:r>
            <a:endParaRPr lang="en-US" altLang="zh-CN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lang="zh-CN" alt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The tails disappear when we only use movies rated more than 100 times. </a:t>
            </a:r>
            <a:endParaRPr lang="en-US" altLang="zh-CN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Kurtosis analysis:</a:t>
            </a:r>
          </a:p>
          <a:p>
            <a:pPr marL="342900" indent="-342900">
              <a:buFont typeface="Wingdings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The original histogram has a kurtosis of 0.3246, the kurtosis becomes -0.2478</a:t>
            </a:r>
            <a:r>
              <a:rPr lang="zh-CN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in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the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second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histogram.</a:t>
            </a:r>
          </a:p>
          <a:p>
            <a:pPr marL="342900" indent="-342900">
              <a:buFont typeface="Wingdings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Tails change from “fat” to “thin”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</a:rPr>
              <a:t>Histograms</a:t>
            </a:r>
            <a:r>
              <a:rPr lang="zh-CN" altLang="zh-CN" sz="3500" dirty="0">
                <a:solidFill>
                  <a:srgbClr val="FF0000"/>
                </a:solidFill>
                <a:effectLst/>
                <a:latin typeface="Lato"/>
                <a:cs typeface="Times New Roman"/>
              </a:rPr>
              <a:t>:</a:t>
            </a:r>
            <a:r>
              <a:rPr lang="en-US" altLang="zh-CN" dirty="0">
                <a:solidFill>
                  <a:srgbClr val="FF0000"/>
                </a:solidFill>
                <a:effectLst/>
                <a:latin typeface="Lato"/>
                <a:cs typeface="Times New Roman"/>
              </a:rPr>
              <a:t>Distribution of </a:t>
            </a:r>
            <a:r>
              <a:rPr lang="en-US" altLang="zh-CN" dirty="0" smtClean="0">
                <a:solidFill>
                  <a:srgbClr val="FF0000"/>
                </a:solidFill>
                <a:effectLst/>
                <a:latin typeface="Lato"/>
                <a:cs typeface="Times New Roman"/>
              </a:rPr>
              <a:t>Ratings</a:t>
            </a:r>
          </a:p>
          <a:p>
            <a:pPr algn="l"/>
            <a:endParaRPr lang="en-US" sz="2600" dirty="0">
              <a:effectLst/>
              <a:latin typeface="Lato"/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idx="1"/>
          </p:nvPr>
        </p:nvSpPr>
        <p:spPr>
          <a:xfrm>
            <a:off x="863743" y="747992"/>
            <a:ext cx="10353675" cy="36957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r>
              <a:rPr lang="en" sz="2400" kern="0" dirty="0" smtClean="0">
                <a:solidFill>
                  <a:srgbClr val="FF0000"/>
                </a:solidFill>
                <a:effectLst/>
                <a:latin typeface="Lato"/>
                <a:ea typeface="Lato"/>
                <a:cs typeface="Lato"/>
                <a:sym typeface="Lato"/>
              </a:rPr>
              <a:t>Approach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r>
              <a:rPr lang="en" sz="2400" kern="0" dirty="0" smtClean="0">
                <a:effectLst/>
                <a:latin typeface="Lato"/>
                <a:ea typeface="Lato"/>
                <a:cs typeface="Lato"/>
                <a:sym typeface="Lato"/>
              </a:rPr>
              <a:t>Based on the average release year among the movies they are classified in to older &amp; new movies and then calculated the total number of ratings of each type(1-5) for these two set of movies</a:t>
            </a:r>
            <a:endParaRPr lang="en" sz="2400" kern="0" dirty="0">
              <a:effectLst/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endParaRPr lang="en" sz="2400" kern="0" dirty="0" smtClean="0">
              <a:effectLst/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endParaRPr lang="en" sz="2400" kern="0" dirty="0">
              <a:effectLst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43" y="286327"/>
            <a:ext cx="1064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sz="2400" dirty="0" smtClean="0">
                <a:latin typeface="Lato"/>
                <a:ea typeface="Lato"/>
                <a:cs typeface="Lato"/>
                <a:sym typeface="Lato"/>
              </a:rPr>
              <a:t>Do People like to watch older movies than newer movies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5" y="2408382"/>
            <a:ext cx="5347784" cy="388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11" y="2408382"/>
            <a:ext cx="57245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57019"/>
            <a:ext cx="10353761" cy="1326321"/>
          </a:xfrm>
        </p:spPr>
        <p:txBody>
          <a:bodyPr>
            <a:normAutofit/>
          </a:bodyPr>
          <a:lstStyle/>
          <a:p>
            <a:pPr lvl="0" algn="l"/>
            <a:r>
              <a:rPr lang="en-US" sz="3200" dirty="0" smtClean="0">
                <a:solidFill>
                  <a:srgbClr val="FF0000"/>
                </a:solidFill>
                <a:latin typeface="Lato"/>
              </a:rPr>
              <a:t>Conclusion-</a:t>
            </a:r>
            <a:r>
              <a:rPr lang="en" sz="3200" dirty="0">
                <a:latin typeface="Lato"/>
                <a:ea typeface="Lato"/>
                <a:cs typeface="Lato"/>
                <a:sym typeface="Lato"/>
              </a:rPr>
              <a:t>False </a:t>
            </a:r>
            <a:br>
              <a:rPr lang="en" sz="3200" dirty="0">
                <a:latin typeface="Lato"/>
                <a:ea typeface="Lato"/>
                <a:cs typeface="Lato"/>
                <a:sym typeface="Lato"/>
              </a:rPr>
            </a:br>
            <a:r>
              <a:rPr lang="en-US" sz="3200" dirty="0" smtClean="0">
                <a:solidFill>
                  <a:srgbClr val="FF0000"/>
                </a:solidFill>
                <a:latin typeface="Lato"/>
              </a:rPr>
              <a:t> </a:t>
            </a:r>
            <a:endParaRPr lang="en-US" sz="3200" dirty="0">
              <a:solidFill>
                <a:srgbClr val="FF0000"/>
              </a:solidFill>
              <a:latin typeface="La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22" y="1483340"/>
            <a:ext cx="10353762" cy="3695136"/>
          </a:xfrm>
        </p:spPr>
        <p:txBody>
          <a:bodyPr>
            <a:normAutofit/>
          </a:bodyPr>
          <a:lstStyle/>
          <a:p>
            <a:pPr marL="419100" indent="-3429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dirty="0"/>
              <a:t>N</a:t>
            </a:r>
            <a:r>
              <a:rPr lang="en-US" dirty="0" smtClean="0"/>
              <a:t>ewer </a:t>
            </a:r>
            <a:r>
              <a:rPr lang="en-US" dirty="0"/>
              <a:t>movies have been rated much more frequently </a:t>
            </a:r>
            <a:r>
              <a:rPr lang="en-US" dirty="0" smtClean="0"/>
              <a:t> and its distribution is </a:t>
            </a:r>
            <a:r>
              <a:rPr lang="en-US" dirty="0"/>
              <a:t>much closer to a normal distribution </a:t>
            </a:r>
            <a:r>
              <a:rPr lang="en-US" dirty="0" smtClean="0"/>
              <a:t>.</a:t>
            </a:r>
          </a:p>
          <a:p>
            <a:pPr marL="419100" indent="-3429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-US" dirty="0"/>
              <a:t>Among older movies, </a:t>
            </a:r>
            <a:r>
              <a:rPr lang="en-US" dirty="0" smtClean="0"/>
              <a:t>the distribution is unbalanced which indicates that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</a:t>
            </a:r>
            <a:r>
              <a:rPr lang="en-US" dirty="0" smtClean="0"/>
              <a:t>eople watch older movies in order to reminisce and 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None/>
            </a:pPr>
            <a:r>
              <a:rPr lang="en-US" dirty="0" smtClean="0"/>
              <a:t>       </a:t>
            </a:r>
            <a:r>
              <a:rPr lang="en-US" dirty="0"/>
              <a:t>People watch </a:t>
            </a:r>
            <a:r>
              <a:rPr lang="en-US" dirty="0" smtClean="0"/>
              <a:t>newer movies </a:t>
            </a:r>
            <a:r>
              <a:rPr lang="en-US" dirty="0"/>
              <a:t>in order to </a:t>
            </a:r>
            <a:r>
              <a:rPr lang="en-US" dirty="0" smtClean="0"/>
              <a:t>be </a:t>
            </a:r>
            <a:r>
              <a:rPr lang="en-US" dirty="0" err="1" smtClean="0"/>
              <a:t>enternained</a:t>
            </a:r>
            <a:endParaRPr lang="en-US" dirty="0" smtClean="0"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Lato"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45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4655"/>
            <a:ext cx="10353761" cy="1302327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effectLst/>
                <a:latin typeface="Times New Roman"/>
                <a:cs typeface="Times New Roman"/>
              </a:rPr>
              <a:t>Scatter</a:t>
            </a:r>
            <a:r>
              <a:rPr lang="zh-CN" altLang="en-US" sz="36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Plots:</a:t>
            </a:r>
            <a:r>
              <a:rPr lang="zh-CN" altLang="en-US" sz="36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Correlation</a:t>
            </a:r>
            <a:r>
              <a:rPr lang="zh-CN" altLang="en-US" sz="36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between</a:t>
            </a:r>
            <a:r>
              <a:rPr lang="zh-CN" altLang="en-US" sz="36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Men</a:t>
            </a:r>
            <a:r>
              <a:rPr lang="zh-CN" altLang="en-US" sz="36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and</a:t>
            </a:r>
            <a:r>
              <a:rPr lang="zh-CN" altLang="en-US" sz="3600" dirty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>Women</a:t>
            </a:r>
            <a:br>
              <a:rPr lang="en-US" altLang="zh-CN" sz="3600" dirty="0">
                <a:effectLst/>
                <a:latin typeface="Times New Roman"/>
                <a:cs typeface="Times New Roman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73" y="1200006"/>
            <a:ext cx="4977344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93" y="1200007"/>
            <a:ext cx="5581650" cy="3695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4072" y="5156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FFFFFF"/>
                </a:solidFill>
                <a:latin typeface="Times New Roman"/>
                <a:cs typeface="Times New Roman"/>
              </a:rPr>
              <a:t>Correlation Coefficient:</a:t>
            </a:r>
            <a:r>
              <a:rPr lang="zh-CN" altLang="en-US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mtClean="0">
                <a:solidFill>
                  <a:srgbClr val="FFFFFF"/>
                </a:solidFill>
                <a:latin typeface="Times New Roman"/>
                <a:cs typeface="Times New Roman"/>
              </a:rPr>
              <a:t>0.763</a:t>
            </a:r>
          </a:p>
          <a:p>
            <a:r>
              <a:rPr lang="zh-CN" altLang="zh-CN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altLang="zh-CN" smtClean="0">
                <a:solidFill>
                  <a:srgbClr val="FFFFFF"/>
                </a:solidFill>
                <a:latin typeface="Times New Roman"/>
                <a:cs typeface="Times New Roman"/>
              </a:rPr>
              <a:t>moderate ) </a:t>
            </a:r>
            <a:r>
              <a:rPr lang="zh-CN" altLang="en-US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kumimoji="1" lang="zh-CN" alt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1709" y="5156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Correlation Coefficient:</a:t>
            </a:r>
            <a:r>
              <a:rPr lang="zh-CN" altLang="en-US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Times New Roman"/>
                <a:cs typeface="Times New Roman"/>
              </a:rPr>
              <a:t>0.918</a:t>
            </a:r>
            <a:endParaRPr lang="en-US" altLang="zh-CN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zh-CN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altLang="zh-CN" dirty="0">
                <a:solidFill>
                  <a:srgbClr val="FFFFFF"/>
                </a:solidFill>
                <a:latin typeface="Times New Roman"/>
                <a:cs typeface="Times New Roman"/>
              </a:rPr>
              <a:t>High)</a:t>
            </a:r>
            <a:endParaRPr kumimoji="1" lang="zh-CN" alt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373" y="5802638"/>
            <a:ext cx="105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Lato"/>
              </a:rPr>
              <a:t>Conclusion- </a:t>
            </a:r>
            <a:r>
              <a:rPr lang="en-US" dirty="0">
                <a:latin typeface="Lato"/>
              </a:rPr>
              <a:t>M</a:t>
            </a:r>
            <a:r>
              <a:rPr lang="en-US" dirty="0" smtClean="0">
                <a:latin typeface="Lato"/>
              </a:rPr>
              <a:t>en </a:t>
            </a:r>
            <a:r>
              <a:rPr lang="en-US" dirty="0">
                <a:latin typeface="Lato"/>
              </a:rPr>
              <a:t>and women tend to agree more when the movies have a higher total </a:t>
            </a:r>
            <a:r>
              <a:rPr lang="en-US" dirty="0" smtClean="0">
                <a:latin typeface="Lato"/>
              </a:rPr>
              <a:t>number </a:t>
            </a:r>
            <a:r>
              <a:rPr lang="en-US" dirty="0">
                <a:latin typeface="Lato"/>
              </a:rPr>
              <a:t>of ratings</a:t>
            </a:r>
          </a:p>
        </p:txBody>
      </p:sp>
    </p:spTree>
    <p:extLst>
      <p:ext uri="{BB962C8B-B14F-4D97-AF65-F5344CB8AC3E}">
        <p14:creationId xmlns:p14="http://schemas.microsoft.com/office/powerpoint/2010/main" val="25660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95564"/>
            <a:ext cx="10353762" cy="5495636"/>
          </a:xfrm>
        </p:spPr>
        <p:txBody>
          <a:bodyPr/>
          <a:lstStyle/>
          <a:p>
            <a:r>
              <a:rPr lang="en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</a:t>
            </a:r>
            <a:r>
              <a:rPr lang="en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When they are tired Male and female rate more </a:t>
            </a: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similarly</a:t>
            </a:r>
          </a:p>
          <a:p>
            <a:r>
              <a:rPr lang="en" kern="0" dirty="0" smtClean="0">
                <a:solidFill>
                  <a:srgbClr val="FF0000"/>
                </a:solidFill>
                <a:effectLst/>
                <a:latin typeface="Lato"/>
                <a:ea typeface="Lato"/>
                <a:cs typeface="Lato"/>
                <a:sym typeface="Lato"/>
              </a:rPr>
              <a:t>Approach </a:t>
            </a:r>
            <a:r>
              <a:rPr lang="en" kern="0" dirty="0">
                <a:solidFill>
                  <a:srgbClr val="FF0000"/>
                </a:solidFill>
                <a:effectLst/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r>
              <a:rPr lang="en-US" dirty="0"/>
              <a:t>Isolate data for ratings submitted </a:t>
            </a:r>
            <a:r>
              <a:rPr lang="en-US" dirty="0" smtClean="0"/>
              <a:t>between </a:t>
            </a:r>
            <a:r>
              <a:rPr lang="en-US" dirty="0"/>
              <a:t>10PM and 5AM local </a:t>
            </a:r>
            <a:r>
              <a:rPr lang="en-US" dirty="0" smtClean="0"/>
              <a:t>time.</a:t>
            </a:r>
          </a:p>
          <a:p>
            <a:r>
              <a:rPr lang="en-US" dirty="0"/>
              <a:t>Determine the average ratings per title by gender during these late-night </a:t>
            </a:r>
            <a:r>
              <a:rPr lang="en-US" dirty="0" smtClean="0"/>
              <a:t>hours.</a:t>
            </a:r>
            <a:endParaRPr lang="en-US" dirty="0"/>
          </a:p>
          <a:p>
            <a:r>
              <a:rPr lang="en-US" dirty="0" smtClean="0"/>
              <a:t>Compute the correlation coefficient.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9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9309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Lato"/>
              </a:rPr>
              <a:t>Conclusion-</a:t>
            </a:r>
            <a:r>
              <a:rPr lang="en" sz="3200" dirty="0" smtClean="0">
                <a:latin typeface="Lato"/>
                <a:ea typeface="Lato"/>
                <a:cs typeface="Lato"/>
                <a:sym typeface="Lato"/>
              </a:rPr>
              <a:t>True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57155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Correlation coefficient </a:t>
            </a:r>
            <a:r>
              <a:rPr lang="en-US" dirty="0" smtClean="0">
                <a:effectLst/>
              </a:rPr>
              <a:t>(for all the movies): 0.644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Correlation </a:t>
            </a:r>
            <a:r>
              <a:rPr lang="en-US" dirty="0">
                <a:effectLst/>
              </a:rPr>
              <a:t>coefficient </a:t>
            </a:r>
            <a:r>
              <a:rPr lang="en-US" dirty="0" smtClean="0">
                <a:effectLst/>
              </a:rPr>
              <a:t>(with </a:t>
            </a:r>
            <a:r>
              <a:rPr lang="en-US" dirty="0">
                <a:effectLst/>
              </a:rPr>
              <a:t>at least 200 total </a:t>
            </a:r>
            <a:r>
              <a:rPr lang="en-US" dirty="0" smtClean="0">
                <a:effectLst/>
              </a:rPr>
              <a:t>ratings): 0.865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/>
              <a:t>Based on this data, we conclude that males and females rate movies </a:t>
            </a:r>
            <a:r>
              <a:rPr lang="en-US" dirty="0" smtClean="0"/>
              <a:t>similarly</a:t>
            </a:r>
            <a:r>
              <a:rPr lang="en-US" dirty="0"/>
              <a:t> </a:t>
            </a:r>
            <a:r>
              <a:rPr lang="en-US" dirty="0" smtClean="0"/>
              <a:t>and it is </a:t>
            </a:r>
            <a:r>
              <a:rPr lang="en-US" dirty="0"/>
              <a:t>especially strong when considering movies </a:t>
            </a:r>
            <a:r>
              <a:rPr lang="en-US" dirty="0" smtClean="0"/>
              <a:t>with at least 200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2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ffectLst/>
                <a:latin typeface="Lato"/>
                <a:cs typeface="Times New Roman"/>
              </a:rPr>
              <a:t>Business Intelligence: Business Questions</a:t>
            </a:r>
            <a:r>
              <a:rPr lang="en-US" altLang="zh-CN" sz="3600" dirty="0">
                <a:effectLst/>
                <a:latin typeface="Lato"/>
                <a:cs typeface="Times New Roman"/>
              </a:rPr>
              <a:t> </a:t>
            </a:r>
            <a:r>
              <a:rPr lang="en-US" altLang="zh-CN" sz="3600" dirty="0">
                <a:effectLst/>
                <a:latin typeface="Times New Roman"/>
                <a:cs typeface="Times New Roman"/>
              </a:rPr>
              <a:t/>
            </a:r>
            <a:br>
              <a:rPr lang="en-US" altLang="zh-CN" sz="3600" dirty="0">
                <a:effectLst/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745082"/>
            <a:ext cx="10353762" cy="3695136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dirty="0">
                <a:latin typeface="Lato"/>
                <a:ea typeface="Lato"/>
                <a:cs typeface="Lato"/>
                <a:sym typeface="Lato"/>
              </a:rPr>
              <a:t>What genre of Movie should Netflix recommend to a first-time </a:t>
            </a:r>
            <a:r>
              <a:rPr lang="en" sz="2800" dirty="0" smtClean="0">
                <a:latin typeface="Lato"/>
                <a:ea typeface="Lato"/>
                <a:cs typeface="Lato"/>
                <a:sym typeface="Lato"/>
              </a:rPr>
              <a:t>user based on their log-in information?</a:t>
            </a:r>
            <a:endParaRPr lang="en" sz="2800" dirty="0">
              <a:latin typeface="Lato"/>
              <a:ea typeface="Lato"/>
              <a:cs typeface="Lato"/>
              <a:sym typeface="Lato"/>
            </a:endParaRPr>
          </a:p>
          <a:p>
            <a:pPr lvl="0" algn="ctr">
              <a:spcBef>
                <a:spcPts val="0"/>
              </a:spcBef>
              <a:buNone/>
            </a:pPr>
            <a:endParaRPr lang="en" sz="2800" dirty="0" smtClean="0">
              <a:latin typeface="Lato"/>
              <a:ea typeface="Lato"/>
              <a:cs typeface="Lato"/>
              <a:sym typeface="Lato"/>
            </a:endParaRP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r>
              <a:rPr lang="en" sz="28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 dirty="0">
                <a:latin typeface="Lato"/>
                <a:ea typeface="Lato"/>
                <a:cs typeface="Lato"/>
                <a:sym typeface="Lato"/>
              </a:rPr>
              <a:t>We focus our analysis on the </a:t>
            </a:r>
            <a:r>
              <a:rPr lang="en" sz="2800" dirty="0" smtClean="0">
                <a:latin typeface="Lato"/>
                <a:ea typeface="Lato"/>
                <a:cs typeface="Lato"/>
                <a:sym typeface="Lato"/>
              </a:rPr>
              <a:t>two </a:t>
            </a:r>
            <a:r>
              <a:rPr lang="en" sz="2800" dirty="0">
                <a:latin typeface="Lato"/>
                <a:ea typeface="Lato"/>
                <a:cs typeface="Lato"/>
                <a:sym typeface="Lato"/>
              </a:rPr>
              <a:t>most “active” </a:t>
            </a:r>
            <a:r>
              <a:rPr lang="en" sz="2800" dirty="0" smtClean="0">
                <a:latin typeface="Lato"/>
                <a:ea typeface="Lato"/>
                <a:cs typeface="Lato"/>
                <a:sym typeface="Lato"/>
              </a:rPr>
              <a:t>genres            Comedy and Adventure and propose two specific </a:t>
            </a:r>
            <a:r>
              <a:rPr lang="en" sz="2800" dirty="0">
                <a:latin typeface="Lato"/>
                <a:ea typeface="Lato"/>
                <a:cs typeface="Lato"/>
                <a:sym typeface="Lato"/>
              </a:rPr>
              <a:t>Questions.</a:t>
            </a:r>
          </a:p>
          <a:p>
            <a:pPr lvl="0">
              <a:spcBef>
                <a:spcPts val="0"/>
              </a:spcBef>
              <a:buNone/>
            </a:pPr>
            <a:endParaRPr lang="en" sz="28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70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4655"/>
            <a:ext cx="10353761" cy="1326321"/>
          </a:xfrm>
        </p:spPr>
        <p:txBody>
          <a:bodyPr>
            <a:normAutofit/>
          </a:bodyPr>
          <a:lstStyle/>
          <a:p>
            <a:r>
              <a:rPr lang="en" sz="2800" dirty="0" smtClean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A. </a:t>
            </a:r>
            <a:r>
              <a:rPr lang="en" sz="28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What age group watches the most adventure movies?</a:t>
            </a:r>
            <a:endParaRPr lang="en-US" sz="2800" dirty="0">
              <a:latin typeface="Lato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2" y="1390976"/>
            <a:ext cx="5524341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390977"/>
            <a:ext cx="5523345" cy="3695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2058" y="5414879"/>
            <a:ext cx="486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Lato"/>
                <a:ea typeface="Lato"/>
                <a:cs typeface="Lato"/>
                <a:sym typeface="Lato"/>
              </a:rPr>
              <a:t>Percent of all movies rated that are Adventure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8061" y="5414879"/>
            <a:ext cx="4673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Lato"/>
                <a:ea typeface="Lato"/>
                <a:cs typeface="Lato"/>
                <a:sym typeface="Lato"/>
              </a:rPr>
              <a:t>Total Adventure movies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rated per Age group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932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03200"/>
            <a:ext cx="10353761" cy="132632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motivation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hape 66"/>
          <p:cNvSpPr txBox="1">
            <a:spLocks noGrp="1"/>
          </p:cNvSpPr>
          <p:nvPr>
            <p:ph idx="1"/>
          </p:nvPr>
        </p:nvSpPr>
        <p:spPr>
          <a:xfrm>
            <a:off x="914400" y="1376363"/>
            <a:ext cx="10353675" cy="5191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 smtClean="0">
                <a:latin typeface="Lato"/>
                <a:ea typeface="Lato"/>
                <a:cs typeface="Lato"/>
                <a:sym typeface="Lato"/>
              </a:rPr>
              <a:t>True Story – Movie Recommendation.</a:t>
            </a:r>
            <a:endParaRPr lang="en" sz="2800" dirty="0" smtClean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ts val="0"/>
              </a:spcBef>
              <a:buNone/>
            </a:pPr>
            <a:endParaRPr lang="en" sz="2800" dirty="0"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0"/>
              </a:spcBef>
            </a:pPr>
            <a:r>
              <a:rPr lang="en" sz="2800" dirty="0" smtClean="0">
                <a:latin typeface="Lato"/>
                <a:ea typeface="Lato"/>
                <a:cs typeface="Lato"/>
                <a:sym typeface="Lato"/>
              </a:rPr>
              <a:t>Meaning of recommending movies</a:t>
            </a:r>
          </a:p>
          <a:p>
            <a:pPr lvl="1">
              <a:spcBef>
                <a:spcPts val="0"/>
              </a:spcBef>
            </a:pPr>
            <a:r>
              <a:rPr lang="en" sz="2600" dirty="0" smtClean="0">
                <a:latin typeface="Lato"/>
                <a:ea typeface="Lato"/>
                <a:cs typeface="Lato"/>
                <a:sym typeface="Lato"/>
              </a:rPr>
              <a:t>What you think--- You should watch a movie which I liked.</a:t>
            </a:r>
          </a:p>
          <a:p>
            <a:pPr lvl="1">
              <a:spcBef>
                <a:spcPts val="0"/>
              </a:spcBef>
            </a:pPr>
            <a:r>
              <a:rPr lang="en" sz="2600" dirty="0" smtClean="0">
                <a:latin typeface="Lato"/>
                <a:ea typeface="Lato"/>
                <a:cs typeface="Lato"/>
                <a:sym typeface="Lato"/>
              </a:rPr>
              <a:t>What listener thinks--</a:t>
            </a:r>
            <a:r>
              <a:rPr lang="en" sz="2600" dirty="0" smtClean="0">
                <a:latin typeface="Lato"/>
                <a:ea typeface="Lato"/>
                <a:cs typeface="Lato"/>
                <a:sym typeface="Lato"/>
              </a:rPr>
              <a:t> Have </a:t>
            </a:r>
            <a:r>
              <a:rPr lang="en" sz="2600" dirty="0">
                <a:latin typeface="Lato"/>
                <a:ea typeface="Lato"/>
                <a:cs typeface="Lato"/>
                <a:sym typeface="Lato"/>
              </a:rPr>
              <a:t>you seen any </a:t>
            </a:r>
            <a:r>
              <a:rPr lang="en" sz="2600" dirty="0" smtClean="0">
                <a:latin typeface="Lato"/>
                <a:ea typeface="Lato"/>
                <a:cs typeface="Lato"/>
                <a:sym typeface="Lato"/>
              </a:rPr>
              <a:t>movies I would </a:t>
            </a:r>
            <a:r>
              <a:rPr lang="en" sz="2600" dirty="0">
                <a:latin typeface="Lato"/>
                <a:ea typeface="Lato"/>
                <a:cs typeface="Lato"/>
                <a:sym typeface="Lato"/>
              </a:rPr>
              <a:t>like to see</a:t>
            </a:r>
            <a:r>
              <a:rPr lang="en" sz="2600" dirty="0" smtClean="0">
                <a:latin typeface="Lato"/>
                <a:ea typeface="Lato"/>
                <a:cs typeface="Lato"/>
                <a:sym typeface="Lato"/>
              </a:rPr>
              <a:t>?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latin typeface="Lato"/>
                <a:ea typeface="Lato"/>
                <a:cs typeface="Lato"/>
              </a:rPr>
              <a:t>Recommending movie seems </a:t>
            </a:r>
            <a:r>
              <a:rPr lang="en-US" sz="2800" dirty="0">
                <a:latin typeface="Lato"/>
                <a:ea typeface="Lato"/>
                <a:cs typeface="Lato"/>
              </a:rPr>
              <a:t>both incredibly difficult and complicated to answer, yet surprisingly relevant both socially for individuals, and economically for direct-to-consumer movie services.</a:t>
            </a:r>
            <a:endParaRPr lang="en" sz="2800" dirty="0"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6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Lato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Women show a particularly strong interest in Adventure movies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Nearly half of movies watched by older women were adventure movies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Older people are more interested in adventure movies than younger individuals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8546"/>
            <a:ext cx="10353761" cy="1326321"/>
          </a:xfrm>
        </p:spPr>
        <p:txBody>
          <a:bodyPr>
            <a:normAutofit/>
          </a:bodyPr>
          <a:lstStyle/>
          <a:p>
            <a:r>
              <a:rPr lang="en" sz="32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B. Which occupation is most likely to enjoy a comedy?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60" y="1317480"/>
            <a:ext cx="4983164" cy="4686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22" y="1317482"/>
            <a:ext cx="5819014" cy="46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5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09" y="733424"/>
            <a:ext cx="6828703" cy="55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Lato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College students, homemakers, and children all show high interest in comedies compared to other occupations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0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" sz="80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Questions???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2229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7" y="1320800"/>
            <a:ext cx="10012822" cy="4830618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For Movie </a:t>
            </a:r>
            <a:r>
              <a:rPr lang="en-US" sz="2400" dirty="0">
                <a:effectLst/>
              </a:rPr>
              <a:t>streaming </a:t>
            </a:r>
            <a:r>
              <a:rPr lang="en-US" sz="2400" dirty="0" smtClean="0">
                <a:effectLst/>
              </a:rPr>
              <a:t>businesses like </a:t>
            </a:r>
            <a:r>
              <a:rPr lang="en-US" sz="2400" dirty="0">
                <a:effectLst/>
              </a:rPr>
              <a:t>Netflix</a:t>
            </a:r>
            <a:r>
              <a:rPr lang="en-US" sz="2400" dirty="0" smtClean="0">
                <a:effectLst/>
              </a:rPr>
              <a:t>®</a:t>
            </a:r>
          </a:p>
          <a:p>
            <a:pPr lvl="1"/>
            <a:r>
              <a:rPr lang="en-US" sz="2200" dirty="0" smtClean="0">
                <a:effectLst/>
              </a:rPr>
              <a:t>Each </a:t>
            </a:r>
            <a:r>
              <a:rPr lang="en-US" sz="2200" dirty="0">
                <a:effectLst/>
              </a:rPr>
              <a:t>time a new member logs-in for the first time, Netflix® must recommend a movie to that new </a:t>
            </a:r>
            <a:r>
              <a:rPr lang="en-US" sz="2200" dirty="0" smtClean="0">
                <a:effectLst/>
              </a:rPr>
              <a:t>user. </a:t>
            </a:r>
          </a:p>
          <a:p>
            <a:pPr lvl="1"/>
            <a:r>
              <a:rPr lang="en-US" sz="2200" dirty="0" smtClean="0">
                <a:effectLst/>
              </a:rPr>
              <a:t>But how? What do they know about a user-</a:t>
            </a:r>
          </a:p>
          <a:p>
            <a:pPr lvl="2"/>
            <a:r>
              <a:rPr lang="en-US" sz="2000" dirty="0" smtClean="0">
                <a:effectLst/>
              </a:rPr>
              <a:t>Sign up information like age, gender, occupation etc.</a:t>
            </a:r>
          </a:p>
          <a:p>
            <a:pPr lvl="0"/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6" y="203200"/>
            <a:ext cx="10353761" cy="132632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motivation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41694" y="1319690"/>
            <a:ext cx="8137734" cy="2944001"/>
            <a:chOff x="727400" y="1956999"/>
            <a:chExt cx="7689199" cy="2944001"/>
          </a:xfrm>
        </p:grpSpPr>
        <p:grpSp>
          <p:nvGrpSpPr>
            <p:cNvPr id="5" name="Shape 97"/>
            <p:cNvGrpSpPr/>
            <p:nvPr/>
          </p:nvGrpSpPr>
          <p:grpSpPr>
            <a:xfrm>
              <a:off x="3416425" y="1956999"/>
              <a:ext cx="2128799" cy="1245398"/>
              <a:chOff x="3601100" y="2097175"/>
              <a:chExt cx="2128799" cy="1245398"/>
            </a:xfrm>
          </p:grpSpPr>
          <p:sp>
            <p:nvSpPr>
              <p:cNvPr id="16" name="Shape 98"/>
              <p:cNvSpPr txBox="1"/>
              <p:nvPr/>
            </p:nvSpPr>
            <p:spPr>
              <a:xfrm>
                <a:off x="3848450" y="2097175"/>
                <a:ext cx="1634100" cy="9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6000" dirty="0">
                    <a:latin typeface="Lato"/>
                    <a:ea typeface="Lato"/>
                    <a:cs typeface="Lato"/>
                    <a:sym typeface="Lato"/>
                  </a:rPr>
                  <a:t>3.8k</a:t>
                </a:r>
              </a:p>
            </p:txBody>
          </p:sp>
          <p:sp>
            <p:nvSpPr>
              <p:cNvPr id="17" name="Shape 99"/>
              <p:cNvSpPr txBox="1"/>
              <p:nvPr/>
            </p:nvSpPr>
            <p:spPr>
              <a:xfrm>
                <a:off x="3601100" y="2911473"/>
                <a:ext cx="2128799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4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movies</a:t>
                </a:r>
              </a:p>
            </p:txBody>
          </p:sp>
        </p:grpSp>
        <p:grpSp>
          <p:nvGrpSpPr>
            <p:cNvPr id="6" name="Shape 100"/>
            <p:cNvGrpSpPr/>
            <p:nvPr/>
          </p:nvGrpSpPr>
          <p:grpSpPr>
            <a:xfrm>
              <a:off x="6287800" y="1956999"/>
              <a:ext cx="2128799" cy="1245398"/>
              <a:chOff x="3601100" y="2097175"/>
              <a:chExt cx="2128799" cy="1245398"/>
            </a:xfrm>
          </p:grpSpPr>
          <p:sp>
            <p:nvSpPr>
              <p:cNvPr id="14" name="Shape 101"/>
              <p:cNvSpPr txBox="1"/>
              <p:nvPr/>
            </p:nvSpPr>
            <p:spPr>
              <a:xfrm>
                <a:off x="3848450" y="2097175"/>
                <a:ext cx="1634100" cy="9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6000" dirty="0">
                    <a:latin typeface="Lato"/>
                    <a:ea typeface="Lato"/>
                    <a:cs typeface="Lato"/>
                    <a:sym typeface="Lato"/>
                  </a:rPr>
                  <a:t>1m</a:t>
                </a:r>
              </a:p>
            </p:txBody>
          </p:sp>
          <p:sp>
            <p:nvSpPr>
              <p:cNvPr id="15" name="Shape 102"/>
              <p:cNvSpPr txBox="1"/>
              <p:nvPr/>
            </p:nvSpPr>
            <p:spPr>
              <a:xfrm>
                <a:off x="3601100" y="2911473"/>
                <a:ext cx="2128799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4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reviews</a:t>
                </a:r>
              </a:p>
            </p:txBody>
          </p:sp>
        </p:grpSp>
        <p:grpSp>
          <p:nvGrpSpPr>
            <p:cNvPr id="7" name="Shape 103"/>
            <p:cNvGrpSpPr/>
            <p:nvPr/>
          </p:nvGrpSpPr>
          <p:grpSpPr>
            <a:xfrm>
              <a:off x="727400" y="1956999"/>
              <a:ext cx="2128799" cy="1245398"/>
              <a:chOff x="3601100" y="2097175"/>
              <a:chExt cx="2128799" cy="1245398"/>
            </a:xfrm>
          </p:grpSpPr>
          <p:sp>
            <p:nvSpPr>
              <p:cNvPr id="12" name="Shape 104"/>
              <p:cNvSpPr txBox="1"/>
              <p:nvPr/>
            </p:nvSpPr>
            <p:spPr>
              <a:xfrm>
                <a:off x="3848450" y="2097175"/>
                <a:ext cx="1634100" cy="91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6000" dirty="0">
                    <a:latin typeface="Lato"/>
                    <a:ea typeface="Lato"/>
                    <a:cs typeface="Lato"/>
                    <a:sym typeface="Lato"/>
                  </a:rPr>
                  <a:t>6k</a:t>
                </a:r>
              </a:p>
            </p:txBody>
          </p:sp>
          <p:sp>
            <p:nvSpPr>
              <p:cNvPr id="13" name="Shape 105"/>
              <p:cNvSpPr txBox="1"/>
              <p:nvPr/>
            </p:nvSpPr>
            <p:spPr>
              <a:xfrm>
                <a:off x="3601100" y="2911473"/>
                <a:ext cx="2128799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4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users</a:t>
                </a:r>
              </a:p>
            </p:txBody>
          </p:sp>
        </p:grpSp>
        <p:sp>
          <p:nvSpPr>
            <p:cNvPr id="8" name="Shape 106"/>
            <p:cNvSpPr txBox="1"/>
            <p:nvPr/>
          </p:nvSpPr>
          <p:spPr>
            <a:xfrm>
              <a:off x="727400" y="3304700"/>
              <a:ext cx="2128799" cy="159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chemeClr val="tx1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gender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chemeClr val="tx1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age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chemeClr val="tx1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occupation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chemeClr val="tx1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zip code</a:t>
              </a:r>
            </a:p>
          </p:txBody>
        </p:sp>
        <p:sp>
          <p:nvSpPr>
            <p:cNvPr id="9" name="Shape 107"/>
            <p:cNvSpPr txBox="1"/>
            <p:nvPr/>
          </p:nvSpPr>
          <p:spPr>
            <a:xfrm>
              <a:off x="3416425" y="3304700"/>
              <a:ext cx="2128799" cy="91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title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genre</a:t>
              </a:r>
            </a:p>
          </p:txBody>
        </p:sp>
        <p:sp>
          <p:nvSpPr>
            <p:cNvPr id="10" name="Shape 108"/>
            <p:cNvSpPr txBox="1"/>
            <p:nvPr/>
          </p:nvSpPr>
          <p:spPr>
            <a:xfrm>
              <a:off x="6287800" y="3304700"/>
              <a:ext cx="2128799" cy="1596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movie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user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rating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timestamp</a:t>
              </a: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13796" y="203200"/>
            <a:ext cx="10353761" cy="132632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Data - </a:t>
            </a:r>
            <a:r>
              <a:rPr lang="en" dirty="0">
                <a:solidFill>
                  <a:srgbClr val="FF0000"/>
                </a:solidFill>
                <a:sym typeface="Lato"/>
              </a:rPr>
              <a:t>MovieLens 1M Ratings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Summary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Statistics: Ratings</a:t>
            </a:r>
          </a:p>
          <a:p>
            <a:pPr marL="514350" indent="-514350">
              <a:buAutoNum type="arabicPeriod"/>
            </a:pP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Histograms</a:t>
            </a:r>
            <a:r>
              <a:rPr lang="zh-CN" altLang="zh-CN" sz="2600" dirty="0" smtClean="0">
                <a:effectLst/>
                <a:latin typeface="Times New Roman"/>
                <a:cs typeface="Times New Roman"/>
              </a:rPr>
              <a:t>: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Distribution of Ratings</a:t>
            </a:r>
          </a:p>
          <a:p>
            <a:pPr marL="514350" indent="-514350">
              <a:buAutoNum type="arabicPeriod"/>
            </a:pP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Scatter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Plots: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Correlation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between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Men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and</a:t>
            </a:r>
            <a:r>
              <a:rPr lang="zh-CN" altLang="en-US" sz="2600" dirty="0" smtClean="0"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600" dirty="0" smtClean="0">
                <a:effectLst/>
                <a:latin typeface="Times New Roman"/>
                <a:cs typeface="Times New Roman"/>
              </a:rPr>
              <a:t>Women</a:t>
            </a:r>
          </a:p>
          <a:p>
            <a:pPr marL="514350" indent="-514350">
              <a:buAutoNum type="arabicPeriod"/>
            </a:pPr>
            <a:r>
              <a:rPr lang="en-US" altLang="zh-CN" sz="2600" dirty="0">
                <a:effectLst/>
                <a:latin typeface="Times New Roman"/>
                <a:cs typeface="Times New Roman"/>
              </a:rPr>
              <a:t>Business Intelligence: Business Questions </a:t>
            </a:r>
            <a:endParaRPr lang="en-US" altLang="zh-CN" sz="2600" dirty="0" smtClean="0">
              <a:effectLst/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altLang="zh-CN" sz="2600" dirty="0" smtClean="0"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endParaRPr kumimoji="1" lang="en-US" altLang="zh-CN" sz="2600" dirty="0">
              <a:effectLst/>
              <a:latin typeface="Times New Roman"/>
              <a:cs typeface="Times New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Objectives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0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68582" y="1505527"/>
            <a:ext cx="906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65626"/>
              </p:ext>
            </p:extLst>
          </p:nvPr>
        </p:nvGraphicFramePr>
        <p:xfrm>
          <a:off x="3045055" y="4239492"/>
          <a:ext cx="5895745" cy="181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047">
                  <a:extLst>
                    <a:ext uri="{9D8B030D-6E8A-4147-A177-3AD203B41FA5}">
                      <a16:colId xmlns:a16="http://schemas.microsoft.com/office/drawing/2014/main" xmlns="" val="1961305604"/>
                    </a:ext>
                  </a:extLst>
                </a:gridCol>
                <a:gridCol w="2893698">
                  <a:extLst>
                    <a:ext uri="{9D8B030D-6E8A-4147-A177-3AD203B41FA5}">
                      <a16:colId xmlns:a16="http://schemas.microsoft.com/office/drawing/2014/main" xmlns="" val="500667616"/>
                    </a:ext>
                  </a:extLst>
                </a:gridCol>
              </a:tblGrid>
              <a:tr h="615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Lato"/>
                        </a:rPr>
                        <a:t>Ratings&gt;4.5 </a:t>
                      </a:r>
                      <a:r>
                        <a:rPr lang="en-US" sz="1800" dirty="0" smtClean="0">
                          <a:effectLst/>
                          <a:latin typeface="Lato"/>
                        </a:rPr>
                        <a:t>and</a:t>
                      </a:r>
                      <a:r>
                        <a:rPr lang="en-US" sz="1800" baseline="0" dirty="0" smtClean="0">
                          <a:effectLst/>
                          <a:latin typeface="Lato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Lato"/>
                        </a:rPr>
                        <a:t>Age&gt;30</a:t>
                      </a:r>
                      <a:endParaRPr lang="en-US" sz="18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Count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577973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Men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86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7170570"/>
                  </a:ext>
                </a:extLst>
              </a:tr>
              <a:tr h="597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Women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Lato"/>
                        </a:rPr>
                        <a:t>149</a:t>
                      </a:r>
                      <a:endParaRPr lang="en-US" sz="18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061918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42963"/>
              </p:ext>
            </p:extLst>
          </p:nvPr>
        </p:nvGraphicFramePr>
        <p:xfrm>
          <a:off x="3045057" y="1628112"/>
          <a:ext cx="5895744" cy="218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88">
                  <a:extLst>
                    <a:ext uri="{9D8B030D-6E8A-4147-A177-3AD203B41FA5}">
                      <a16:colId xmlns:a16="http://schemas.microsoft.com/office/drawing/2014/main" xmlns="" val="4217039535"/>
                    </a:ext>
                  </a:extLst>
                </a:gridCol>
                <a:gridCol w="2972856">
                  <a:extLst>
                    <a:ext uri="{9D8B030D-6E8A-4147-A177-3AD203B41FA5}">
                      <a16:colId xmlns:a16="http://schemas.microsoft.com/office/drawing/2014/main" xmlns="" val="3412660782"/>
                    </a:ext>
                  </a:extLst>
                </a:gridCol>
              </a:tblGrid>
              <a:tr h="546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Lato"/>
                        </a:rPr>
                        <a:t>Ratings&gt; 4.5 </a:t>
                      </a:r>
                      <a:endParaRPr lang="en-US" sz="18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Count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3388134"/>
                  </a:ext>
                </a:extLst>
              </a:tr>
              <a:tr h="546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All Users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21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296299"/>
                  </a:ext>
                </a:extLst>
              </a:tr>
              <a:tr h="546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Men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Lato"/>
                        </a:rPr>
                        <a:t>23</a:t>
                      </a:r>
                      <a:endParaRPr lang="en-US" sz="180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818289"/>
                  </a:ext>
                </a:extLst>
              </a:tr>
              <a:tr h="546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Lato"/>
                        </a:rPr>
                        <a:t>Women</a:t>
                      </a:r>
                      <a:endParaRPr lang="en-US" sz="18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Lato"/>
                        </a:rPr>
                        <a:t>51</a:t>
                      </a:r>
                      <a:endParaRPr lang="en-US" sz="1800" dirty="0">
                        <a:effectLst/>
                        <a:latin typeface="Lato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04381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Summary statistics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6908"/>
            <a:ext cx="4452532" cy="112683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Lato"/>
              </a:rPr>
              <a:t>TOP 10 MOST POPULAR MOVIES</a:t>
            </a:r>
            <a:endParaRPr lang="en-US" sz="2000" dirty="0">
              <a:latin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6" y="2235259"/>
                <a:ext cx="10576240" cy="44432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latin typeface="Lato"/>
                  </a:rPr>
                  <a:t>CRITERIA</a:t>
                </a:r>
              </a:p>
              <a:p>
                <a:r>
                  <a:rPr lang="en-US" dirty="0">
                    <a:latin typeface="Lato"/>
                  </a:rPr>
                  <a:t>The total number of ratings is higher than the average number of ratings per movie </a:t>
                </a:r>
                <a:r>
                  <a:rPr lang="en-US" dirty="0" smtClean="0">
                    <a:latin typeface="Lato"/>
                  </a:rPr>
                  <a:t>which can be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ratings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Lato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otal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movies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received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ratings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ffectLst/>
                              <a:latin typeface="Lato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Lato"/>
                </a:endParaRPr>
              </a:p>
              <a:p>
                <a:endParaRPr lang="en-US" dirty="0" smtClean="0">
                  <a:latin typeface="Lato"/>
                </a:endParaRPr>
              </a:p>
              <a:p>
                <a:r>
                  <a:rPr lang="en-US" dirty="0" smtClean="0">
                    <a:latin typeface="Lato"/>
                  </a:rPr>
                  <a:t>It </a:t>
                </a:r>
                <a:r>
                  <a:rPr lang="en-US" dirty="0">
                    <a:latin typeface="Lato"/>
                  </a:rPr>
                  <a:t>has above-average ratings amongst both men and women (i.e. an average rating among </a:t>
                </a:r>
                <a:r>
                  <a:rPr lang="en-US" dirty="0" smtClean="0">
                    <a:latin typeface="Lato"/>
                  </a:rPr>
                  <a:t>men </a:t>
                </a:r>
                <a:r>
                  <a:rPr lang="en-US" dirty="0">
                    <a:latin typeface="Lato"/>
                  </a:rPr>
                  <a:t>which is higher than the average of </a:t>
                </a:r>
                <a:r>
                  <a:rPr lang="en-US" i="1" dirty="0">
                    <a:latin typeface="Lato"/>
                  </a:rPr>
                  <a:t>all </a:t>
                </a:r>
                <a:r>
                  <a:rPr lang="en-US" dirty="0">
                    <a:latin typeface="Lato"/>
                  </a:rPr>
                  <a:t>ratings given by </a:t>
                </a:r>
                <a:r>
                  <a:rPr lang="en-US" dirty="0" smtClean="0">
                    <a:latin typeface="Lato"/>
                  </a:rPr>
                  <a:t>men and vice-versa) </a:t>
                </a:r>
              </a:p>
              <a:p>
                <a:endParaRPr lang="en-US" u="sng" dirty="0">
                  <a:latin typeface="Lato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6" y="2235259"/>
                <a:ext cx="10576240" cy="4443281"/>
              </a:xfrm>
              <a:blipFill rotWithShape="0">
                <a:blip r:embed="rId2"/>
                <a:stretch>
                  <a:fillRect l="-692" t="-274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Summary statistics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3" y="1698970"/>
            <a:ext cx="12070787" cy="472901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Summary statistics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idx="1"/>
          </p:nvPr>
        </p:nvSpPr>
        <p:spPr>
          <a:xfrm>
            <a:off x="858993" y="1640201"/>
            <a:ext cx="10353675" cy="36957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r>
              <a:rPr lang="en" sz="2400" kern="0" dirty="0" smtClean="0">
                <a:solidFill>
                  <a:srgbClr val="FF0000"/>
                </a:solidFill>
                <a:effectLst/>
                <a:latin typeface="Lato"/>
                <a:ea typeface="Lato"/>
                <a:cs typeface="Lato"/>
                <a:sym typeface="Lato"/>
              </a:rPr>
              <a:t>Approach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r>
              <a:rPr lang="en" sz="2400" kern="0" dirty="0" smtClean="0">
                <a:effectLst/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sz="2400" kern="0" dirty="0">
                <a:effectLst/>
                <a:latin typeface="Lato"/>
                <a:ea typeface="Lato"/>
                <a:cs typeface="Lato"/>
                <a:sym typeface="Lato"/>
              </a:rPr>
              <a:t>consider the percent of each </a:t>
            </a:r>
            <a:r>
              <a:rPr lang="en" sz="2400" b="1" kern="0" dirty="0">
                <a:effectLst/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" sz="2400" kern="0" dirty="0">
                <a:effectLst/>
                <a:latin typeface="Lato"/>
                <a:ea typeface="Lato"/>
                <a:cs typeface="Lato"/>
                <a:sym typeface="Lato"/>
              </a:rPr>
              <a:t> of rating (1-5) given by each age </a:t>
            </a:r>
            <a:r>
              <a:rPr lang="en" sz="2400" kern="0" dirty="0" smtClean="0">
                <a:effectLst/>
                <a:latin typeface="Lato"/>
                <a:ea typeface="Lato"/>
                <a:cs typeface="Lato"/>
                <a:sym typeface="Lato"/>
              </a:rPr>
              <a:t>group</a:t>
            </a:r>
            <a:endParaRPr lang="en" sz="2400" kern="0" dirty="0">
              <a:effectLst/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endParaRPr lang="en" sz="2400" kern="0" dirty="0" smtClean="0">
              <a:effectLst/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  <a:defRPr/>
            </a:pPr>
            <a:endParaRPr lang="en" sz="2400" kern="0" dirty="0">
              <a:effectLst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993" y="1193048"/>
            <a:ext cx="1022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rgbClr val="E50E14"/>
                </a:solidFill>
                <a:latin typeface="Lato"/>
                <a:ea typeface="Lato"/>
                <a:cs typeface="Lato"/>
                <a:sym typeface="Lato"/>
              </a:rPr>
              <a:t>Conjecture: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The older a person gets, the more difficult they are to please.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38" y="2779713"/>
            <a:ext cx="6010275" cy="3924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3796" y="2032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Summary statistics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341</TotalTime>
  <Words>781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宋体</vt:lpstr>
      <vt:lpstr>Arial</vt:lpstr>
      <vt:lpstr>Bookman Old Style</vt:lpstr>
      <vt:lpstr>Calibri</vt:lpstr>
      <vt:lpstr>Cambria Math</vt:lpstr>
      <vt:lpstr>Lato</vt:lpstr>
      <vt:lpstr>Rockwell</vt:lpstr>
      <vt:lpstr>Times New Roman</vt:lpstr>
      <vt:lpstr>Wingdings</vt:lpstr>
      <vt:lpstr>Damask</vt:lpstr>
      <vt:lpstr>Data analysis on movie lens</vt:lpstr>
      <vt:lpstr>motivation</vt:lpstr>
      <vt:lpstr>motivation</vt:lpstr>
      <vt:lpstr>Data - MovieLens 1M Ratings</vt:lpstr>
      <vt:lpstr>PowerPoint Presentation</vt:lpstr>
      <vt:lpstr>PowerPoint Presentation</vt:lpstr>
      <vt:lpstr>TOP 10 MOST POPULAR MOVIES</vt:lpstr>
      <vt:lpstr>PowerPoint Presentation</vt:lpstr>
      <vt:lpstr>PowerPoint Presentation</vt:lpstr>
      <vt:lpstr>PowerPoint Presentation</vt:lpstr>
      <vt:lpstr>Conclusion-False   </vt:lpstr>
      <vt:lpstr>Average rating for each movie vs Average rating for movies which are rated more than 100 times.</vt:lpstr>
      <vt:lpstr>PowerPoint Presentation</vt:lpstr>
      <vt:lpstr>Conclusion-False   </vt:lpstr>
      <vt:lpstr>Scatter Plots: Correlation between Men and Women </vt:lpstr>
      <vt:lpstr>PowerPoint Presentation</vt:lpstr>
      <vt:lpstr>Conclusion-True</vt:lpstr>
      <vt:lpstr>Business Intelligence: Business Questions  </vt:lpstr>
      <vt:lpstr>A. What age group watches the most adventure movies?</vt:lpstr>
      <vt:lpstr>Conclusion</vt:lpstr>
      <vt:lpstr>B. Which occupation is most likely to enjoy a comedy?</vt:lpstr>
      <vt:lpstr>PowerPoint Presentation</vt:lpstr>
      <vt:lpstr>Conclusion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movie lens</dc:title>
  <dc:creator>harsha praneeth nooli</dc:creator>
  <cp:lastModifiedBy>Windows User</cp:lastModifiedBy>
  <cp:revision>45</cp:revision>
  <dcterms:created xsi:type="dcterms:W3CDTF">2016-10-27T15:51:22Z</dcterms:created>
  <dcterms:modified xsi:type="dcterms:W3CDTF">2016-10-27T21:34:15Z</dcterms:modified>
</cp:coreProperties>
</file>