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97" r:id="rId3"/>
    <p:sldId id="257" r:id="rId4"/>
    <p:sldId id="296" r:id="rId5"/>
    <p:sldId id="259" r:id="rId6"/>
    <p:sldId id="261" r:id="rId7"/>
    <p:sldId id="260" r:id="rId8"/>
    <p:sldId id="281" r:id="rId9"/>
    <p:sldId id="294" r:id="rId10"/>
    <p:sldId id="282" r:id="rId11"/>
    <p:sldId id="290" r:id="rId12"/>
    <p:sldId id="295" r:id="rId13"/>
    <p:sldId id="283" r:id="rId14"/>
    <p:sldId id="298" r:id="rId15"/>
    <p:sldId id="299" r:id="rId16"/>
    <p:sldId id="301" r:id="rId17"/>
    <p:sldId id="293" r:id="rId18"/>
    <p:sldId id="302" r:id="rId19"/>
    <p:sldId id="304" r:id="rId20"/>
    <p:sldId id="303" r:id="rId21"/>
    <p:sldId id="292" r:id="rId22"/>
    <p:sldId id="305" r:id="rId23"/>
    <p:sldId id="306" r:id="rId24"/>
    <p:sldId id="286" r:id="rId25"/>
    <p:sldId id="307" r:id="rId26"/>
    <p:sldId id="308" r:id="rId27"/>
    <p:sldId id="289"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749" autoAdjust="0"/>
  </p:normalViewPr>
  <p:slideViewPr>
    <p:cSldViewPr snapToGrid="0">
      <p:cViewPr varScale="1">
        <p:scale>
          <a:sx n="58" d="100"/>
          <a:sy n="58" d="100"/>
        </p:scale>
        <p:origin x="12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6ABF0-8A83-4E2F-AE93-53AFEB84ABB9}" type="datetimeFigureOut">
              <a:rPr lang="en-US" smtClean="0"/>
              <a:t>11/17/2016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2B71E-1AB2-406F-95BE-8C61D7E8559F}" type="slidenum">
              <a:rPr lang="en-US" smtClean="0"/>
              <a:t>‹#›</a:t>
            </a:fld>
            <a:endParaRPr lang="en-US"/>
          </a:p>
        </p:txBody>
      </p:sp>
    </p:spTree>
    <p:extLst>
      <p:ext uri="{BB962C8B-B14F-4D97-AF65-F5344CB8AC3E}">
        <p14:creationId xmlns:p14="http://schemas.microsoft.com/office/powerpoint/2010/main" val="490014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precision is the ratio </a:t>
            </a:r>
            <a:r>
              <a:rPr lang="en-US" dirty="0" err="1" smtClean="0"/>
              <a:t>tp</a:t>
            </a:r>
            <a:r>
              <a:rPr lang="en-US" dirty="0" smtClean="0"/>
              <a:t> / (</a:t>
            </a:r>
            <a:r>
              <a:rPr lang="en-US" dirty="0" err="1" smtClean="0"/>
              <a:t>tp</a:t>
            </a:r>
            <a:r>
              <a:rPr lang="en-US" dirty="0" smtClean="0"/>
              <a:t> + </a:t>
            </a:r>
            <a:r>
              <a:rPr lang="en-US" dirty="0" err="1" smtClean="0"/>
              <a:t>fp</a:t>
            </a:r>
            <a:r>
              <a:rPr lang="en-US" dirty="0" smtClean="0"/>
              <a:t>),</a:t>
            </a:r>
            <a:r>
              <a:rPr lang="en-US" baseline="0" dirty="0" smtClean="0"/>
              <a:t> </a:t>
            </a:r>
            <a:r>
              <a:rPr lang="en-US" dirty="0" smtClean="0"/>
              <a:t>recall is the ratio </a:t>
            </a:r>
            <a:r>
              <a:rPr lang="en-US" dirty="0" err="1" smtClean="0"/>
              <a:t>tp</a:t>
            </a:r>
            <a:r>
              <a:rPr lang="en-US" dirty="0" smtClean="0"/>
              <a:t> / (</a:t>
            </a:r>
            <a:r>
              <a:rPr lang="en-US" dirty="0" err="1" smtClean="0"/>
              <a:t>tp</a:t>
            </a:r>
            <a:r>
              <a:rPr lang="en-US" dirty="0" smtClean="0"/>
              <a:t> + </a:t>
            </a:r>
            <a:r>
              <a:rPr lang="en-US" dirty="0" err="1" smtClean="0"/>
              <a:t>fn</a:t>
            </a:r>
            <a:r>
              <a:rPr lang="en-US" dirty="0" smtClean="0"/>
              <a:t>), The F-beta score can be interpreted as a weighted harmonic mean of the precision and recall, The support is the number of occurrences of each class in </a:t>
            </a:r>
            <a:r>
              <a:rPr lang="en-US" dirty="0" err="1" smtClean="0"/>
              <a:t>y_true</a:t>
            </a:r>
            <a:endParaRPr lang="en-US" dirty="0"/>
          </a:p>
        </p:txBody>
      </p:sp>
      <p:sp>
        <p:nvSpPr>
          <p:cNvPr id="4" name="Slide Number Placeholder 3"/>
          <p:cNvSpPr>
            <a:spLocks noGrp="1"/>
          </p:cNvSpPr>
          <p:nvPr>
            <p:ph type="sldNum" sz="quarter" idx="10"/>
          </p:nvPr>
        </p:nvSpPr>
        <p:spPr/>
        <p:txBody>
          <a:bodyPr/>
          <a:lstStyle/>
          <a:p>
            <a:fld id="{B762B71E-1AB2-406F-95BE-8C61D7E8559F}" type="slidenum">
              <a:rPr lang="en-US" smtClean="0"/>
              <a:t>8</a:t>
            </a:fld>
            <a:endParaRPr lang="en-US"/>
          </a:p>
        </p:txBody>
      </p:sp>
    </p:spTree>
    <p:extLst>
      <p:ext uri="{BB962C8B-B14F-4D97-AF65-F5344CB8AC3E}">
        <p14:creationId xmlns:p14="http://schemas.microsoft.com/office/powerpoint/2010/main" val="4243758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underlying C implementation uses a random number generator to select features when fitting the model. It is thus not uncommon to have slightly different results for the same input data. If that happens, try with a smaller </a:t>
            </a:r>
            <a:r>
              <a:rPr lang="en-US" dirty="0" err="1" smtClean="0"/>
              <a:t>tol</a:t>
            </a:r>
            <a:r>
              <a:rPr lang="en-US" sz="1200" b="0" i="0" kern="1200" dirty="0" err="1" smtClean="0">
                <a:solidFill>
                  <a:schemeClr val="tx1"/>
                </a:solidFill>
                <a:effectLst/>
                <a:latin typeface="+mn-lt"/>
                <a:ea typeface="+mn-ea"/>
                <a:cs typeface="+mn-cs"/>
              </a:rPr>
              <a:t>parameter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 SVM you are searching for two things: a hyperplane with the largest minimum margin, and a hyperplane that correctly separates as many instances as possible. The problem is that you will not always be able to get both things. </a:t>
            </a:r>
            <a:endParaRPr lang="en-US" dirty="0"/>
          </a:p>
        </p:txBody>
      </p:sp>
      <p:sp>
        <p:nvSpPr>
          <p:cNvPr id="4" name="Slide Number Placeholder 3"/>
          <p:cNvSpPr>
            <a:spLocks noGrp="1"/>
          </p:cNvSpPr>
          <p:nvPr>
            <p:ph type="sldNum" sz="quarter" idx="10"/>
          </p:nvPr>
        </p:nvSpPr>
        <p:spPr/>
        <p:txBody>
          <a:bodyPr/>
          <a:lstStyle/>
          <a:p>
            <a:fld id="{B762B71E-1AB2-406F-95BE-8C61D7E8559F}" type="slidenum">
              <a:rPr lang="en-US" smtClean="0"/>
              <a:t>13</a:t>
            </a:fld>
            <a:endParaRPr lang="en-US"/>
          </a:p>
        </p:txBody>
      </p:sp>
    </p:spTree>
    <p:extLst>
      <p:ext uri="{BB962C8B-B14F-4D97-AF65-F5344CB8AC3E}">
        <p14:creationId xmlns:p14="http://schemas.microsoft.com/office/powerpoint/2010/main" val="82246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Manhattan distance</a:t>
            </a:r>
            <a:r>
              <a:rPr lang="en-US" baseline="0" dirty="0" smtClean="0"/>
              <a:t> </a:t>
            </a:r>
            <a:r>
              <a:rPr lang="en-US" sz="1200" b="0" i="0" kern="1200" dirty="0" smtClean="0">
                <a:solidFill>
                  <a:schemeClr val="tx1"/>
                </a:solidFill>
                <a:effectLst/>
                <a:latin typeface="+mn-lt"/>
                <a:ea typeface="+mn-ea"/>
                <a:cs typeface="+mn-cs"/>
              </a:rPr>
              <a:t>is the sum of the </a:t>
            </a:r>
            <a:r>
              <a:rPr lang="en-US" sz="1200" b="0" i="0" u="none" strike="noStrike" kern="1200" dirty="0" smtClean="0">
                <a:solidFill>
                  <a:schemeClr val="tx1"/>
                </a:solidFill>
                <a:effectLst/>
                <a:latin typeface="+mn-lt"/>
                <a:ea typeface="+mn-ea"/>
                <a:cs typeface="+mn-cs"/>
              </a:rPr>
              <a:t>absolute differences</a:t>
            </a:r>
            <a:r>
              <a:rPr lang="en-US" sz="1200" b="0" i="0" kern="1200" dirty="0" smtClean="0">
                <a:solidFill>
                  <a:schemeClr val="tx1"/>
                </a:solidFill>
                <a:effectLst/>
                <a:latin typeface="+mn-lt"/>
                <a:ea typeface="+mn-ea"/>
                <a:cs typeface="+mn-cs"/>
              </a:rPr>
              <a:t> of their </a:t>
            </a:r>
            <a:r>
              <a:rPr lang="en-US" sz="1200" b="0" i="0" u="none" strike="noStrike" kern="1200" dirty="0" smtClean="0">
                <a:solidFill>
                  <a:schemeClr val="tx1"/>
                </a:solidFill>
                <a:effectLst/>
                <a:latin typeface="+mn-lt"/>
                <a:ea typeface="+mn-ea"/>
                <a:cs typeface="+mn-cs"/>
              </a:rPr>
              <a:t>Cartesian coordinates</a:t>
            </a:r>
            <a:endParaRPr lang="en-US" dirty="0"/>
          </a:p>
        </p:txBody>
      </p:sp>
      <p:sp>
        <p:nvSpPr>
          <p:cNvPr id="4" name="Slide Number Placeholder 3"/>
          <p:cNvSpPr>
            <a:spLocks noGrp="1"/>
          </p:cNvSpPr>
          <p:nvPr>
            <p:ph type="sldNum" sz="quarter" idx="10"/>
          </p:nvPr>
        </p:nvSpPr>
        <p:spPr/>
        <p:txBody>
          <a:bodyPr/>
          <a:lstStyle/>
          <a:p>
            <a:fld id="{B762B71E-1AB2-406F-95BE-8C61D7E8559F}" type="slidenum">
              <a:rPr lang="en-US" smtClean="0"/>
              <a:t>18</a:t>
            </a:fld>
            <a:endParaRPr lang="en-US"/>
          </a:p>
        </p:txBody>
      </p:sp>
    </p:spTree>
    <p:extLst>
      <p:ext uri="{BB962C8B-B14F-4D97-AF65-F5344CB8AC3E}">
        <p14:creationId xmlns:p14="http://schemas.microsoft.com/office/powerpoint/2010/main" val="231643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truncated SVD does not center the data before computing the singular value decomposition. It works on term count/</a:t>
            </a:r>
            <a:r>
              <a:rPr lang="en-US" sz="1200" b="0" i="0" kern="1200" dirty="0" err="1" smtClean="0">
                <a:solidFill>
                  <a:schemeClr val="tx1"/>
                </a:solidFill>
                <a:effectLst/>
                <a:latin typeface="+mn-lt"/>
                <a:ea typeface="+mn-ea"/>
                <a:cs typeface="+mn-cs"/>
              </a:rPr>
              <a:t>tf-idf</a:t>
            </a:r>
            <a:r>
              <a:rPr lang="en-US" sz="1200" b="0" i="0" kern="1200" dirty="0" smtClean="0">
                <a:solidFill>
                  <a:schemeClr val="tx1"/>
                </a:solidFill>
                <a:effectLst/>
                <a:latin typeface="+mn-lt"/>
                <a:ea typeface="+mn-ea"/>
                <a:cs typeface="+mn-cs"/>
              </a:rPr>
              <a:t> matrices as returned by the </a:t>
            </a:r>
            <a:r>
              <a:rPr lang="en-US" sz="1200" b="0" i="0" kern="1200" dirty="0" err="1" smtClean="0">
                <a:solidFill>
                  <a:schemeClr val="tx1"/>
                </a:solidFill>
                <a:effectLst/>
                <a:latin typeface="+mn-lt"/>
                <a:ea typeface="+mn-ea"/>
                <a:cs typeface="+mn-cs"/>
              </a:rPr>
              <a:t>vectorizers</a:t>
            </a:r>
            <a:r>
              <a:rPr lang="en-US" sz="1200" b="0" i="0" kern="1200" dirty="0" smtClean="0">
                <a:solidFill>
                  <a:schemeClr val="tx1"/>
                </a:solidFill>
                <a:effectLst/>
                <a:latin typeface="+mn-lt"/>
                <a:ea typeface="+mn-ea"/>
                <a:cs typeface="+mn-cs"/>
              </a:rPr>
              <a:t> in </a:t>
            </a:r>
            <a:r>
              <a:rPr lang="en-US" sz="1200" b="0" i="0" kern="1200" dirty="0" err="1" smtClean="0">
                <a:solidFill>
                  <a:schemeClr val="tx1"/>
                </a:solidFill>
                <a:effectLst/>
                <a:latin typeface="+mn-lt"/>
                <a:ea typeface="+mn-ea"/>
                <a:cs typeface="+mn-cs"/>
              </a:rPr>
              <a:t>sklearn.feature_extraction.text</a:t>
            </a:r>
            <a:r>
              <a:rPr lang="en-US" sz="1200" b="0" i="0" kern="1200" dirty="0" smtClean="0">
                <a:solidFill>
                  <a:schemeClr val="tx1"/>
                </a:solidFill>
                <a:effectLst/>
                <a:latin typeface="+mn-lt"/>
                <a:ea typeface="+mn-ea"/>
                <a:cs typeface="+mn-cs"/>
              </a:rPr>
              <a:t>. In that context, it is known as latent semantic analysis (LSA)</a:t>
            </a:r>
            <a:endParaRPr lang="en-US" dirty="0"/>
          </a:p>
        </p:txBody>
      </p:sp>
      <p:sp>
        <p:nvSpPr>
          <p:cNvPr id="4" name="Slide Number Placeholder 3"/>
          <p:cNvSpPr>
            <a:spLocks noGrp="1"/>
          </p:cNvSpPr>
          <p:nvPr>
            <p:ph type="sldNum" sz="quarter" idx="10"/>
          </p:nvPr>
        </p:nvSpPr>
        <p:spPr/>
        <p:txBody>
          <a:bodyPr/>
          <a:lstStyle/>
          <a:p>
            <a:fld id="{B762B71E-1AB2-406F-95BE-8C61D7E8559F}" type="slidenum">
              <a:rPr lang="en-US" smtClean="0"/>
              <a:t>24</a:t>
            </a:fld>
            <a:endParaRPr lang="en-US"/>
          </a:p>
        </p:txBody>
      </p:sp>
    </p:spTree>
    <p:extLst>
      <p:ext uri="{BB962C8B-B14F-4D97-AF65-F5344CB8AC3E}">
        <p14:creationId xmlns:p14="http://schemas.microsoft.com/office/powerpoint/2010/main" val="525373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11/17/2016</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s.cornell.edu/people/pabo/movie-review-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3639" y="117811"/>
            <a:ext cx="11204620" cy="2387600"/>
          </a:xfrm>
        </p:spPr>
        <p:txBody>
          <a:bodyPr>
            <a:noAutofit/>
          </a:bodyPr>
          <a:lstStyle/>
          <a:p>
            <a:r>
              <a:rPr lang="en-US" sz="4400" dirty="0">
                <a:effectLst/>
              </a:rPr>
              <a:t>Textual </a:t>
            </a:r>
            <a:r>
              <a:rPr lang="en-US" sz="4400" dirty="0" smtClean="0">
                <a:effectLst/>
              </a:rPr>
              <a:t>&amp; Sentiment Analysis</a:t>
            </a:r>
            <a:br>
              <a:rPr lang="en-US" sz="4400" dirty="0" smtClean="0">
                <a:effectLst/>
              </a:rPr>
            </a:br>
            <a:r>
              <a:rPr lang="en-US" sz="4400" dirty="0" smtClean="0">
                <a:effectLst/>
              </a:rPr>
              <a:t> of</a:t>
            </a:r>
            <a:br>
              <a:rPr lang="en-US" sz="4400" dirty="0" smtClean="0">
                <a:effectLst/>
              </a:rPr>
            </a:br>
            <a:r>
              <a:rPr lang="en-US" sz="4400" dirty="0" smtClean="0">
                <a:effectLst/>
              </a:rPr>
              <a:t> </a:t>
            </a:r>
            <a:r>
              <a:rPr lang="en-US" sz="4400" dirty="0">
                <a:effectLst/>
              </a:rPr>
              <a:t>Movie Reviews</a:t>
            </a:r>
            <a:endParaRPr lang="en-US" sz="5400" dirty="0">
              <a:effectLst/>
            </a:endParaRPr>
          </a:p>
        </p:txBody>
      </p:sp>
      <p:sp>
        <p:nvSpPr>
          <p:cNvPr id="3" name="Subtitle 2"/>
          <p:cNvSpPr>
            <a:spLocks noGrp="1"/>
          </p:cNvSpPr>
          <p:nvPr>
            <p:ph type="subTitle" idx="1"/>
          </p:nvPr>
        </p:nvSpPr>
        <p:spPr>
          <a:xfrm>
            <a:off x="1595269" y="4198513"/>
            <a:ext cx="9001462" cy="2179749"/>
          </a:xfrm>
        </p:spPr>
        <p:txBody>
          <a:bodyPr>
            <a:normAutofit lnSpcReduction="10000"/>
          </a:bodyPr>
          <a:lstStyle/>
          <a:p>
            <a:pPr algn="r"/>
            <a:r>
              <a:rPr lang="en-US" u="sng" dirty="0" smtClean="0"/>
              <a:t>GROUP -6</a:t>
            </a:r>
          </a:p>
          <a:p>
            <a:pPr algn="r"/>
            <a:r>
              <a:rPr lang="en-US" dirty="0" err="1" smtClean="0"/>
              <a:t>S.K.H.Praneeth</a:t>
            </a:r>
            <a:r>
              <a:rPr lang="en-US" dirty="0" smtClean="0"/>
              <a:t> </a:t>
            </a:r>
            <a:r>
              <a:rPr lang="en-US" dirty="0" err="1" smtClean="0"/>
              <a:t>Nooli</a:t>
            </a:r>
            <a:endParaRPr lang="en-US" dirty="0" smtClean="0"/>
          </a:p>
          <a:p>
            <a:pPr algn="r"/>
            <a:r>
              <a:rPr lang="en-US" dirty="0" smtClean="0"/>
              <a:t>Yousef </a:t>
            </a:r>
            <a:r>
              <a:rPr lang="en-US" dirty="0" err="1" smtClean="0"/>
              <a:t>Fadila</a:t>
            </a:r>
            <a:endParaRPr lang="en-US" dirty="0" smtClean="0"/>
          </a:p>
          <a:p>
            <a:pPr algn="r"/>
            <a:r>
              <a:rPr lang="en-US" dirty="0" smtClean="0"/>
              <a:t>Rahul </a:t>
            </a:r>
            <a:r>
              <a:rPr lang="en-US" dirty="0" err="1" smtClean="0"/>
              <a:t>Ghadge</a:t>
            </a:r>
            <a:endParaRPr lang="en-US" dirty="0"/>
          </a:p>
        </p:txBody>
      </p:sp>
    </p:spTree>
    <p:extLst>
      <p:ext uri="{BB962C8B-B14F-4D97-AF65-F5344CB8AC3E}">
        <p14:creationId xmlns:p14="http://schemas.microsoft.com/office/powerpoint/2010/main" val="2080321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68582" y="1505527"/>
            <a:ext cx="9060873" cy="923330"/>
          </a:xfrm>
          <a:prstGeom prst="rect">
            <a:avLst/>
          </a:prstGeom>
          <a:noFill/>
        </p:spPr>
        <p:txBody>
          <a:bodyPr wrap="square" rtlCol="0">
            <a:spAutoFit/>
          </a:bodyPr>
          <a:lstStyle/>
          <a:p>
            <a:endParaRPr lang="en-US" dirty="0" smtClean="0"/>
          </a:p>
          <a:p>
            <a:endParaRPr lang="en-US" dirty="0"/>
          </a:p>
          <a:p>
            <a:endParaRPr lang="en-US" dirty="0"/>
          </a:p>
        </p:txBody>
      </p:sp>
      <p:sp>
        <p:nvSpPr>
          <p:cNvPr id="7" name="Title 1"/>
          <p:cNvSpPr txBox="1">
            <a:spLocks/>
          </p:cNvSpPr>
          <p:nvPr/>
        </p:nvSpPr>
        <p:spPr>
          <a:xfrm>
            <a:off x="913796" y="203201"/>
            <a:ext cx="10630504" cy="10795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smtClean="0">
                <a:solidFill>
                  <a:srgbClr val="FF0000"/>
                </a:solidFill>
              </a:rPr>
              <a:t>Explore </a:t>
            </a:r>
            <a:r>
              <a:rPr lang="en-US" dirty="0" err="1" smtClean="0">
                <a:solidFill>
                  <a:srgbClr val="FF0000"/>
                </a:solidFill>
              </a:rPr>
              <a:t>sci</a:t>
            </a:r>
            <a:r>
              <a:rPr lang="en-US" dirty="0" smtClean="0">
                <a:solidFill>
                  <a:srgbClr val="FF0000"/>
                </a:solidFill>
              </a:rPr>
              <a:t>-kit </a:t>
            </a:r>
            <a:r>
              <a:rPr lang="en-US" dirty="0" err="1">
                <a:solidFill>
                  <a:srgbClr val="FF0000"/>
                </a:solidFill>
              </a:rPr>
              <a:t>TfidfVectorizer</a:t>
            </a:r>
            <a:r>
              <a:rPr lang="en-US" dirty="0">
                <a:solidFill>
                  <a:srgbClr val="FF0000"/>
                </a:solidFill>
              </a:rPr>
              <a:t> Class</a:t>
            </a:r>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913795" y="1231900"/>
                <a:ext cx="10353762" cy="5181600"/>
              </a:xfrm>
            </p:spPr>
            <p:txBody>
              <a:bodyPr>
                <a:normAutofit/>
              </a:bodyPr>
              <a:lstStyle/>
              <a:p>
                <a:r>
                  <a:rPr lang="en-US" sz="2800" dirty="0" smtClean="0"/>
                  <a:t>Terminology</a:t>
                </a:r>
              </a:p>
              <a:p>
                <a:pPr lvl="1">
                  <a:buFont typeface="Wingdings" panose="05000000000000000000" pitchFamily="2" charset="2"/>
                  <a:buChar char="Ø"/>
                </a:pPr>
                <a:r>
                  <a:rPr lang="en-US" sz="2600" dirty="0" smtClean="0"/>
                  <a:t>What is TF – Term Frequency?</a:t>
                </a:r>
              </a:p>
              <a:p>
                <a:pPr lvl="1">
                  <a:buFont typeface="Wingdings" panose="05000000000000000000" pitchFamily="2" charset="2"/>
                  <a:buChar char="Ø"/>
                </a:pPr>
                <a:r>
                  <a:rPr lang="en-US" sz="2600" dirty="0" smtClean="0"/>
                  <a:t>What is IDF - Inverse Document Frequency?</a:t>
                </a:r>
              </a:p>
              <a:p>
                <a:pPr lvl="1">
                  <a:buFont typeface="Wingdings" panose="05000000000000000000" pitchFamily="2" charset="2"/>
                  <a:buChar char="Ø"/>
                </a:pPr>
                <a:r>
                  <a:rPr lang="en-US" sz="2600" dirty="0" smtClean="0"/>
                  <a:t>What is TF-IDF?</a:t>
                </a:r>
                <a:r>
                  <a:rPr lang="en-US" sz="2600" dirty="0" smtClean="0">
                    <a:effectLst/>
                  </a:rPr>
                  <a:t> </a:t>
                </a:r>
                <a:r>
                  <a:rPr lang="en-US" sz="2600" dirty="0" smtClean="0">
                    <a:effectLst/>
                    <a:sym typeface="Wingdings" panose="05000000000000000000" pitchFamily="2" charset="2"/>
                  </a:rPr>
                  <a:t></a:t>
                </a:r>
                <a:r>
                  <a:rPr lang="en-US" sz="2600" dirty="0" smtClean="0">
                    <a:effectLst/>
                  </a:rPr>
                  <a:t>	</a:t>
                </a:r>
                <a14:m>
                  <m:oMath xmlns:m="http://schemas.openxmlformats.org/officeDocument/2006/math">
                    <m:func>
                      <m:funcPr>
                        <m:ctrlPr>
                          <a:rPr lang="en-US" sz="2600" i="1">
                            <a:effectLst/>
                            <a:latin typeface="Cambria Math" panose="02040503050406030204" pitchFamily="18" charset="0"/>
                          </a:rPr>
                        </m:ctrlPr>
                      </m:funcPr>
                      <m:fName>
                        <m:r>
                          <m:rPr>
                            <m:sty m:val="p"/>
                          </m:rPr>
                          <a:rPr lang="en-US" sz="2600">
                            <a:effectLst/>
                            <a:latin typeface="Cambria Math" panose="02040503050406030204" pitchFamily="18" charset="0"/>
                          </a:rPr>
                          <m:t>log</m:t>
                        </m:r>
                      </m:fName>
                      <m:e>
                        <m:f>
                          <m:fPr>
                            <m:ctrlPr>
                              <a:rPr lang="en-US" sz="2600" i="1">
                                <a:effectLst/>
                                <a:latin typeface="Cambria Math" panose="02040503050406030204" pitchFamily="18" charset="0"/>
                              </a:rPr>
                            </m:ctrlPr>
                          </m:fPr>
                          <m:num>
                            <m:r>
                              <a:rPr lang="en-US" sz="2600" i="1">
                                <a:effectLst/>
                                <a:latin typeface="Cambria Math" panose="02040503050406030204" pitchFamily="18" charset="0"/>
                              </a:rPr>
                              <m:t>|</m:t>
                            </m:r>
                            <m:r>
                              <a:rPr lang="en-US" sz="2600" i="1">
                                <a:effectLst/>
                                <a:latin typeface="Cambria Math" panose="02040503050406030204" pitchFamily="18" charset="0"/>
                              </a:rPr>
                              <m:t>𝐷</m:t>
                            </m:r>
                            <m:r>
                              <a:rPr lang="en-US" sz="2600" i="1">
                                <a:effectLst/>
                                <a:latin typeface="Cambria Math" panose="02040503050406030204" pitchFamily="18" charset="0"/>
                              </a:rPr>
                              <m:t>|</m:t>
                            </m:r>
                          </m:num>
                          <m:den>
                            <m:r>
                              <a:rPr lang="en-US" sz="2600" i="1">
                                <a:effectLst/>
                                <a:latin typeface="Cambria Math" panose="02040503050406030204" pitchFamily="18" charset="0"/>
                              </a:rPr>
                              <m:t>|</m:t>
                            </m:r>
                            <m:d>
                              <m:dPr>
                                <m:begChr m:val="{"/>
                                <m:endChr m:val="}"/>
                                <m:ctrlPr>
                                  <a:rPr lang="en-US" sz="2600" i="1">
                                    <a:effectLst/>
                                    <a:latin typeface="Cambria Math" panose="02040503050406030204" pitchFamily="18" charset="0"/>
                                  </a:rPr>
                                </m:ctrlPr>
                              </m:dPr>
                              <m:e>
                                <m:r>
                                  <a:rPr lang="en-US" sz="2600" i="1">
                                    <a:effectLst/>
                                    <a:latin typeface="Cambria Math" panose="02040503050406030204" pitchFamily="18" charset="0"/>
                                  </a:rPr>
                                  <m:t> </m:t>
                                </m:r>
                                <m:r>
                                  <a:rPr lang="en-US" sz="2600" i="1">
                                    <a:effectLst/>
                                    <a:latin typeface="Cambria Math" panose="02040503050406030204" pitchFamily="18" charset="0"/>
                                  </a:rPr>
                                  <m:t>𝑑</m:t>
                                </m:r>
                                <m:r>
                                  <a:rPr lang="en-US" sz="2600" i="1">
                                    <a:effectLst/>
                                    <a:latin typeface="Cambria Math" panose="02040503050406030204" pitchFamily="18" charset="0"/>
                                  </a:rPr>
                                  <m:t> ∈</m:t>
                                </m:r>
                                <m:r>
                                  <a:rPr lang="en-US" sz="2600" i="1">
                                    <a:effectLst/>
                                    <a:latin typeface="Cambria Math" panose="02040503050406030204" pitchFamily="18" charset="0"/>
                                  </a:rPr>
                                  <m:t>𝐷</m:t>
                                </m:r>
                                <m:r>
                                  <a:rPr lang="en-US" sz="2600" i="1">
                                    <a:effectLst/>
                                    <a:latin typeface="Cambria Math" panose="02040503050406030204" pitchFamily="18" charset="0"/>
                                  </a:rPr>
                                  <m:t> :</m:t>
                                </m:r>
                                <m:r>
                                  <a:rPr lang="en-US" sz="2600" i="1">
                                    <a:effectLst/>
                                    <a:latin typeface="Cambria Math" panose="02040503050406030204" pitchFamily="18" charset="0"/>
                                  </a:rPr>
                                  <m:t>𝑡</m:t>
                                </m:r>
                                <m:r>
                                  <a:rPr lang="en-US" sz="2600" i="1">
                                    <a:effectLst/>
                                    <a:latin typeface="Cambria Math" panose="02040503050406030204" pitchFamily="18" charset="0"/>
                                  </a:rPr>
                                  <m:t> ∈</m:t>
                                </m:r>
                                <m:r>
                                  <a:rPr lang="en-US" sz="2600" i="1">
                                    <a:effectLst/>
                                    <a:latin typeface="Cambria Math" panose="02040503050406030204" pitchFamily="18" charset="0"/>
                                  </a:rPr>
                                  <m:t>𝑑</m:t>
                                </m:r>
                                <m:r>
                                  <a:rPr lang="en-US" sz="2600" i="1">
                                    <a:effectLst/>
                                    <a:latin typeface="Cambria Math" panose="02040503050406030204" pitchFamily="18" charset="0"/>
                                  </a:rPr>
                                  <m:t> </m:t>
                                </m:r>
                              </m:e>
                            </m:d>
                            <m:r>
                              <a:rPr lang="en-US" sz="2600" i="1">
                                <a:effectLst/>
                                <a:latin typeface="Cambria Math" panose="02040503050406030204" pitchFamily="18" charset="0"/>
                              </a:rPr>
                              <m:t>|</m:t>
                            </m:r>
                          </m:den>
                        </m:f>
                      </m:e>
                    </m:func>
                  </m:oMath>
                </a14:m>
                <a:endParaRPr lang="en-US" sz="2600" dirty="0" smtClean="0"/>
              </a:p>
              <a:p>
                <a:r>
                  <a:rPr lang="en-US" sz="2800" dirty="0" smtClean="0"/>
                  <a:t>Parameters </a:t>
                </a:r>
              </a:p>
              <a:p>
                <a:pPr lvl="1">
                  <a:buFont typeface="Wingdings" panose="05000000000000000000" pitchFamily="2" charset="2"/>
                  <a:buChar char="Ø"/>
                </a:pPr>
                <a:r>
                  <a:rPr lang="en-US" sz="2600" dirty="0" err="1" smtClean="0"/>
                  <a:t>Min_DF</a:t>
                </a:r>
                <a:r>
                  <a:rPr lang="en-US" sz="2600" dirty="0" smtClean="0"/>
                  <a:t> and </a:t>
                </a:r>
                <a:r>
                  <a:rPr lang="en-US" sz="2600" dirty="0" err="1" smtClean="0"/>
                  <a:t>Max_DF</a:t>
                </a:r>
                <a:endParaRPr lang="en-US" sz="2600" dirty="0" smtClean="0"/>
              </a:p>
              <a:p>
                <a:pPr lvl="1">
                  <a:buFont typeface="Wingdings" panose="05000000000000000000" pitchFamily="2" charset="2"/>
                  <a:buChar char="Ø"/>
                </a:pPr>
                <a:r>
                  <a:rPr lang="en-US" sz="2600" dirty="0" smtClean="0"/>
                  <a:t>N-gram Parameter</a:t>
                </a:r>
                <a:endParaRPr lang="en-US" sz="2600"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913795" y="1231900"/>
                <a:ext cx="10353762" cy="5181600"/>
              </a:xfrm>
              <a:blipFill rotWithShape="0">
                <a:blip r:embed="rId2"/>
                <a:stretch>
                  <a:fillRect l="-1178" t="-706"/>
                </a:stretch>
              </a:blipFill>
            </p:spPr>
            <p:txBody>
              <a:bodyPr/>
              <a:lstStyle/>
              <a:p>
                <a:r>
                  <a:rPr lang="en-US">
                    <a:noFill/>
                  </a:rPr>
                  <a:t> </a:t>
                </a:r>
              </a:p>
            </p:txBody>
          </p:sp>
        </mc:Fallback>
      </mc:AlternateContent>
    </p:spTree>
    <p:extLst>
      <p:ext uri="{BB962C8B-B14F-4D97-AF65-F5344CB8AC3E}">
        <p14:creationId xmlns:p14="http://schemas.microsoft.com/office/powerpoint/2010/main" val="3857370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913796" y="203201"/>
            <a:ext cx="10630504" cy="10795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smtClean="0">
                <a:solidFill>
                  <a:srgbClr val="FF0000"/>
                </a:solidFill>
              </a:rPr>
              <a:t>Explore </a:t>
            </a:r>
            <a:r>
              <a:rPr lang="en-US" dirty="0" err="1" smtClean="0">
                <a:solidFill>
                  <a:srgbClr val="FF0000"/>
                </a:solidFill>
              </a:rPr>
              <a:t>sci</a:t>
            </a:r>
            <a:r>
              <a:rPr lang="en-US" dirty="0" smtClean="0">
                <a:solidFill>
                  <a:srgbClr val="FF0000"/>
                </a:solidFill>
              </a:rPr>
              <a:t>-kit </a:t>
            </a:r>
            <a:r>
              <a:rPr lang="en-US" dirty="0" err="1">
                <a:solidFill>
                  <a:srgbClr val="FF0000"/>
                </a:solidFill>
              </a:rPr>
              <a:t>TfidfVectorizer</a:t>
            </a:r>
            <a:r>
              <a:rPr lang="en-US" dirty="0">
                <a:solidFill>
                  <a:srgbClr val="FF0000"/>
                </a:solidFill>
              </a:rPr>
              <a:t> Class</a:t>
            </a:r>
          </a:p>
        </p:txBody>
      </p:sp>
      <p:sp>
        <p:nvSpPr>
          <p:cNvPr id="6" name="TextBox 5"/>
          <p:cNvSpPr txBox="1"/>
          <p:nvPr/>
        </p:nvSpPr>
        <p:spPr>
          <a:xfrm>
            <a:off x="1245794" y="1574284"/>
            <a:ext cx="4332288" cy="369332"/>
          </a:xfrm>
          <a:prstGeom prst="rect">
            <a:avLst/>
          </a:prstGeom>
          <a:noFill/>
        </p:spPr>
        <p:txBody>
          <a:bodyPr wrap="square" rtlCol="0">
            <a:spAutoFit/>
          </a:bodyPr>
          <a:lstStyle/>
          <a:p>
            <a:r>
              <a:rPr lang="en-US" b="1" dirty="0" err="1"/>
              <a:t>Min_df</a:t>
            </a:r>
            <a:r>
              <a:rPr lang="en-US" b="1" dirty="0"/>
              <a:t> vs Features of </a:t>
            </a:r>
            <a:r>
              <a:rPr lang="en-US" b="1" dirty="0" err="1"/>
              <a:t>TfidfVectorizer</a:t>
            </a:r>
            <a:endParaRPr lang="en-US" dirty="0"/>
          </a:p>
        </p:txBody>
      </p:sp>
      <p:sp>
        <p:nvSpPr>
          <p:cNvPr id="13" name="TextBox 12"/>
          <p:cNvSpPr txBox="1"/>
          <p:nvPr/>
        </p:nvSpPr>
        <p:spPr>
          <a:xfrm>
            <a:off x="6993017" y="1574284"/>
            <a:ext cx="4376522" cy="369332"/>
          </a:xfrm>
          <a:prstGeom prst="rect">
            <a:avLst/>
          </a:prstGeom>
          <a:noFill/>
        </p:spPr>
        <p:txBody>
          <a:bodyPr wrap="square" rtlCol="0">
            <a:spAutoFit/>
          </a:bodyPr>
          <a:lstStyle/>
          <a:p>
            <a:r>
              <a:rPr lang="en-US" b="1" dirty="0" err="1" smtClean="0"/>
              <a:t>Max_df</a:t>
            </a:r>
            <a:r>
              <a:rPr lang="en-US" b="1" dirty="0" smtClean="0"/>
              <a:t> </a:t>
            </a:r>
            <a:r>
              <a:rPr lang="en-US" b="1" dirty="0"/>
              <a:t>vs Features of </a:t>
            </a:r>
            <a:r>
              <a:rPr lang="en-US" b="1" dirty="0" err="1"/>
              <a:t>TfidfVectorizer</a:t>
            </a:r>
            <a:endParaRPr lang="en-US" dirty="0"/>
          </a:p>
        </p:txBody>
      </p:sp>
      <p:pic>
        <p:nvPicPr>
          <p:cNvPr id="3" name="Picture 2"/>
          <p:cNvPicPr>
            <a:picLocks noChangeAspect="1"/>
          </p:cNvPicPr>
          <p:nvPr/>
        </p:nvPicPr>
        <p:blipFill>
          <a:blip r:embed="rId2"/>
          <a:stretch>
            <a:fillRect/>
          </a:stretch>
        </p:blipFill>
        <p:spPr>
          <a:xfrm>
            <a:off x="1130967" y="2235199"/>
            <a:ext cx="4561941" cy="3820163"/>
          </a:xfrm>
          <a:prstGeom prst="rect">
            <a:avLst/>
          </a:prstGeom>
        </p:spPr>
      </p:pic>
      <p:pic>
        <p:nvPicPr>
          <p:cNvPr id="4" name="Picture 3"/>
          <p:cNvPicPr>
            <a:picLocks noChangeAspect="1"/>
          </p:cNvPicPr>
          <p:nvPr/>
        </p:nvPicPr>
        <p:blipFill>
          <a:blip r:embed="rId3"/>
          <a:stretch>
            <a:fillRect/>
          </a:stretch>
        </p:blipFill>
        <p:spPr>
          <a:xfrm>
            <a:off x="6818257" y="2235199"/>
            <a:ext cx="4726043" cy="3820163"/>
          </a:xfrm>
          <a:prstGeom prst="rect">
            <a:avLst/>
          </a:prstGeom>
        </p:spPr>
      </p:pic>
    </p:spTree>
    <p:extLst>
      <p:ext uri="{BB962C8B-B14F-4D97-AF65-F5344CB8AC3E}">
        <p14:creationId xmlns:p14="http://schemas.microsoft.com/office/powerpoint/2010/main" val="935754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913796" y="203201"/>
            <a:ext cx="10630504" cy="10795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smtClean="0">
                <a:solidFill>
                  <a:srgbClr val="FF0000"/>
                </a:solidFill>
              </a:rPr>
              <a:t>Explore </a:t>
            </a:r>
            <a:r>
              <a:rPr lang="en-US" dirty="0" err="1" smtClean="0">
                <a:solidFill>
                  <a:srgbClr val="FF0000"/>
                </a:solidFill>
              </a:rPr>
              <a:t>sci</a:t>
            </a:r>
            <a:r>
              <a:rPr lang="en-US" dirty="0" smtClean="0">
                <a:solidFill>
                  <a:srgbClr val="FF0000"/>
                </a:solidFill>
              </a:rPr>
              <a:t>-kit </a:t>
            </a:r>
            <a:r>
              <a:rPr lang="en-US" dirty="0" err="1">
                <a:solidFill>
                  <a:srgbClr val="FF0000"/>
                </a:solidFill>
              </a:rPr>
              <a:t>TfidfVectorizer</a:t>
            </a:r>
            <a:r>
              <a:rPr lang="en-US" dirty="0">
                <a:solidFill>
                  <a:srgbClr val="FF0000"/>
                </a:solidFill>
              </a:rPr>
              <a:t> Class</a:t>
            </a:r>
          </a:p>
        </p:txBody>
      </p:sp>
      <p:sp>
        <p:nvSpPr>
          <p:cNvPr id="13" name="TextBox 12"/>
          <p:cNvSpPr txBox="1"/>
          <p:nvPr/>
        </p:nvSpPr>
        <p:spPr>
          <a:xfrm>
            <a:off x="7449794" y="5740400"/>
            <a:ext cx="3248711" cy="923330"/>
          </a:xfrm>
          <a:prstGeom prst="rect">
            <a:avLst/>
          </a:prstGeom>
          <a:noFill/>
        </p:spPr>
        <p:txBody>
          <a:bodyPr wrap="square" rtlCol="0">
            <a:spAutoFit/>
          </a:bodyPr>
          <a:lstStyle/>
          <a:p>
            <a:r>
              <a:rPr lang="en-US" b="1" dirty="0" err="1"/>
              <a:t>ngram_range</a:t>
            </a:r>
            <a:r>
              <a:rPr lang="en-US" b="1" dirty="0"/>
              <a:t> = (1,ngram) </a:t>
            </a:r>
            <a:endParaRPr lang="en-US" b="1" dirty="0" smtClean="0"/>
          </a:p>
          <a:p>
            <a:r>
              <a:rPr lang="en-US" b="1" dirty="0" smtClean="0"/>
              <a:t>			vs.</a:t>
            </a:r>
          </a:p>
          <a:p>
            <a:r>
              <a:rPr lang="en-US" b="1" dirty="0" smtClean="0"/>
              <a:t>Features </a:t>
            </a:r>
            <a:r>
              <a:rPr lang="en-US" b="1" dirty="0"/>
              <a:t>of </a:t>
            </a:r>
            <a:r>
              <a:rPr lang="en-US" b="1" dirty="0" err="1"/>
              <a:t>TfidVectorizer</a:t>
            </a:r>
            <a:endParaRPr lang="en-US" dirty="0"/>
          </a:p>
        </p:txBody>
      </p:sp>
      <p:sp>
        <p:nvSpPr>
          <p:cNvPr id="3" name="TextBox 2"/>
          <p:cNvSpPr txBox="1"/>
          <p:nvPr/>
        </p:nvSpPr>
        <p:spPr>
          <a:xfrm>
            <a:off x="913796" y="2164758"/>
            <a:ext cx="5375897"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The </a:t>
            </a:r>
            <a:r>
              <a:rPr lang="en-US" sz="2800" dirty="0"/>
              <a:t>number of features in the </a:t>
            </a:r>
            <a:r>
              <a:rPr lang="en-US" sz="2800" dirty="0" err="1"/>
              <a:t>TdifVectorizer</a:t>
            </a:r>
            <a:r>
              <a:rPr lang="en-US" sz="2800" dirty="0"/>
              <a:t> vocabulary increases </a:t>
            </a:r>
            <a:r>
              <a:rPr lang="en-US" sz="2800" dirty="0" smtClean="0"/>
              <a:t>linearly as n-gram </a:t>
            </a:r>
            <a:r>
              <a:rPr lang="en-US" sz="2800" dirty="0"/>
              <a:t>is increased in </a:t>
            </a:r>
            <a:r>
              <a:rPr lang="en-US" sz="2800" dirty="0" err="1"/>
              <a:t>ngram_range</a:t>
            </a:r>
            <a:r>
              <a:rPr lang="en-US" sz="2800" dirty="0"/>
              <a:t> tuples of the form (1, </a:t>
            </a:r>
            <a:r>
              <a:rPr lang="en-US" sz="2800" dirty="0" smtClean="0"/>
              <a:t>n-gram</a:t>
            </a:r>
            <a:r>
              <a:rPr lang="en-US" sz="2800" dirty="0"/>
              <a:t>). </a:t>
            </a:r>
          </a:p>
        </p:txBody>
      </p:sp>
      <p:pic>
        <p:nvPicPr>
          <p:cNvPr id="2" name="Picture 1"/>
          <p:cNvPicPr>
            <a:picLocks noChangeAspect="1"/>
          </p:cNvPicPr>
          <p:nvPr/>
        </p:nvPicPr>
        <p:blipFill>
          <a:blip r:embed="rId2"/>
          <a:stretch>
            <a:fillRect/>
          </a:stretch>
        </p:blipFill>
        <p:spPr>
          <a:xfrm>
            <a:off x="6438899" y="1602510"/>
            <a:ext cx="5660138" cy="3818081"/>
          </a:xfrm>
          <a:prstGeom prst="rect">
            <a:avLst/>
          </a:prstGeom>
        </p:spPr>
      </p:pic>
    </p:spTree>
    <p:extLst>
      <p:ext uri="{BB962C8B-B14F-4D97-AF65-F5344CB8AC3E}">
        <p14:creationId xmlns:p14="http://schemas.microsoft.com/office/powerpoint/2010/main" val="1611137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68582" y="1524000"/>
            <a:ext cx="9060873" cy="923330"/>
          </a:xfrm>
          <a:prstGeom prst="rect">
            <a:avLst/>
          </a:prstGeom>
          <a:noFill/>
        </p:spPr>
        <p:txBody>
          <a:bodyPr wrap="square" rtlCol="0">
            <a:spAutoFit/>
          </a:bodyPr>
          <a:lstStyle/>
          <a:p>
            <a:endParaRPr lang="en-US" dirty="0" smtClean="0"/>
          </a:p>
          <a:p>
            <a:endParaRPr lang="en-US" dirty="0"/>
          </a:p>
          <a:p>
            <a:endParaRPr lang="en-US" dirty="0"/>
          </a:p>
        </p:txBody>
      </p:sp>
      <p:sp>
        <p:nvSpPr>
          <p:cNvPr id="7" name="Title 1"/>
          <p:cNvSpPr txBox="1">
            <a:spLocks/>
          </p:cNvSpPr>
          <p:nvPr/>
        </p:nvSpPr>
        <p:spPr>
          <a:xfrm>
            <a:off x="913796" y="184727"/>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smtClean="0">
                <a:solidFill>
                  <a:srgbClr val="FF0000"/>
                </a:solidFill>
              </a:rPr>
              <a:t>Machine Learning Algorithms</a:t>
            </a:r>
            <a:endParaRPr lang="en-US" dirty="0">
              <a:solidFill>
                <a:srgbClr val="FF0000"/>
              </a:solidFill>
            </a:endParaRPr>
          </a:p>
        </p:txBody>
      </p:sp>
      <p:sp>
        <p:nvSpPr>
          <p:cNvPr id="4" name="Content Placeholder 2"/>
          <p:cNvSpPr>
            <a:spLocks noGrp="1"/>
          </p:cNvSpPr>
          <p:nvPr>
            <p:ph idx="1"/>
          </p:nvPr>
        </p:nvSpPr>
        <p:spPr>
          <a:xfrm>
            <a:off x="913795" y="1158009"/>
            <a:ext cx="10353762" cy="5181600"/>
          </a:xfrm>
        </p:spPr>
        <p:txBody>
          <a:bodyPr>
            <a:normAutofit/>
          </a:bodyPr>
          <a:lstStyle/>
          <a:p>
            <a:r>
              <a:rPr lang="en-US" sz="2400" dirty="0" smtClean="0"/>
              <a:t>LINEAR SUPPORT VECTOR CLASSIFIER</a:t>
            </a:r>
          </a:p>
          <a:p>
            <a:pPr marL="228600" lvl="1">
              <a:spcBef>
                <a:spcPts val="1000"/>
              </a:spcBef>
            </a:pPr>
            <a:r>
              <a:rPr lang="en" sz="2400" i="1" dirty="0">
                <a:latin typeface="Lato"/>
                <a:ea typeface="Lato"/>
                <a:cs typeface="Lato"/>
                <a:sym typeface="Lato"/>
              </a:rPr>
              <a:t>penalty</a:t>
            </a:r>
            <a:r>
              <a:rPr lang="en" sz="2400" dirty="0">
                <a:latin typeface="Lato"/>
                <a:ea typeface="Lato"/>
                <a:cs typeface="Lato"/>
                <a:sym typeface="Lato"/>
              </a:rPr>
              <a:t> parameter ({</a:t>
            </a:r>
            <a:r>
              <a:rPr lang="en" sz="2400" dirty="0" smtClean="0">
                <a:latin typeface="Lato"/>
                <a:ea typeface="Lato"/>
                <a:cs typeface="Lato"/>
                <a:sym typeface="Lato"/>
              </a:rPr>
              <a:t>0.01,0.1</a:t>
            </a:r>
            <a:r>
              <a:rPr lang="en" sz="2400" dirty="0">
                <a:latin typeface="Lato"/>
                <a:ea typeface="Lato"/>
                <a:cs typeface="Lato"/>
                <a:sym typeface="Lato"/>
              </a:rPr>
              <a:t>, 0.5, 1 </a:t>
            </a:r>
            <a:r>
              <a:rPr lang="en" sz="2400" dirty="0" smtClean="0">
                <a:latin typeface="Lato"/>
                <a:ea typeface="Lato"/>
                <a:cs typeface="Lato"/>
                <a:sym typeface="Lato"/>
              </a:rPr>
              <a:t>,10</a:t>
            </a:r>
            <a:r>
              <a:rPr lang="en" sz="2400" dirty="0">
                <a:latin typeface="Lato"/>
                <a:ea typeface="Lato"/>
                <a:cs typeface="Lato"/>
                <a:sym typeface="Lato"/>
              </a:rPr>
              <a:t>, </a:t>
            </a:r>
            <a:r>
              <a:rPr lang="en" sz="2400" dirty="0" smtClean="0">
                <a:latin typeface="Lato"/>
                <a:ea typeface="Lato"/>
                <a:cs typeface="Lato"/>
                <a:sym typeface="Lato"/>
              </a:rPr>
              <a:t>100</a:t>
            </a:r>
            <a:r>
              <a:rPr lang="en" sz="2400" dirty="0">
                <a:latin typeface="Lato"/>
                <a:ea typeface="Lato"/>
                <a:cs typeface="Lato"/>
                <a:sym typeface="Lato"/>
              </a:rPr>
              <a:t>})</a:t>
            </a:r>
          </a:p>
          <a:p>
            <a:r>
              <a:rPr lang="en-US" sz="2400" dirty="0" smtClean="0"/>
              <a:t>Tolerance ({0.0001, 0.1, 1, 10}</a:t>
            </a:r>
          </a:p>
          <a:p>
            <a:r>
              <a:rPr lang="en-US" sz="2400" dirty="0" smtClean="0"/>
              <a:t>Parameter C </a:t>
            </a:r>
            <a:r>
              <a:rPr lang="en-US" sz="2400" dirty="0" smtClean="0">
                <a:sym typeface="Wingdings" panose="05000000000000000000" pitchFamily="2" charset="2"/>
              </a:rPr>
              <a:t></a:t>
            </a:r>
            <a:endParaRPr lang="en-US" sz="2400" dirty="0" smtClean="0"/>
          </a:p>
          <a:p>
            <a:endParaRPr lang="en-US" sz="2400" dirty="0" smtClean="0"/>
          </a:p>
          <a:p>
            <a:endParaRPr lang="en-US" sz="2400" dirty="0"/>
          </a:p>
        </p:txBody>
      </p:sp>
      <p:pic>
        <p:nvPicPr>
          <p:cNvPr id="6" name="Picture 5"/>
          <p:cNvPicPr>
            <a:picLocks noChangeAspect="1"/>
          </p:cNvPicPr>
          <p:nvPr/>
        </p:nvPicPr>
        <p:blipFill>
          <a:blip r:embed="rId3"/>
          <a:stretch>
            <a:fillRect/>
          </a:stretch>
        </p:blipFill>
        <p:spPr>
          <a:xfrm>
            <a:off x="5053263" y="2995863"/>
            <a:ext cx="6214294" cy="3417637"/>
          </a:xfrm>
          <a:prstGeom prst="rect">
            <a:avLst/>
          </a:prstGeom>
        </p:spPr>
      </p:pic>
    </p:spTree>
    <p:extLst>
      <p:ext uri="{BB962C8B-B14F-4D97-AF65-F5344CB8AC3E}">
        <p14:creationId xmlns:p14="http://schemas.microsoft.com/office/powerpoint/2010/main" val="1360626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68582" y="1505527"/>
            <a:ext cx="9060873" cy="923330"/>
          </a:xfrm>
          <a:prstGeom prst="rect">
            <a:avLst/>
          </a:prstGeom>
          <a:noFill/>
        </p:spPr>
        <p:txBody>
          <a:bodyPr wrap="square" rtlCol="0">
            <a:spAutoFit/>
          </a:bodyPr>
          <a:lstStyle/>
          <a:p>
            <a:endParaRPr lang="en-US" dirty="0" smtClean="0"/>
          </a:p>
          <a:p>
            <a:endParaRPr lang="en-US" dirty="0"/>
          </a:p>
          <a:p>
            <a:endParaRPr lang="en-US" dirty="0"/>
          </a:p>
        </p:txBody>
      </p:sp>
      <p:sp>
        <p:nvSpPr>
          <p:cNvPr id="7" name="Title 1"/>
          <p:cNvSpPr txBox="1">
            <a:spLocks/>
          </p:cNvSpPr>
          <p:nvPr/>
        </p:nvSpPr>
        <p:spPr>
          <a:xfrm>
            <a:off x="913796" y="203200"/>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smtClean="0">
                <a:solidFill>
                  <a:srgbClr val="FF0000"/>
                </a:solidFill>
              </a:rPr>
              <a:t>Machine Learning Algorithms</a:t>
            </a:r>
            <a:endParaRPr lang="en-US" dirty="0">
              <a:solidFill>
                <a:srgbClr val="FF0000"/>
              </a:solidFill>
            </a:endParaRPr>
          </a:p>
        </p:txBody>
      </p:sp>
      <p:pic>
        <p:nvPicPr>
          <p:cNvPr id="2" name="Picture 1"/>
          <p:cNvPicPr>
            <a:picLocks noChangeAspect="1"/>
          </p:cNvPicPr>
          <p:nvPr/>
        </p:nvPicPr>
        <p:blipFill>
          <a:blip r:embed="rId2"/>
          <a:stretch>
            <a:fillRect/>
          </a:stretch>
        </p:blipFill>
        <p:spPr>
          <a:xfrm>
            <a:off x="1904538" y="1529521"/>
            <a:ext cx="8718885" cy="4684466"/>
          </a:xfrm>
          <a:prstGeom prst="rect">
            <a:avLst/>
          </a:prstGeom>
        </p:spPr>
      </p:pic>
    </p:spTree>
    <p:extLst>
      <p:ext uri="{BB962C8B-B14F-4D97-AF65-F5344CB8AC3E}">
        <p14:creationId xmlns:p14="http://schemas.microsoft.com/office/powerpoint/2010/main" val="296592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68582" y="1505527"/>
            <a:ext cx="9060873" cy="923330"/>
          </a:xfrm>
          <a:prstGeom prst="rect">
            <a:avLst/>
          </a:prstGeom>
          <a:noFill/>
        </p:spPr>
        <p:txBody>
          <a:bodyPr wrap="square" rtlCol="0">
            <a:spAutoFit/>
          </a:bodyPr>
          <a:lstStyle/>
          <a:p>
            <a:endParaRPr lang="en-US" dirty="0" smtClean="0"/>
          </a:p>
          <a:p>
            <a:endParaRPr lang="en-US" dirty="0"/>
          </a:p>
          <a:p>
            <a:endParaRPr lang="en-US" dirty="0"/>
          </a:p>
        </p:txBody>
      </p:sp>
      <p:sp>
        <p:nvSpPr>
          <p:cNvPr id="7" name="Title 1"/>
          <p:cNvSpPr txBox="1">
            <a:spLocks/>
          </p:cNvSpPr>
          <p:nvPr/>
        </p:nvSpPr>
        <p:spPr>
          <a:xfrm>
            <a:off x="913796" y="203200"/>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smtClean="0">
                <a:solidFill>
                  <a:srgbClr val="FF0000"/>
                </a:solidFill>
              </a:rPr>
              <a:t>Machine Learning Algorithms</a:t>
            </a:r>
            <a:endParaRPr lang="en-US" dirty="0">
              <a:solidFill>
                <a:srgbClr val="FF0000"/>
              </a:solidFill>
            </a:endParaRPr>
          </a:p>
        </p:txBody>
      </p:sp>
      <p:pic>
        <p:nvPicPr>
          <p:cNvPr id="2" name="Content Placeholder 1"/>
          <p:cNvPicPr>
            <a:picLocks noGrp="1" noChangeAspect="1"/>
          </p:cNvPicPr>
          <p:nvPr>
            <p:ph idx="1"/>
          </p:nvPr>
        </p:nvPicPr>
        <p:blipFill>
          <a:blip r:embed="rId2"/>
          <a:stretch>
            <a:fillRect/>
          </a:stretch>
        </p:blipFill>
        <p:spPr>
          <a:xfrm>
            <a:off x="1517905" y="1612900"/>
            <a:ext cx="8616695" cy="4709242"/>
          </a:xfrm>
          <a:prstGeom prst="rect">
            <a:avLst/>
          </a:prstGeom>
        </p:spPr>
      </p:pic>
    </p:spTree>
    <p:extLst>
      <p:ext uri="{BB962C8B-B14F-4D97-AF65-F5344CB8AC3E}">
        <p14:creationId xmlns:p14="http://schemas.microsoft.com/office/powerpoint/2010/main" val="2110272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68582" y="1505527"/>
            <a:ext cx="9060873" cy="923330"/>
          </a:xfrm>
          <a:prstGeom prst="rect">
            <a:avLst/>
          </a:prstGeom>
          <a:noFill/>
        </p:spPr>
        <p:txBody>
          <a:bodyPr wrap="square" rtlCol="0">
            <a:spAutoFit/>
          </a:bodyPr>
          <a:lstStyle/>
          <a:p>
            <a:endParaRPr lang="en-US" dirty="0" smtClean="0"/>
          </a:p>
          <a:p>
            <a:endParaRPr lang="en-US" dirty="0"/>
          </a:p>
          <a:p>
            <a:endParaRPr lang="en-US" dirty="0"/>
          </a:p>
        </p:txBody>
      </p:sp>
      <p:sp>
        <p:nvSpPr>
          <p:cNvPr id="7" name="Title 1"/>
          <p:cNvSpPr txBox="1">
            <a:spLocks/>
          </p:cNvSpPr>
          <p:nvPr/>
        </p:nvSpPr>
        <p:spPr>
          <a:xfrm>
            <a:off x="913796" y="203200"/>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smtClean="0">
                <a:solidFill>
                  <a:srgbClr val="FF0000"/>
                </a:solidFill>
              </a:rPr>
              <a:t>Machine Learning Algorithms</a:t>
            </a:r>
            <a:endParaRPr lang="en-US"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553200425"/>
              </p:ext>
            </p:extLst>
          </p:nvPr>
        </p:nvGraphicFramePr>
        <p:xfrm>
          <a:off x="2831691" y="1529520"/>
          <a:ext cx="6607278" cy="5144553"/>
        </p:xfrm>
        <a:graphic>
          <a:graphicData uri="http://schemas.openxmlformats.org/drawingml/2006/table">
            <a:tbl>
              <a:tblPr firstRow="1" firstCol="1" bandRow="1">
                <a:tableStyleId>{5C22544A-7EE6-4342-B048-85BDC9FD1C3A}</a:tableStyleId>
              </a:tblPr>
              <a:tblGrid>
                <a:gridCol w="1605585">
                  <a:extLst>
                    <a:ext uri="{9D8B030D-6E8A-4147-A177-3AD203B41FA5}">
                      <a16:colId xmlns:a16="http://schemas.microsoft.com/office/drawing/2014/main" xmlns="" val="756989720"/>
                    </a:ext>
                  </a:extLst>
                </a:gridCol>
                <a:gridCol w="2016390">
                  <a:extLst>
                    <a:ext uri="{9D8B030D-6E8A-4147-A177-3AD203B41FA5}">
                      <a16:colId xmlns:a16="http://schemas.microsoft.com/office/drawing/2014/main" xmlns="" val="2679837970"/>
                    </a:ext>
                  </a:extLst>
                </a:gridCol>
                <a:gridCol w="2985303">
                  <a:extLst>
                    <a:ext uri="{9D8B030D-6E8A-4147-A177-3AD203B41FA5}">
                      <a16:colId xmlns:a16="http://schemas.microsoft.com/office/drawing/2014/main" xmlns="" val="1522660403"/>
                    </a:ext>
                  </a:extLst>
                </a:gridCol>
              </a:tblGrid>
              <a:tr h="346712">
                <a:tc>
                  <a:txBody>
                    <a:bodyPr/>
                    <a:lstStyle/>
                    <a:p>
                      <a:pPr marL="0" marR="0">
                        <a:lnSpc>
                          <a:spcPct val="107000"/>
                        </a:lnSpc>
                        <a:spcBef>
                          <a:spcPts val="0"/>
                        </a:spcBef>
                        <a:spcAft>
                          <a:spcPts val="0"/>
                        </a:spcAft>
                      </a:pPr>
                      <a:r>
                        <a:rPr lang="en-US" sz="2400">
                          <a:effectLst/>
                        </a:rPr>
                        <a:t>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Tolerance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Mean_test_score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331084518"/>
                  </a:ext>
                </a:extLst>
              </a:tr>
              <a:tr h="448341">
                <a:tc>
                  <a:txBody>
                    <a:bodyPr/>
                    <a:lstStyle/>
                    <a:p>
                      <a:pPr marL="0" marR="0">
                        <a:lnSpc>
                          <a:spcPct val="107000"/>
                        </a:lnSpc>
                        <a:spcBef>
                          <a:spcPts val="0"/>
                        </a:spcBef>
                        <a:spcAft>
                          <a:spcPts val="0"/>
                        </a:spcAft>
                      </a:pPr>
                      <a:r>
                        <a:rPr lang="en-US" sz="2400">
                          <a:effectLst/>
                        </a:rPr>
                        <a:t>0.01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0.0001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0.61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86638655"/>
                  </a:ext>
                </a:extLst>
              </a:tr>
              <a:tr h="383692">
                <a:tc>
                  <a:txBody>
                    <a:bodyPr/>
                    <a:lstStyle/>
                    <a:p>
                      <a:pPr marL="0" marR="0">
                        <a:lnSpc>
                          <a:spcPct val="107000"/>
                        </a:lnSpc>
                        <a:spcBef>
                          <a:spcPts val="0"/>
                        </a:spcBef>
                        <a:spcAft>
                          <a:spcPts val="0"/>
                        </a:spcAft>
                      </a:pPr>
                      <a:r>
                        <a:rPr lang="en-US" sz="2400">
                          <a:effectLst/>
                        </a:rPr>
                        <a:t>0.01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0.61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453975794"/>
                  </a:ext>
                </a:extLst>
              </a:tr>
              <a:tr h="383692">
                <a:tc>
                  <a:txBody>
                    <a:bodyPr/>
                    <a:lstStyle/>
                    <a:p>
                      <a:pPr marL="0" marR="0">
                        <a:lnSpc>
                          <a:spcPct val="107000"/>
                        </a:lnSpc>
                        <a:spcBef>
                          <a:spcPts val="0"/>
                        </a:spcBef>
                        <a:spcAft>
                          <a:spcPts val="0"/>
                        </a:spcAft>
                      </a:pPr>
                      <a:r>
                        <a:rPr lang="en-US" sz="2400">
                          <a:effectLst/>
                        </a:rPr>
                        <a:t>0.01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0.51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604927022"/>
                  </a:ext>
                </a:extLst>
              </a:tr>
              <a:tr h="383692">
                <a:tc>
                  <a:txBody>
                    <a:bodyPr/>
                    <a:lstStyle/>
                    <a:p>
                      <a:pPr marL="0" marR="0">
                        <a:lnSpc>
                          <a:spcPct val="107000"/>
                        </a:lnSpc>
                        <a:spcBef>
                          <a:spcPts val="0"/>
                        </a:spcBef>
                        <a:spcAft>
                          <a:spcPts val="0"/>
                        </a:spcAft>
                      </a:pPr>
                      <a:r>
                        <a:rPr lang="en-US" sz="2400">
                          <a:effectLst/>
                        </a:rPr>
                        <a:t>0.01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0.59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768924405"/>
                  </a:ext>
                </a:extLst>
              </a:tr>
              <a:tr h="383692">
                <a:tc>
                  <a:txBody>
                    <a:bodyPr/>
                    <a:lstStyle/>
                    <a:p>
                      <a:pPr marL="0" marR="0">
                        <a:lnSpc>
                          <a:spcPct val="107000"/>
                        </a:lnSpc>
                        <a:spcBef>
                          <a:spcPts val="0"/>
                        </a:spcBef>
                        <a:spcAft>
                          <a:spcPts val="0"/>
                        </a:spcAft>
                      </a:pPr>
                      <a:r>
                        <a:rPr lang="en-US" sz="2400">
                          <a:effectLst/>
                        </a:rPr>
                        <a:t>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0.0001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0.81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152372384"/>
                  </a:ext>
                </a:extLst>
              </a:tr>
              <a:tr h="383692">
                <a:tc>
                  <a:txBody>
                    <a:bodyPr/>
                    <a:lstStyle/>
                    <a:p>
                      <a:pPr marL="0" marR="0">
                        <a:lnSpc>
                          <a:spcPct val="107000"/>
                        </a:lnSpc>
                        <a:spcBef>
                          <a:spcPts val="0"/>
                        </a:spcBef>
                        <a:spcAft>
                          <a:spcPts val="0"/>
                        </a:spcAft>
                      </a:pPr>
                      <a:r>
                        <a:rPr lang="en-US" sz="2400">
                          <a:effectLst/>
                        </a:rPr>
                        <a:t>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0.81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73394522"/>
                  </a:ext>
                </a:extLst>
              </a:tr>
              <a:tr h="383692">
                <a:tc>
                  <a:txBody>
                    <a:bodyPr/>
                    <a:lstStyle/>
                    <a:p>
                      <a:pPr marL="0" marR="0">
                        <a:lnSpc>
                          <a:spcPct val="107000"/>
                        </a:lnSpc>
                        <a:spcBef>
                          <a:spcPts val="0"/>
                        </a:spcBef>
                        <a:spcAft>
                          <a:spcPts val="0"/>
                        </a:spcAft>
                      </a:pPr>
                      <a:r>
                        <a:rPr lang="en-US" sz="2400">
                          <a:effectLst/>
                        </a:rPr>
                        <a:t>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0.81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925163524"/>
                  </a:ext>
                </a:extLst>
              </a:tr>
              <a:tr h="383692">
                <a:tc>
                  <a:txBody>
                    <a:bodyPr/>
                    <a:lstStyle/>
                    <a:p>
                      <a:pPr marL="0" marR="0">
                        <a:lnSpc>
                          <a:spcPct val="107000"/>
                        </a:lnSpc>
                        <a:spcBef>
                          <a:spcPts val="0"/>
                        </a:spcBef>
                        <a:spcAft>
                          <a:spcPts val="0"/>
                        </a:spcAft>
                      </a:pPr>
                      <a:r>
                        <a:rPr lang="en-US" sz="2400">
                          <a:effectLst/>
                        </a:rPr>
                        <a:t>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0.55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974899204"/>
                  </a:ext>
                </a:extLst>
              </a:tr>
              <a:tr h="383692">
                <a:tc>
                  <a:txBody>
                    <a:bodyPr/>
                    <a:lstStyle/>
                    <a:p>
                      <a:pPr marL="0" marR="0">
                        <a:lnSpc>
                          <a:spcPct val="107000"/>
                        </a:lnSpc>
                        <a:spcBef>
                          <a:spcPts val="0"/>
                        </a:spcBef>
                        <a:spcAft>
                          <a:spcPts val="0"/>
                        </a:spcAft>
                      </a:pPr>
                      <a:r>
                        <a:rPr lang="en-US" sz="2400">
                          <a:effectLst/>
                        </a:rPr>
                        <a:t>0.5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0.0001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0.83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620429027"/>
                  </a:ext>
                </a:extLst>
              </a:tr>
              <a:tr h="383692">
                <a:tc>
                  <a:txBody>
                    <a:bodyPr/>
                    <a:lstStyle/>
                    <a:p>
                      <a:pPr marL="0" marR="0">
                        <a:lnSpc>
                          <a:spcPct val="107000"/>
                        </a:lnSpc>
                        <a:spcBef>
                          <a:spcPts val="0"/>
                        </a:spcBef>
                        <a:spcAft>
                          <a:spcPts val="0"/>
                        </a:spcAft>
                      </a:pPr>
                      <a:r>
                        <a:rPr lang="en-US" sz="24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0.0001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0.83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68305038"/>
                  </a:ext>
                </a:extLst>
              </a:tr>
              <a:tr h="383692">
                <a:tc>
                  <a:txBody>
                    <a:bodyPr/>
                    <a:lstStyle/>
                    <a:p>
                      <a:pPr marL="0" marR="0">
                        <a:lnSpc>
                          <a:spcPct val="107000"/>
                        </a:lnSpc>
                        <a:spcBef>
                          <a:spcPts val="0"/>
                        </a:spcBef>
                        <a:spcAft>
                          <a:spcPts val="0"/>
                        </a:spcAft>
                      </a:pPr>
                      <a:r>
                        <a:rPr lang="en-US" sz="2400">
                          <a:effectLst/>
                        </a:rPr>
                        <a:t>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0.0001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0.83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58232706"/>
                  </a:ext>
                </a:extLst>
              </a:tr>
              <a:tr h="383692">
                <a:tc>
                  <a:txBody>
                    <a:bodyPr/>
                    <a:lstStyle/>
                    <a:p>
                      <a:pPr marL="0" marR="0">
                        <a:lnSpc>
                          <a:spcPct val="107000"/>
                        </a:lnSpc>
                        <a:spcBef>
                          <a:spcPts val="0"/>
                        </a:spcBef>
                        <a:spcAft>
                          <a:spcPts val="0"/>
                        </a:spcAft>
                      </a:pPr>
                      <a:r>
                        <a:rPr lang="en-US" sz="2400">
                          <a:effectLst/>
                        </a:rPr>
                        <a:t>100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0.0001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0.84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669000559"/>
                  </a:ext>
                </a:extLst>
              </a:tr>
            </a:tbl>
          </a:graphicData>
        </a:graphic>
      </p:graphicFrame>
    </p:spTree>
    <p:extLst>
      <p:ext uri="{BB962C8B-B14F-4D97-AF65-F5344CB8AC3E}">
        <p14:creationId xmlns:p14="http://schemas.microsoft.com/office/powerpoint/2010/main" val="4084542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68582" y="1505527"/>
            <a:ext cx="9060873" cy="923330"/>
          </a:xfrm>
          <a:prstGeom prst="rect">
            <a:avLst/>
          </a:prstGeom>
          <a:noFill/>
        </p:spPr>
        <p:txBody>
          <a:bodyPr wrap="square" rtlCol="0">
            <a:spAutoFit/>
          </a:bodyPr>
          <a:lstStyle/>
          <a:p>
            <a:endParaRPr lang="en-US" dirty="0" smtClean="0"/>
          </a:p>
          <a:p>
            <a:endParaRPr lang="en-US" dirty="0"/>
          </a:p>
          <a:p>
            <a:endParaRPr lang="en-US" dirty="0"/>
          </a:p>
        </p:txBody>
      </p:sp>
      <p:sp>
        <p:nvSpPr>
          <p:cNvPr id="7" name="Title 1"/>
          <p:cNvSpPr txBox="1">
            <a:spLocks/>
          </p:cNvSpPr>
          <p:nvPr/>
        </p:nvSpPr>
        <p:spPr>
          <a:xfrm>
            <a:off x="913796" y="203200"/>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smtClean="0">
                <a:solidFill>
                  <a:srgbClr val="FF0000"/>
                </a:solidFill>
              </a:rPr>
              <a:t>Machine Learning Algorithms</a:t>
            </a:r>
            <a:endParaRPr lang="en-US" dirty="0">
              <a:solidFill>
                <a:srgbClr val="FF0000"/>
              </a:solidFill>
            </a:endParaRPr>
          </a:p>
        </p:txBody>
      </p:sp>
      <p:sp>
        <p:nvSpPr>
          <p:cNvPr id="4" name="Content Placeholder 2"/>
          <p:cNvSpPr>
            <a:spLocks noGrp="1"/>
          </p:cNvSpPr>
          <p:nvPr>
            <p:ph idx="1"/>
          </p:nvPr>
        </p:nvSpPr>
        <p:spPr>
          <a:xfrm>
            <a:off x="913795" y="1231900"/>
            <a:ext cx="10353762" cy="5181600"/>
          </a:xfrm>
        </p:spPr>
        <p:txBody>
          <a:bodyPr>
            <a:normAutofit/>
          </a:bodyPr>
          <a:lstStyle/>
          <a:p>
            <a:pPr marL="285750" lvl="0" indent="-285750" defTabSz="457200">
              <a:lnSpc>
                <a:spcPct val="150000"/>
              </a:lnSpc>
              <a:spcBef>
                <a:spcPts val="0"/>
              </a:spcBef>
              <a:buClr>
                <a:srgbClr val="666666"/>
              </a:buClr>
              <a:buSzPct val="100000"/>
            </a:pPr>
            <a:r>
              <a:rPr lang="en" sz="2800" dirty="0">
                <a:sym typeface="Lato"/>
              </a:rPr>
              <a:t>K-Nearest Neighbors</a:t>
            </a:r>
          </a:p>
          <a:p>
            <a:pPr marL="990600" lvl="1" indent="-457200">
              <a:lnSpc>
                <a:spcPct val="150000"/>
              </a:lnSpc>
              <a:spcBef>
                <a:spcPts val="0"/>
              </a:spcBef>
              <a:buClr>
                <a:srgbClr val="666666"/>
              </a:buClr>
              <a:buSzPct val="100000"/>
              <a:buFont typeface="Wingdings" panose="05000000000000000000" pitchFamily="2" charset="2"/>
              <a:buChar char="Ø"/>
            </a:pPr>
            <a:r>
              <a:rPr lang="en" sz="2600" i="1" dirty="0">
                <a:ea typeface="Lato"/>
                <a:cs typeface="Lato"/>
                <a:sym typeface="Lato"/>
              </a:rPr>
              <a:t>neighbor </a:t>
            </a:r>
            <a:r>
              <a:rPr lang="en" sz="2600" dirty="0">
                <a:ea typeface="Lato"/>
                <a:cs typeface="Lato"/>
                <a:sym typeface="Lato"/>
              </a:rPr>
              <a:t>parameter, k({1, 2, 3, 4, 5, 6, </a:t>
            </a:r>
            <a:r>
              <a:rPr lang="en" sz="2600" dirty="0" smtClean="0">
                <a:ea typeface="Lato"/>
                <a:cs typeface="Lato"/>
                <a:sym typeface="Lato"/>
              </a:rPr>
              <a:t>7})</a:t>
            </a:r>
            <a:endParaRPr lang="en" sz="2600" dirty="0">
              <a:ea typeface="Lato"/>
              <a:cs typeface="Lato"/>
              <a:sym typeface="Lato"/>
            </a:endParaRPr>
          </a:p>
          <a:p>
            <a:pPr marL="990600" lvl="1" indent="-457200">
              <a:lnSpc>
                <a:spcPct val="150000"/>
              </a:lnSpc>
              <a:spcBef>
                <a:spcPts val="0"/>
              </a:spcBef>
              <a:buClr>
                <a:srgbClr val="666666"/>
              </a:buClr>
              <a:buSzPct val="100000"/>
              <a:buFont typeface="Wingdings" panose="05000000000000000000" pitchFamily="2" charset="2"/>
              <a:buChar char="Ø"/>
            </a:pPr>
            <a:r>
              <a:rPr lang="en-US" sz="2600" dirty="0">
                <a:effectLst/>
              </a:rPr>
              <a:t>Power parameter for the </a:t>
            </a:r>
            <a:r>
              <a:rPr lang="en-US" sz="2600" dirty="0" err="1">
                <a:effectLst/>
              </a:rPr>
              <a:t>Minkowski</a:t>
            </a:r>
            <a:r>
              <a:rPr lang="en-US" sz="2600" dirty="0">
                <a:effectLst/>
              </a:rPr>
              <a:t> </a:t>
            </a:r>
            <a:r>
              <a:rPr lang="en-US" sz="2600" dirty="0" smtClean="0">
                <a:effectLst/>
              </a:rPr>
              <a:t>metric, P ({ 1, 2})</a:t>
            </a:r>
            <a:endParaRPr lang="en" sz="2600" dirty="0">
              <a:latin typeface="Lato"/>
              <a:ea typeface="Lato"/>
              <a:cs typeface="Lato"/>
              <a:sym typeface="Lato"/>
            </a:endParaRPr>
          </a:p>
        </p:txBody>
      </p:sp>
    </p:spTree>
    <p:extLst>
      <p:ext uri="{BB962C8B-B14F-4D97-AF65-F5344CB8AC3E}">
        <p14:creationId xmlns:p14="http://schemas.microsoft.com/office/powerpoint/2010/main" val="486948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68582" y="1505527"/>
            <a:ext cx="9060873" cy="923330"/>
          </a:xfrm>
          <a:prstGeom prst="rect">
            <a:avLst/>
          </a:prstGeom>
          <a:noFill/>
        </p:spPr>
        <p:txBody>
          <a:bodyPr wrap="square" rtlCol="0">
            <a:spAutoFit/>
          </a:bodyPr>
          <a:lstStyle/>
          <a:p>
            <a:endParaRPr lang="en-US" dirty="0" smtClean="0"/>
          </a:p>
          <a:p>
            <a:endParaRPr lang="en-US" dirty="0"/>
          </a:p>
          <a:p>
            <a:endParaRPr lang="en-US" dirty="0"/>
          </a:p>
        </p:txBody>
      </p:sp>
      <p:sp>
        <p:nvSpPr>
          <p:cNvPr id="7" name="Title 1"/>
          <p:cNvSpPr txBox="1">
            <a:spLocks/>
          </p:cNvSpPr>
          <p:nvPr/>
        </p:nvSpPr>
        <p:spPr>
          <a:xfrm>
            <a:off x="913796" y="203200"/>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smtClean="0">
                <a:solidFill>
                  <a:srgbClr val="FF0000"/>
                </a:solidFill>
              </a:rPr>
              <a:t>Machine Learning Algorithms</a:t>
            </a:r>
            <a:endParaRPr lang="en-US" dirty="0">
              <a:solidFill>
                <a:srgbClr val="FF0000"/>
              </a:solidFill>
            </a:endParaRPr>
          </a:p>
        </p:txBody>
      </p:sp>
      <p:sp>
        <p:nvSpPr>
          <p:cNvPr id="4" name="Content Placeholder 2"/>
          <p:cNvSpPr>
            <a:spLocks noGrp="1"/>
          </p:cNvSpPr>
          <p:nvPr>
            <p:ph idx="1"/>
          </p:nvPr>
        </p:nvSpPr>
        <p:spPr>
          <a:xfrm>
            <a:off x="913795" y="1231900"/>
            <a:ext cx="10353762" cy="5181600"/>
          </a:xfrm>
        </p:spPr>
        <p:txBody>
          <a:bodyPr/>
          <a:lstStyle/>
          <a:p>
            <a:r>
              <a:rPr lang="en-US" sz="2800" dirty="0"/>
              <a:t>The </a:t>
            </a:r>
            <a:r>
              <a:rPr lang="en-US" sz="2800" dirty="0" err="1"/>
              <a:t>Minkowski</a:t>
            </a:r>
            <a:r>
              <a:rPr lang="en-US" sz="2800" dirty="0"/>
              <a:t> distance of order p between two </a:t>
            </a:r>
            <a:r>
              <a:rPr lang="en-US" sz="2800" dirty="0" smtClean="0"/>
              <a:t>points</a:t>
            </a:r>
          </a:p>
          <a:p>
            <a:pPr marL="0" indent="0">
              <a:buNone/>
            </a:pPr>
            <a:endParaRPr lang="en-US" dirty="0"/>
          </a:p>
          <a:p>
            <a:pPr marL="0" indent="0">
              <a:buNone/>
            </a:pPr>
            <a:endParaRPr lang="en-US" dirty="0"/>
          </a:p>
          <a:p>
            <a:pPr marL="0" indent="0">
              <a:buNone/>
            </a:pPr>
            <a:r>
              <a:rPr lang="en-US" sz="2800" dirty="0" smtClean="0"/>
              <a:t>is </a:t>
            </a:r>
            <a:r>
              <a:rPr lang="en-US" sz="2800" dirty="0"/>
              <a:t>defined as</a:t>
            </a:r>
            <a:r>
              <a:rPr lang="en-US" sz="2800" dirty="0" smtClean="0"/>
              <a:t>:</a:t>
            </a:r>
          </a:p>
          <a:p>
            <a:pPr marL="0" indent="0">
              <a:buNone/>
            </a:pPr>
            <a:endParaRPr lang="en-US" dirty="0" smtClean="0"/>
          </a:p>
          <a:p>
            <a:pPr marL="0" indent="0">
              <a:buNone/>
            </a:pPr>
            <a:endParaRPr lang="en-US" dirty="0"/>
          </a:p>
        </p:txBody>
      </p:sp>
      <p:pic>
        <p:nvPicPr>
          <p:cNvPr id="6" name="Picture 5"/>
          <p:cNvPicPr>
            <a:picLocks noChangeAspect="1"/>
          </p:cNvPicPr>
          <p:nvPr/>
        </p:nvPicPr>
        <p:blipFill>
          <a:blip r:embed="rId3"/>
          <a:stretch>
            <a:fillRect/>
          </a:stretch>
        </p:blipFill>
        <p:spPr>
          <a:xfrm>
            <a:off x="2683194" y="1803148"/>
            <a:ext cx="5476875" cy="495300"/>
          </a:xfrm>
          <a:prstGeom prst="rect">
            <a:avLst/>
          </a:prstGeom>
        </p:spPr>
      </p:pic>
      <p:pic>
        <p:nvPicPr>
          <p:cNvPr id="9" name="Picture 8"/>
          <p:cNvPicPr>
            <a:picLocks noChangeAspect="1"/>
          </p:cNvPicPr>
          <p:nvPr/>
        </p:nvPicPr>
        <p:blipFill>
          <a:blip r:embed="rId4"/>
          <a:stretch>
            <a:fillRect/>
          </a:stretch>
        </p:blipFill>
        <p:spPr>
          <a:xfrm>
            <a:off x="3364231" y="3199171"/>
            <a:ext cx="2057400" cy="990600"/>
          </a:xfrm>
          <a:prstGeom prst="rect">
            <a:avLst/>
          </a:prstGeom>
        </p:spPr>
      </p:pic>
      <p:sp>
        <p:nvSpPr>
          <p:cNvPr id="10" name="TextBox 9"/>
          <p:cNvSpPr txBox="1"/>
          <p:nvPr/>
        </p:nvSpPr>
        <p:spPr>
          <a:xfrm>
            <a:off x="1130709" y="4434348"/>
            <a:ext cx="9609335" cy="1384995"/>
          </a:xfrm>
          <a:prstGeom prst="rect">
            <a:avLst/>
          </a:prstGeom>
          <a:noFill/>
        </p:spPr>
        <p:txBody>
          <a:bodyPr wrap="square" rtlCol="0">
            <a:spAutoFit/>
          </a:bodyPr>
          <a:lstStyle/>
          <a:p>
            <a:r>
              <a:rPr lang="en-US" sz="2800" dirty="0" smtClean="0"/>
              <a:t>P = 1 corresponds to Manhattan or Rectilinear distance</a:t>
            </a:r>
            <a:r>
              <a:rPr lang="en-US" sz="2800" dirty="0"/>
              <a:t> </a:t>
            </a:r>
            <a:r>
              <a:rPr lang="en-US" sz="2800" dirty="0" smtClean="0"/>
              <a:t>and</a:t>
            </a:r>
          </a:p>
          <a:p>
            <a:r>
              <a:rPr lang="en-US" sz="2800" dirty="0" smtClean="0"/>
              <a:t>P = 2 corresponds to Euclidian distance</a:t>
            </a:r>
            <a:endParaRPr lang="en-US" sz="2400" dirty="0" smtClean="0"/>
          </a:p>
        </p:txBody>
      </p:sp>
    </p:spTree>
    <p:extLst>
      <p:ext uri="{BB962C8B-B14F-4D97-AF65-F5344CB8AC3E}">
        <p14:creationId xmlns:p14="http://schemas.microsoft.com/office/powerpoint/2010/main" val="782132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51163" y="16387"/>
            <a:ext cx="9060873" cy="923330"/>
          </a:xfrm>
          <a:prstGeom prst="rect">
            <a:avLst/>
          </a:prstGeom>
          <a:noFill/>
        </p:spPr>
        <p:txBody>
          <a:bodyPr wrap="square" rtlCol="0">
            <a:spAutoFit/>
          </a:bodyPr>
          <a:lstStyle/>
          <a:p>
            <a:endParaRPr lang="en-US" dirty="0" smtClean="0"/>
          </a:p>
          <a:p>
            <a:endParaRPr lang="en-US" dirty="0"/>
          </a:p>
          <a:p>
            <a:endParaRPr lang="en-US" dirty="0"/>
          </a:p>
        </p:txBody>
      </p:sp>
      <p:sp>
        <p:nvSpPr>
          <p:cNvPr id="7" name="Title 1"/>
          <p:cNvSpPr txBox="1">
            <a:spLocks/>
          </p:cNvSpPr>
          <p:nvPr/>
        </p:nvSpPr>
        <p:spPr>
          <a:xfrm>
            <a:off x="913796" y="203200"/>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smtClean="0">
                <a:solidFill>
                  <a:srgbClr val="FF0000"/>
                </a:solidFill>
              </a:rPr>
              <a:t>Machine Learning Algorithms</a:t>
            </a:r>
            <a:endParaRPr lang="en-US" dirty="0">
              <a:solidFill>
                <a:srgbClr val="FF0000"/>
              </a:solidFill>
            </a:endParaRPr>
          </a:p>
        </p:txBody>
      </p:sp>
      <p:pic>
        <p:nvPicPr>
          <p:cNvPr id="2" name="Content Placeholder 1"/>
          <p:cNvPicPr>
            <a:picLocks noGrp="1" noChangeAspect="1"/>
          </p:cNvPicPr>
          <p:nvPr>
            <p:ph idx="1"/>
          </p:nvPr>
        </p:nvPicPr>
        <p:blipFill>
          <a:blip r:embed="rId2"/>
          <a:stretch>
            <a:fillRect/>
          </a:stretch>
        </p:blipFill>
        <p:spPr>
          <a:xfrm>
            <a:off x="3362633" y="1271228"/>
            <a:ext cx="4925962" cy="4957590"/>
          </a:xfrm>
          <a:prstGeom prst="rect">
            <a:avLst/>
          </a:prstGeom>
        </p:spPr>
      </p:pic>
      <p:sp>
        <p:nvSpPr>
          <p:cNvPr id="3" name="TextBox 2"/>
          <p:cNvSpPr txBox="1"/>
          <p:nvPr/>
        </p:nvSpPr>
        <p:spPr>
          <a:xfrm>
            <a:off x="3008671" y="6341806"/>
            <a:ext cx="5869858" cy="400110"/>
          </a:xfrm>
          <a:prstGeom prst="rect">
            <a:avLst/>
          </a:prstGeom>
          <a:noFill/>
        </p:spPr>
        <p:txBody>
          <a:bodyPr wrap="square" rtlCol="0">
            <a:spAutoFit/>
          </a:bodyPr>
          <a:lstStyle/>
          <a:p>
            <a:r>
              <a:rPr lang="en-US" sz="2000" dirty="0" smtClean="0"/>
              <a:t>Illustration of Euclidean VS Manhattan distance</a:t>
            </a:r>
            <a:endParaRPr lang="en-US" sz="2000" dirty="0"/>
          </a:p>
        </p:txBody>
      </p:sp>
    </p:spTree>
    <p:extLst>
      <p:ext uri="{BB962C8B-B14F-4D97-AF65-F5344CB8AC3E}">
        <p14:creationId xmlns:p14="http://schemas.microsoft.com/office/powerpoint/2010/main" val="1717580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595" y="-20593"/>
            <a:ext cx="10353761" cy="1326321"/>
          </a:xfrm>
        </p:spPr>
        <p:txBody>
          <a:bodyPr/>
          <a:lstStyle/>
          <a:p>
            <a:pPr algn="l"/>
            <a:r>
              <a:rPr lang="en-US" dirty="0">
                <a:solidFill>
                  <a:srgbClr val="FF0000"/>
                </a:solidFill>
              </a:rPr>
              <a:t>motivation</a:t>
            </a:r>
            <a:endParaRPr lang="en-US" dirty="0"/>
          </a:p>
        </p:txBody>
      </p:sp>
      <p:pic>
        <p:nvPicPr>
          <p:cNvPr id="4" name="Content Placeholder 3"/>
          <p:cNvPicPr>
            <a:picLocks noGrp="1" noChangeAspect="1"/>
          </p:cNvPicPr>
          <p:nvPr>
            <p:ph idx="1"/>
          </p:nvPr>
        </p:nvPicPr>
        <p:blipFill>
          <a:blip r:embed="rId2"/>
          <a:stretch>
            <a:fillRect/>
          </a:stretch>
        </p:blipFill>
        <p:spPr>
          <a:xfrm>
            <a:off x="4381293" y="860863"/>
            <a:ext cx="4691887" cy="3223488"/>
          </a:xfrm>
          <a:prstGeom prst="rect">
            <a:avLst/>
          </a:prstGeom>
        </p:spPr>
      </p:pic>
      <p:pic>
        <p:nvPicPr>
          <p:cNvPr id="5" name="Picture 4"/>
          <p:cNvPicPr>
            <a:picLocks noChangeAspect="1"/>
          </p:cNvPicPr>
          <p:nvPr/>
        </p:nvPicPr>
        <p:blipFill>
          <a:blip r:embed="rId3"/>
          <a:stretch>
            <a:fillRect/>
          </a:stretch>
        </p:blipFill>
        <p:spPr>
          <a:xfrm>
            <a:off x="9214982" y="756345"/>
            <a:ext cx="2755345" cy="3572714"/>
          </a:xfrm>
          <a:prstGeom prst="rect">
            <a:avLst/>
          </a:prstGeom>
        </p:spPr>
      </p:pic>
      <p:pic>
        <p:nvPicPr>
          <p:cNvPr id="7" name="Shape 70"/>
          <p:cNvPicPr preferRelativeResize="0"/>
          <p:nvPr/>
        </p:nvPicPr>
        <p:blipFill>
          <a:blip r:embed="rId4">
            <a:alphaModFix/>
          </a:blip>
          <a:stretch>
            <a:fillRect/>
          </a:stretch>
        </p:blipFill>
        <p:spPr>
          <a:xfrm>
            <a:off x="9356436" y="4329060"/>
            <a:ext cx="2613891" cy="2411336"/>
          </a:xfrm>
          <a:prstGeom prst="rect">
            <a:avLst/>
          </a:prstGeom>
          <a:noFill/>
          <a:ln>
            <a:noFill/>
          </a:ln>
        </p:spPr>
      </p:pic>
      <p:pic>
        <p:nvPicPr>
          <p:cNvPr id="8" name="Picture 7"/>
          <p:cNvPicPr>
            <a:picLocks noChangeAspect="1"/>
          </p:cNvPicPr>
          <p:nvPr/>
        </p:nvPicPr>
        <p:blipFill>
          <a:blip r:embed="rId5"/>
          <a:stretch>
            <a:fillRect/>
          </a:stretch>
        </p:blipFill>
        <p:spPr>
          <a:xfrm>
            <a:off x="710595" y="4169367"/>
            <a:ext cx="3528896" cy="2571028"/>
          </a:xfrm>
          <a:prstGeom prst="rect">
            <a:avLst/>
          </a:prstGeom>
        </p:spPr>
      </p:pic>
      <p:pic>
        <p:nvPicPr>
          <p:cNvPr id="9" name="Picture 8"/>
          <p:cNvPicPr>
            <a:picLocks noChangeAspect="1"/>
          </p:cNvPicPr>
          <p:nvPr/>
        </p:nvPicPr>
        <p:blipFill>
          <a:blip r:embed="rId6"/>
          <a:stretch>
            <a:fillRect/>
          </a:stretch>
        </p:blipFill>
        <p:spPr>
          <a:xfrm>
            <a:off x="4381293" y="4169367"/>
            <a:ext cx="4691887" cy="2571028"/>
          </a:xfrm>
          <a:prstGeom prst="rect">
            <a:avLst/>
          </a:prstGeom>
        </p:spPr>
      </p:pic>
      <p:pic>
        <p:nvPicPr>
          <p:cNvPr id="14" name="Shape 71"/>
          <p:cNvPicPr preferRelativeResize="0"/>
          <p:nvPr/>
        </p:nvPicPr>
        <p:blipFill>
          <a:blip r:embed="rId7">
            <a:alphaModFix/>
          </a:blip>
          <a:stretch>
            <a:fillRect/>
          </a:stretch>
        </p:blipFill>
        <p:spPr>
          <a:xfrm>
            <a:off x="710595" y="860863"/>
            <a:ext cx="3528896" cy="3223488"/>
          </a:xfrm>
          <a:prstGeom prst="rect">
            <a:avLst/>
          </a:prstGeom>
          <a:noFill/>
          <a:ln>
            <a:noFill/>
          </a:ln>
        </p:spPr>
      </p:pic>
    </p:spTree>
    <p:extLst>
      <p:ext uri="{BB962C8B-B14F-4D97-AF65-F5344CB8AC3E}">
        <p14:creationId xmlns:p14="http://schemas.microsoft.com/office/powerpoint/2010/main" val="1875605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68582" y="1505527"/>
            <a:ext cx="9060873" cy="923330"/>
          </a:xfrm>
          <a:prstGeom prst="rect">
            <a:avLst/>
          </a:prstGeom>
          <a:noFill/>
        </p:spPr>
        <p:txBody>
          <a:bodyPr wrap="square" rtlCol="0">
            <a:spAutoFit/>
          </a:bodyPr>
          <a:lstStyle/>
          <a:p>
            <a:endParaRPr lang="en-US" dirty="0" smtClean="0"/>
          </a:p>
          <a:p>
            <a:endParaRPr lang="en-US" dirty="0"/>
          </a:p>
          <a:p>
            <a:endParaRPr lang="en-US" dirty="0"/>
          </a:p>
        </p:txBody>
      </p:sp>
      <p:sp>
        <p:nvSpPr>
          <p:cNvPr id="7" name="Title 1"/>
          <p:cNvSpPr txBox="1">
            <a:spLocks/>
          </p:cNvSpPr>
          <p:nvPr/>
        </p:nvSpPr>
        <p:spPr>
          <a:xfrm>
            <a:off x="913796" y="203200"/>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smtClean="0">
                <a:solidFill>
                  <a:srgbClr val="FF0000"/>
                </a:solidFill>
              </a:rPr>
              <a:t>Machine Learning Algorithms</a:t>
            </a:r>
            <a:endParaRPr lang="en-US" dirty="0">
              <a:solidFill>
                <a:srgbClr val="FF0000"/>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681313824"/>
              </p:ext>
            </p:extLst>
          </p:nvPr>
        </p:nvGraphicFramePr>
        <p:xfrm>
          <a:off x="3775588" y="1297866"/>
          <a:ext cx="4896465" cy="5220716"/>
        </p:xfrm>
        <a:graphic>
          <a:graphicData uri="http://schemas.openxmlformats.org/drawingml/2006/table">
            <a:tbl>
              <a:tblPr firstRow="1" firstCol="1" bandRow="1">
                <a:tableStyleId>{5C22544A-7EE6-4342-B048-85BDC9FD1C3A}</a:tableStyleId>
              </a:tblPr>
              <a:tblGrid>
                <a:gridCol w="1632155">
                  <a:extLst>
                    <a:ext uri="{9D8B030D-6E8A-4147-A177-3AD203B41FA5}">
                      <a16:colId xmlns:a16="http://schemas.microsoft.com/office/drawing/2014/main" xmlns="" val="717743309"/>
                    </a:ext>
                  </a:extLst>
                </a:gridCol>
                <a:gridCol w="1632155">
                  <a:extLst>
                    <a:ext uri="{9D8B030D-6E8A-4147-A177-3AD203B41FA5}">
                      <a16:colId xmlns:a16="http://schemas.microsoft.com/office/drawing/2014/main" xmlns="" val="3336629363"/>
                    </a:ext>
                  </a:extLst>
                </a:gridCol>
                <a:gridCol w="1632155">
                  <a:extLst>
                    <a:ext uri="{9D8B030D-6E8A-4147-A177-3AD203B41FA5}">
                      <a16:colId xmlns:a16="http://schemas.microsoft.com/office/drawing/2014/main" xmlns="" val="3959530711"/>
                    </a:ext>
                  </a:extLst>
                </a:gridCol>
              </a:tblGrid>
              <a:tr h="654812">
                <a:tc>
                  <a:txBody>
                    <a:bodyPr/>
                    <a:lstStyle/>
                    <a:p>
                      <a:pPr marL="0" marR="0">
                        <a:lnSpc>
                          <a:spcPct val="107000"/>
                        </a:lnSpc>
                        <a:spcBef>
                          <a:spcPts val="0"/>
                        </a:spcBef>
                        <a:spcAft>
                          <a:spcPts val="0"/>
                        </a:spcAft>
                      </a:pPr>
                      <a:r>
                        <a:rPr lang="en-US" sz="2000">
                          <a:effectLst/>
                        </a:rPr>
                        <a:t>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err="1">
                          <a:effectLst/>
                        </a:rPr>
                        <a:t>Mean_test_score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701839617"/>
                  </a:ext>
                </a:extLst>
              </a:tr>
              <a:tr h="319128">
                <a:tc>
                  <a:txBody>
                    <a:bodyPr/>
                    <a:lstStyle/>
                    <a:p>
                      <a:pPr marL="0" marR="0">
                        <a:lnSpc>
                          <a:spcPct val="107000"/>
                        </a:lnSpc>
                        <a:spcBef>
                          <a:spcPts val="0"/>
                        </a:spcBef>
                        <a:spcAft>
                          <a:spcPts val="0"/>
                        </a:spcAft>
                      </a:pPr>
                      <a:r>
                        <a:rPr lang="en-US" sz="20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0.50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304497764"/>
                  </a:ext>
                </a:extLst>
              </a:tr>
              <a:tr h="319128">
                <a:tc>
                  <a:txBody>
                    <a:bodyPr/>
                    <a:lstStyle/>
                    <a:p>
                      <a:pPr marL="0" marR="0">
                        <a:lnSpc>
                          <a:spcPct val="107000"/>
                        </a:lnSpc>
                        <a:spcBef>
                          <a:spcPts val="0"/>
                        </a:spcBef>
                        <a:spcAft>
                          <a:spcPts val="0"/>
                        </a:spcAft>
                      </a:pPr>
                      <a:r>
                        <a:rPr lang="en-US" sz="20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0.66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795223378"/>
                  </a:ext>
                </a:extLst>
              </a:tr>
              <a:tr h="319128">
                <a:tc>
                  <a:txBody>
                    <a:bodyPr/>
                    <a:lstStyle/>
                    <a:p>
                      <a:pPr marL="0" marR="0">
                        <a:lnSpc>
                          <a:spcPct val="107000"/>
                        </a:lnSpc>
                        <a:spcBef>
                          <a:spcPts val="0"/>
                        </a:spcBef>
                        <a:spcAft>
                          <a:spcPts val="0"/>
                        </a:spcAft>
                      </a:pPr>
                      <a:r>
                        <a:rPr lang="en-US" sz="20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0.50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093124603"/>
                  </a:ext>
                </a:extLst>
              </a:tr>
              <a:tr h="319128">
                <a:tc>
                  <a:txBody>
                    <a:bodyPr/>
                    <a:lstStyle/>
                    <a:p>
                      <a:pPr marL="0" marR="0">
                        <a:lnSpc>
                          <a:spcPct val="107000"/>
                        </a:lnSpc>
                        <a:spcBef>
                          <a:spcPts val="0"/>
                        </a:spcBef>
                        <a:spcAft>
                          <a:spcPts val="0"/>
                        </a:spcAft>
                      </a:pPr>
                      <a:r>
                        <a:rPr lang="en-US" sz="20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0.65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71882389"/>
                  </a:ext>
                </a:extLst>
              </a:tr>
              <a:tr h="319128">
                <a:tc>
                  <a:txBody>
                    <a:bodyPr/>
                    <a:lstStyle/>
                    <a:p>
                      <a:pPr marL="0" marR="0">
                        <a:lnSpc>
                          <a:spcPct val="107000"/>
                        </a:lnSpc>
                        <a:spcBef>
                          <a:spcPts val="0"/>
                        </a:spcBef>
                        <a:spcAft>
                          <a:spcPts val="0"/>
                        </a:spcAft>
                      </a:pPr>
                      <a:r>
                        <a:rPr lang="en-US" sz="20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0.51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765549719"/>
                  </a:ext>
                </a:extLst>
              </a:tr>
              <a:tr h="319128">
                <a:tc>
                  <a:txBody>
                    <a:bodyPr/>
                    <a:lstStyle/>
                    <a:p>
                      <a:pPr marL="0" marR="0">
                        <a:lnSpc>
                          <a:spcPct val="107000"/>
                        </a:lnSpc>
                        <a:spcBef>
                          <a:spcPts val="0"/>
                        </a:spcBef>
                        <a:spcAft>
                          <a:spcPts val="0"/>
                        </a:spcAft>
                      </a:pPr>
                      <a:r>
                        <a:rPr lang="en-US" sz="20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0.67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924199044"/>
                  </a:ext>
                </a:extLst>
              </a:tr>
              <a:tr h="319128">
                <a:tc>
                  <a:txBody>
                    <a:bodyPr/>
                    <a:lstStyle/>
                    <a:p>
                      <a:pPr marL="0" marR="0">
                        <a:lnSpc>
                          <a:spcPct val="107000"/>
                        </a:lnSpc>
                        <a:spcBef>
                          <a:spcPts val="0"/>
                        </a:spcBef>
                        <a:spcAft>
                          <a:spcPts val="0"/>
                        </a:spcAft>
                      </a:pPr>
                      <a:r>
                        <a:rPr lang="en-US" sz="20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0.52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963539040"/>
                  </a:ext>
                </a:extLst>
              </a:tr>
              <a:tr h="319128">
                <a:tc>
                  <a:txBody>
                    <a:bodyPr/>
                    <a:lstStyle/>
                    <a:p>
                      <a:pPr marL="0" marR="0">
                        <a:lnSpc>
                          <a:spcPct val="107000"/>
                        </a:lnSpc>
                        <a:spcBef>
                          <a:spcPts val="0"/>
                        </a:spcBef>
                        <a:spcAft>
                          <a:spcPts val="0"/>
                        </a:spcAft>
                      </a:pPr>
                      <a:r>
                        <a:rPr lang="en-US" sz="20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0.67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191752846"/>
                  </a:ext>
                </a:extLst>
              </a:tr>
              <a:tr h="319128">
                <a:tc>
                  <a:txBody>
                    <a:bodyPr/>
                    <a:lstStyle/>
                    <a:p>
                      <a:pPr marL="0" marR="0">
                        <a:lnSpc>
                          <a:spcPct val="107000"/>
                        </a:lnSpc>
                        <a:spcBef>
                          <a:spcPts val="0"/>
                        </a:spcBef>
                        <a:spcAft>
                          <a:spcPts val="0"/>
                        </a:spcAft>
                      </a:pPr>
                      <a:r>
                        <a:rPr lang="en-US" sz="20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0.50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96693992"/>
                  </a:ext>
                </a:extLst>
              </a:tr>
              <a:tr h="319128">
                <a:tc>
                  <a:txBody>
                    <a:bodyPr/>
                    <a:lstStyle/>
                    <a:p>
                      <a:pPr marL="0" marR="0">
                        <a:lnSpc>
                          <a:spcPct val="107000"/>
                        </a:lnSpc>
                        <a:spcBef>
                          <a:spcPts val="0"/>
                        </a:spcBef>
                        <a:spcAft>
                          <a:spcPts val="0"/>
                        </a:spcAft>
                      </a:pPr>
                      <a:r>
                        <a:rPr lang="en-US" sz="20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0.65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751805239"/>
                  </a:ext>
                </a:extLst>
              </a:tr>
              <a:tr h="319128">
                <a:tc>
                  <a:txBody>
                    <a:bodyPr/>
                    <a:lstStyle/>
                    <a:p>
                      <a:pPr marL="0" marR="0">
                        <a:lnSpc>
                          <a:spcPct val="107000"/>
                        </a:lnSpc>
                        <a:spcBef>
                          <a:spcPts val="0"/>
                        </a:spcBef>
                        <a:spcAft>
                          <a:spcPts val="0"/>
                        </a:spcAft>
                      </a:pPr>
                      <a:r>
                        <a:rPr lang="en-US" sz="20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0.52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15610680"/>
                  </a:ext>
                </a:extLst>
              </a:tr>
              <a:tr h="319128">
                <a:tc>
                  <a:txBody>
                    <a:bodyPr/>
                    <a:lstStyle/>
                    <a:p>
                      <a:pPr marL="0" marR="0">
                        <a:lnSpc>
                          <a:spcPct val="107000"/>
                        </a:lnSpc>
                        <a:spcBef>
                          <a:spcPts val="0"/>
                        </a:spcBef>
                        <a:spcAft>
                          <a:spcPts val="0"/>
                        </a:spcAft>
                      </a:pPr>
                      <a:r>
                        <a:rPr lang="en-US" sz="20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0.67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240272868"/>
                  </a:ext>
                </a:extLst>
              </a:tr>
              <a:tr h="319128">
                <a:tc>
                  <a:txBody>
                    <a:bodyPr/>
                    <a:lstStyle/>
                    <a:p>
                      <a:pPr marL="0" marR="0">
                        <a:lnSpc>
                          <a:spcPct val="107000"/>
                        </a:lnSpc>
                        <a:spcBef>
                          <a:spcPts val="0"/>
                        </a:spcBef>
                        <a:spcAft>
                          <a:spcPts val="0"/>
                        </a:spcAft>
                      </a:pPr>
                      <a:r>
                        <a:rPr lang="en-US" sz="20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0.52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613768415"/>
                  </a:ext>
                </a:extLst>
              </a:tr>
              <a:tr h="319128">
                <a:tc>
                  <a:txBody>
                    <a:bodyPr/>
                    <a:lstStyle/>
                    <a:p>
                      <a:pPr marL="0" marR="0">
                        <a:lnSpc>
                          <a:spcPct val="107000"/>
                        </a:lnSpc>
                        <a:spcBef>
                          <a:spcPts val="0"/>
                        </a:spcBef>
                        <a:spcAft>
                          <a:spcPts val="0"/>
                        </a:spcAft>
                      </a:pPr>
                      <a:r>
                        <a:rPr lang="en-US" sz="20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0.66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029989054"/>
                  </a:ext>
                </a:extLst>
              </a:tr>
            </a:tbl>
          </a:graphicData>
        </a:graphic>
      </p:graphicFrame>
    </p:spTree>
    <p:extLst>
      <p:ext uri="{BB962C8B-B14F-4D97-AF65-F5344CB8AC3E}">
        <p14:creationId xmlns:p14="http://schemas.microsoft.com/office/powerpoint/2010/main" val="19457467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913796" y="184727"/>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smtClean="0">
                <a:solidFill>
                  <a:srgbClr val="FF0000"/>
                </a:solidFill>
              </a:rPr>
              <a:t>Machine Learning Algorithms</a:t>
            </a:r>
            <a:endParaRPr lang="en-US" dirty="0">
              <a:solidFill>
                <a:srgbClr val="FF0000"/>
              </a:solidFill>
            </a:endParaRPr>
          </a:p>
        </p:txBody>
      </p:sp>
      <p:graphicFrame>
        <p:nvGraphicFramePr>
          <p:cNvPr id="9" name="Content Placeholder 3"/>
          <p:cNvGraphicFramePr>
            <a:graphicFrameLocks/>
          </p:cNvGraphicFramePr>
          <p:nvPr>
            <p:extLst>
              <p:ext uri="{D42A27DB-BD31-4B8C-83A1-F6EECF244321}">
                <p14:modId xmlns:p14="http://schemas.microsoft.com/office/powerpoint/2010/main" val="502809902"/>
              </p:ext>
            </p:extLst>
          </p:nvPr>
        </p:nvGraphicFramePr>
        <p:xfrm>
          <a:off x="913796" y="2003833"/>
          <a:ext cx="8562713" cy="3465942"/>
        </p:xfrm>
        <a:graphic>
          <a:graphicData uri="http://schemas.openxmlformats.org/drawingml/2006/table">
            <a:tbl>
              <a:tblPr firstRow="1" firstCol="1" bandRow="1"/>
              <a:tblGrid>
                <a:gridCol w="1900849">
                  <a:extLst>
                    <a:ext uri="{9D8B030D-6E8A-4147-A177-3AD203B41FA5}">
                      <a16:colId xmlns:a16="http://schemas.microsoft.com/office/drawing/2014/main" xmlns="" val="20000"/>
                    </a:ext>
                  </a:extLst>
                </a:gridCol>
                <a:gridCol w="1491348">
                  <a:extLst>
                    <a:ext uri="{9D8B030D-6E8A-4147-A177-3AD203B41FA5}">
                      <a16:colId xmlns:a16="http://schemas.microsoft.com/office/drawing/2014/main" xmlns="" val="20004"/>
                    </a:ext>
                  </a:extLst>
                </a:gridCol>
                <a:gridCol w="1464519">
                  <a:extLst>
                    <a:ext uri="{9D8B030D-6E8A-4147-A177-3AD203B41FA5}">
                      <a16:colId xmlns:a16="http://schemas.microsoft.com/office/drawing/2014/main" xmlns="" val="20005"/>
                    </a:ext>
                  </a:extLst>
                </a:gridCol>
                <a:gridCol w="1734965">
                  <a:extLst>
                    <a:ext uri="{9D8B030D-6E8A-4147-A177-3AD203B41FA5}">
                      <a16:colId xmlns:a16="http://schemas.microsoft.com/office/drawing/2014/main" xmlns="" val="20006"/>
                    </a:ext>
                  </a:extLst>
                </a:gridCol>
                <a:gridCol w="1971032">
                  <a:extLst>
                    <a:ext uri="{9D8B030D-6E8A-4147-A177-3AD203B41FA5}">
                      <a16:colId xmlns:a16="http://schemas.microsoft.com/office/drawing/2014/main" xmlns="" val="20007"/>
                    </a:ext>
                  </a:extLst>
                </a:gridCol>
              </a:tblGrid>
              <a:tr h="1298883">
                <a:tc>
                  <a:txBody>
                    <a:bodyPr/>
                    <a:lstStyle/>
                    <a:p>
                      <a:pPr marL="0" marR="0" algn="ctr">
                        <a:lnSpc>
                          <a:spcPct val="115000"/>
                        </a:lnSpc>
                        <a:spcBef>
                          <a:spcPts val="0"/>
                        </a:spcBef>
                        <a:spcAft>
                          <a:spcPts val="0"/>
                        </a:spcAft>
                      </a:pPr>
                      <a:r>
                        <a:rPr lang="en-US" sz="2000" b="1" dirty="0">
                          <a:solidFill>
                            <a:srgbClr val="000000"/>
                          </a:solidFill>
                          <a:effectLst/>
                          <a:latin typeface="Times New Roman" charset="0"/>
                          <a:ea typeface="Times New Roman" charset="0"/>
                          <a:cs typeface="Times New Roman" charset="0"/>
                        </a:rPr>
                        <a:t>Testing Set:</a:t>
                      </a:r>
                      <a:endParaRPr lang="en-US" sz="2000" b="1" dirty="0">
                        <a:effectLst/>
                        <a:latin typeface="Times New Roman" charset="0"/>
                        <a:ea typeface="Times New Roman" charset="0"/>
                        <a:cs typeface="Times New Roman" charset="0"/>
                      </a:endParaRPr>
                    </a:p>
                    <a:p>
                      <a:pPr marL="0" marR="0" algn="ctr">
                        <a:lnSpc>
                          <a:spcPct val="115000"/>
                        </a:lnSpc>
                        <a:spcBef>
                          <a:spcPts val="0"/>
                        </a:spcBef>
                        <a:spcAft>
                          <a:spcPts val="0"/>
                        </a:spcAft>
                      </a:pPr>
                      <a:r>
                        <a:rPr lang="en-US" sz="2000" b="1" dirty="0" err="1">
                          <a:solidFill>
                            <a:srgbClr val="000000"/>
                          </a:solidFill>
                          <a:effectLst/>
                          <a:latin typeface="Times New Roman" charset="0"/>
                          <a:ea typeface="Times New Roman" charset="0"/>
                          <a:cs typeface="Times New Roman" charset="0"/>
                        </a:rPr>
                        <a:t>neg</a:t>
                      </a:r>
                      <a:r>
                        <a:rPr lang="en-US" sz="2000" b="1" dirty="0">
                          <a:solidFill>
                            <a:srgbClr val="000000"/>
                          </a:solidFill>
                          <a:effectLst/>
                          <a:latin typeface="Times New Roman" charset="0"/>
                          <a:ea typeface="Times New Roman" charset="0"/>
                          <a:cs typeface="Times New Roman" charset="0"/>
                        </a:rPr>
                        <a:t> = 255</a:t>
                      </a:r>
                      <a:endParaRPr lang="en-US" sz="2000" b="1" dirty="0">
                        <a:effectLst/>
                        <a:latin typeface="Times New Roman" charset="0"/>
                        <a:ea typeface="Times New Roman" charset="0"/>
                        <a:cs typeface="Times New Roman" charset="0"/>
                      </a:endParaRPr>
                    </a:p>
                    <a:p>
                      <a:pPr marL="0" marR="0" algn="ctr">
                        <a:lnSpc>
                          <a:spcPct val="115000"/>
                        </a:lnSpc>
                        <a:spcBef>
                          <a:spcPts val="0"/>
                        </a:spcBef>
                        <a:spcAft>
                          <a:spcPts val="0"/>
                        </a:spcAft>
                      </a:pPr>
                      <a:r>
                        <a:rPr lang="en-US" sz="2000" b="1" dirty="0" err="1">
                          <a:solidFill>
                            <a:srgbClr val="000000"/>
                          </a:solidFill>
                          <a:effectLst/>
                          <a:latin typeface="Times New Roman" charset="0"/>
                          <a:ea typeface="Times New Roman" charset="0"/>
                          <a:cs typeface="Times New Roman" charset="0"/>
                        </a:rPr>
                        <a:t>pos</a:t>
                      </a:r>
                      <a:r>
                        <a:rPr lang="en-US" sz="2000" b="1" dirty="0">
                          <a:solidFill>
                            <a:srgbClr val="000000"/>
                          </a:solidFill>
                          <a:effectLst/>
                          <a:latin typeface="Times New Roman" charset="0"/>
                          <a:ea typeface="Times New Roman" charset="0"/>
                          <a:cs typeface="Times New Roman" charset="0"/>
                        </a:rPr>
                        <a:t> = 245</a:t>
                      </a:r>
                      <a:endParaRPr lang="en-US" sz="2000" b="1" dirty="0">
                        <a:effectLst/>
                        <a:latin typeface="Times New Roman" charset="0"/>
                        <a:ea typeface="Times New Roman" charset="0"/>
                        <a:cs typeface="Times New Roman" charset="0"/>
                      </a:endParaRPr>
                    </a:p>
                  </a:txBody>
                  <a:tcPr marL="45267" marR="45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gridSpan="2">
                  <a:txBody>
                    <a:bodyPr/>
                    <a:lstStyle/>
                    <a:p>
                      <a:pPr marL="0" marR="0" algn="ctr">
                        <a:lnSpc>
                          <a:spcPct val="115000"/>
                        </a:lnSpc>
                        <a:spcBef>
                          <a:spcPts val="0"/>
                        </a:spcBef>
                        <a:spcAft>
                          <a:spcPts val="0"/>
                        </a:spcAft>
                      </a:pPr>
                      <a:r>
                        <a:rPr lang="en-US" sz="2000" b="1" dirty="0">
                          <a:solidFill>
                            <a:srgbClr val="000000"/>
                          </a:solidFill>
                          <a:effectLst/>
                          <a:latin typeface="Times New Roman" charset="0"/>
                          <a:ea typeface="Times New Roman" charset="0"/>
                          <a:cs typeface="Times New Roman" charset="0"/>
                        </a:rPr>
                        <a:t>Unique </a:t>
                      </a:r>
                      <a:endParaRPr lang="en-US" sz="2000" b="1" dirty="0">
                        <a:effectLst/>
                        <a:latin typeface="Times New Roman" charset="0"/>
                        <a:ea typeface="Times New Roman" charset="0"/>
                        <a:cs typeface="Times New Roman" charset="0"/>
                      </a:endParaRPr>
                    </a:p>
                    <a:p>
                      <a:pPr marL="0" marR="0" algn="ctr">
                        <a:lnSpc>
                          <a:spcPct val="115000"/>
                        </a:lnSpc>
                        <a:spcBef>
                          <a:spcPts val="0"/>
                        </a:spcBef>
                        <a:spcAft>
                          <a:spcPts val="0"/>
                        </a:spcAft>
                      </a:pPr>
                      <a:r>
                        <a:rPr lang="en-US" sz="2000" b="1" dirty="0">
                          <a:solidFill>
                            <a:srgbClr val="000000"/>
                          </a:solidFill>
                          <a:effectLst/>
                          <a:latin typeface="Times New Roman" charset="0"/>
                          <a:ea typeface="Times New Roman" charset="0"/>
                          <a:cs typeface="Times New Roman" charset="0"/>
                        </a:rPr>
                        <a:t>Parameter Set</a:t>
                      </a:r>
                      <a:endParaRPr lang="en-US" sz="2000" b="1" dirty="0">
                        <a:effectLst/>
                        <a:latin typeface="Times New Roman" charset="0"/>
                        <a:ea typeface="Times New Roman" charset="0"/>
                        <a:cs typeface="Times New Roman" charset="0"/>
                      </a:endParaRPr>
                    </a:p>
                  </a:txBody>
                  <a:tcPr marL="45267" marR="45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a:txBody>
                    <a:bodyPr/>
                    <a:lstStyle/>
                    <a:p>
                      <a:pPr marL="0" marR="0" algn="ctr">
                        <a:lnSpc>
                          <a:spcPct val="115000"/>
                        </a:lnSpc>
                        <a:spcBef>
                          <a:spcPts val="0"/>
                        </a:spcBef>
                        <a:spcAft>
                          <a:spcPts val="0"/>
                        </a:spcAft>
                      </a:pPr>
                      <a:r>
                        <a:rPr lang="en-US" sz="2000" b="1" dirty="0">
                          <a:solidFill>
                            <a:srgbClr val="000000"/>
                          </a:solidFill>
                          <a:effectLst/>
                          <a:latin typeface="Times New Roman" charset="0"/>
                          <a:ea typeface="Times New Roman" charset="0"/>
                          <a:cs typeface="Times New Roman" charset="0"/>
                        </a:rPr>
                        <a:t>Best Score</a:t>
                      </a:r>
                      <a:endParaRPr lang="en-US" sz="2000" b="1" dirty="0">
                        <a:effectLst/>
                        <a:latin typeface="Times New Roman" charset="0"/>
                        <a:ea typeface="Times New Roman" charset="0"/>
                        <a:cs typeface="Times New Roman" charset="0"/>
                      </a:endParaRPr>
                    </a:p>
                  </a:txBody>
                  <a:tcPr marL="45267" marR="45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2000" b="1" dirty="0">
                          <a:solidFill>
                            <a:srgbClr val="000000"/>
                          </a:solidFill>
                          <a:effectLst/>
                          <a:latin typeface="Times New Roman" charset="0"/>
                          <a:ea typeface="Times New Roman" charset="0"/>
                          <a:cs typeface="Times New Roman" charset="0"/>
                        </a:rPr>
                        <a:t>Confusion Matrix of</a:t>
                      </a:r>
                      <a:endParaRPr lang="en-US" sz="2000" b="1" dirty="0">
                        <a:effectLst/>
                        <a:latin typeface="Times New Roman" charset="0"/>
                        <a:ea typeface="Times New Roman" charset="0"/>
                        <a:cs typeface="Times New Roman" charset="0"/>
                      </a:endParaRPr>
                    </a:p>
                    <a:p>
                      <a:pPr marL="0" marR="0" algn="ctr">
                        <a:lnSpc>
                          <a:spcPct val="115000"/>
                        </a:lnSpc>
                        <a:spcBef>
                          <a:spcPts val="0"/>
                        </a:spcBef>
                        <a:spcAft>
                          <a:spcPts val="0"/>
                        </a:spcAft>
                      </a:pPr>
                      <a:r>
                        <a:rPr lang="en-US" sz="2000" b="1" dirty="0">
                          <a:solidFill>
                            <a:srgbClr val="000000"/>
                          </a:solidFill>
                          <a:effectLst/>
                          <a:latin typeface="Times New Roman" charset="0"/>
                          <a:ea typeface="Times New Roman" charset="0"/>
                          <a:cs typeface="Times New Roman" charset="0"/>
                        </a:rPr>
                        <a:t>Testing Set</a:t>
                      </a:r>
                      <a:endParaRPr lang="en-US" sz="2000" b="1" dirty="0">
                        <a:effectLst/>
                        <a:latin typeface="Times New Roman" charset="0"/>
                        <a:ea typeface="Times New Roman" charset="0"/>
                        <a:cs typeface="Times New Roman" charset="0"/>
                      </a:endParaRPr>
                    </a:p>
                  </a:txBody>
                  <a:tcPr marL="45267" marR="45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xmlns="" val="10000"/>
                  </a:ext>
                </a:extLst>
              </a:tr>
              <a:tr h="397045">
                <a:tc rowSpan="2">
                  <a:txBody>
                    <a:bodyPr/>
                    <a:lstStyle/>
                    <a:p>
                      <a:pPr marL="0" marR="0" algn="ctr">
                        <a:lnSpc>
                          <a:spcPct val="115000"/>
                        </a:lnSpc>
                        <a:spcBef>
                          <a:spcPts val="0"/>
                        </a:spcBef>
                        <a:spcAft>
                          <a:spcPts val="0"/>
                        </a:spcAft>
                      </a:pPr>
                      <a:r>
                        <a:rPr lang="en-US" sz="2000" b="1" dirty="0">
                          <a:solidFill>
                            <a:srgbClr val="000000"/>
                          </a:solidFill>
                          <a:effectLst/>
                          <a:latin typeface="Times New Roman" charset="0"/>
                          <a:ea typeface="Times New Roman" charset="0"/>
                          <a:cs typeface="Times New Roman" charset="0"/>
                        </a:rPr>
                        <a:t>Linear</a:t>
                      </a:r>
                      <a:br>
                        <a:rPr lang="en-US" sz="2000" b="1" dirty="0">
                          <a:solidFill>
                            <a:srgbClr val="000000"/>
                          </a:solidFill>
                          <a:effectLst/>
                          <a:latin typeface="Times New Roman" charset="0"/>
                          <a:ea typeface="Times New Roman" charset="0"/>
                          <a:cs typeface="Times New Roman" charset="0"/>
                        </a:rPr>
                      </a:br>
                      <a:r>
                        <a:rPr lang="en-US" sz="2000" b="1" dirty="0">
                          <a:solidFill>
                            <a:srgbClr val="000000"/>
                          </a:solidFill>
                          <a:effectLst/>
                          <a:latin typeface="Times New Roman" charset="0"/>
                          <a:ea typeface="Times New Roman" charset="0"/>
                          <a:cs typeface="Times New Roman" charset="0"/>
                        </a:rPr>
                        <a:t>SVC</a:t>
                      </a:r>
                      <a:endParaRPr lang="en-US" sz="2000" dirty="0">
                        <a:effectLst/>
                        <a:latin typeface="Times New Roman" charset="0"/>
                        <a:ea typeface="Times New Roman" charset="0"/>
                        <a:cs typeface="Times New Roman" charset="0"/>
                      </a:endParaRPr>
                    </a:p>
                  </a:txBody>
                  <a:tcPr marL="45267" marR="45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2000" b="1" dirty="0">
                          <a:solidFill>
                            <a:srgbClr val="000000"/>
                          </a:solidFill>
                          <a:effectLst/>
                          <a:latin typeface="Times New Roman" charset="0"/>
                          <a:ea typeface="Times New Roman" charset="0"/>
                          <a:cs typeface="Times New Roman" charset="0"/>
                        </a:rPr>
                        <a:t>C</a:t>
                      </a:r>
                      <a:endParaRPr lang="en-US" sz="2000" b="1" dirty="0">
                        <a:effectLst/>
                        <a:latin typeface="Times New Roman" charset="0"/>
                        <a:ea typeface="Times New Roman" charset="0"/>
                        <a:cs typeface="Times New Roman" charset="0"/>
                      </a:endParaRPr>
                    </a:p>
                  </a:txBody>
                  <a:tcPr marL="45267" marR="45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2"/>
                    </a:solidFill>
                  </a:tcPr>
                </a:tc>
                <a:tc>
                  <a:txBody>
                    <a:bodyPr/>
                    <a:lstStyle/>
                    <a:p>
                      <a:pPr marL="0" marR="0" algn="ctr">
                        <a:lnSpc>
                          <a:spcPct val="115000"/>
                        </a:lnSpc>
                        <a:spcBef>
                          <a:spcPts val="0"/>
                        </a:spcBef>
                        <a:spcAft>
                          <a:spcPts val="0"/>
                        </a:spcAft>
                      </a:pPr>
                      <a:r>
                        <a:rPr lang="en-US" sz="2000" b="1" dirty="0" smtClean="0">
                          <a:effectLst/>
                          <a:latin typeface="Times New Roman" charset="0"/>
                          <a:ea typeface="Times New Roman" charset="0"/>
                          <a:cs typeface="Times New Roman" charset="0"/>
                        </a:rPr>
                        <a:t>Tolerance</a:t>
                      </a:r>
                      <a:endParaRPr lang="en-US" sz="2000" b="1" dirty="0">
                        <a:effectLst/>
                        <a:latin typeface="Times New Roman" charset="0"/>
                        <a:ea typeface="Times New Roman" charset="0"/>
                        <a:cs typeface="Times New Roman" charset="0"/>
                      </a:endParaRPr>
                    </a:p>
                  </a:txBody>
                  <a:tcPr marL="45267" marR="45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2"/>
                    </a:solidFill>
                  </a:tcPr>
                </a:tc>
                <a:tc rowSpan="2">
                  <a:txBody>
                    <a:bodyPr/>
                    <a:lstStyle/>
                    <a:p>
                      <a:pPr marL="0" marR="0" algn="ctr">
                        <a:lnSpc>
                          <a:spcPct val="115000"/>
                        </a:lnSpc>
                        <a:spcBef>
                          <a:spcPts val="0"/>
                        </a:spcBef>
                        <a:spcAft>
                          <a:spcPts val="0"/>
                        </a:spcAft>
                      </a:pPr>
                      <a:r>
                        <a:rPr lang="en-US" sz="2000" dirty="0" smtClean="0">
                          <a:solidFill>
                            <a:srgbClr val="000000"/>
                          </a:solidFill>
                          <a:effectLst/>
                          <a:latin typeface="Times New Roman" charset="0"/>
                          <a:ea typeface="Times New Roman" charset="0"/>
                          <a:cs typeface="Times New Roman" charset="0"/>
                        </a:rPr>
                        <a:t>0.84</a:t>
                      </a:r>
                      <a:endParaRPr lang="en-US" sz="2000" dirty="0">
                        <a:effectLst/>
                        <a:latin typeface="Times New Roman" charset="0"/>
                        <a:ea typeface="Times New Roman" charset="0"/>
                        <a:cs typeface="Times New Roman" charset="0"/>
                      </a:endParaRPr>
                    </a:p>
                  </a:txBody>
                  <a:tcPr marL="45267" marR="45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marL="0" marR="0" algn="ctr">
                        <a:lnSpc>
                          <a:spcPct val="115000"/>
                        </a:lnSpc>
                        <a:spcBef>
                          <a:spcPts val="0"/>
                        </a:spcBef>
                        <a:spcAft>
                          <a:spcPts val="0"/>
                        </a:spcAft>
                      </a:pPr>
                      <a:r>
                        <a:rPr lang="en-US" sz="2000" dirty="0">
                          <a:solidFill>
                            <a:srgbClr val="000000"/>
                          </a:solidFill>
                          <a:effectLst/>
                          <a:latin typeface="Times New Roman" charset="0"/>
                          <a:ea typeface="Times New Roman" charset="0"/>
                          <a:cs typeface="Times New Roman" charset="0"/>
                        </a:rPr>
                        <a:t>[[</a:t>
                      </a:r>
                      <a:r>
                        <a:rPr lang="en-US" sz="2000" dirty="0" smtClean="0">
                          <a:solidFill>
                            <a:srgbClr val="000000"/>
                          </a:solidFill>
                          <a:effectLst/>
                          <a:latin typeface="Times New Roman" charset="0"/>
                          <a:ea typeface="Times New Roman" charset="0"/>
                          <a:cs typeface="Times New Roman" charset="0"/>
                        </a:rPr>
                        <a:t>221  24]</a:t>
                      </a:r>
                      <a:r>
                        <a:rPr lang="en-US" sz="2000" dirty="0">
                          <a:solidFill>
                            <a:srgbClr val="000000"/>
                          </a:solidFill>
                          <a:effectLst/>
                          <a:latin typeface="Times New Roman" charset="0"/>
                          <a:ea typeface="Times New Roman" charset="0"/>
                          <a:cs typeface="Times New Roman" charset="0"/>
                        </a:rPr>
                        <a:t/>
                      </a:r>
                      <a:br>
                        <a:rPr lang="en-US" sz="2000" dirty="0">
                          <a:solidFill>
                            <a:srgbClr val="000000"/>
                          </a:solidFill>
                          <a:effectLst/>
                          <a:latin typeface="Times New Roman" charset="0"/>
                          <a:ea typeface="Times New Roman" charset="0"/>
                          <a:cs typeface="Times New Roman" charset="0"/>
                        </a:rPr>
                      </a:br>
                      <a:r>
                        <a:rPr lang="en-US" sz="2000" dirty="0">
                          <a:solidFill>
                            <a:srgbClr val="000000"/>
                          </a:solidFill>
                          <a:effectLst/>
                          <a:latin typeface="Times New Roman" charset="0"/>
                          <a:ea typeface="Times New Roman" charset="0"/>
                          <a:cs typeface="Times New Roman" charset="0"/>
                        </a:rPr>
                        <a:t>[ </a:t>
                      </a:r>
                      <a:r>
                        <a:rPr lang="en-US" sz="2000" dirty="0" smtClean="0">
                          <a:solidFill>
                            <a:srgbClr val="000000"/>
                          </a:solidFill>
                          <a:effectLst/>
                          <a:latin typeface="Times New Roman" charset="0"/>
                          <a:ea typeface="Times New Roman" charset="0"/>
                          <a:cs typeface="Times New Roman" charset="0"/>
                        </a:rPr>
                        <a:t>27 228]]</a:t>
                      </a:r>
                      <a:endParaRPr lang="en-US" sz="2000" dirty="0">
                        <a:effectLst/>
                        <a:latin typeface="Times New Roman" charset="0"/>
                        <a:ea typeface="Times New Roman" charset="0"/>
                        <a:cs typeface="Times New Roman" charset="0"/>
                      </a:endParaRPr>
                    </a:p>
                  </a:txBody>
                  <a:tcPr marL="45267" marR="45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538058">
                <a:tc vMerge="1">
                  <a:txBody>
                    <a:bodyPr/>
                    <a:lstStyle/>
                    <a:p>
                      <a:endParaRPr lang="en-US"/>
                    </a:p>
                  </a:txBody>
                  <a:tcPr/>
                </a:tc>
                <a:tc>
                  <a:txBody>
                    <a:bodyPr/>
                    <a:lstStyle/>
                    <a:p>
                      <a:pPr marL="0" marR="0" algn="ctr">
                        <a:lnSpc>
                          <a:spcPct val="115000"/>
                        </a:lnSpc>
                        <a:spcBef>
                          <a:spcPts val="0"/>
                        </a:spcBef>
                        <a:spcAft>
                          <a:spcPts val="0"/>
                        </a:spcAft>
                      </a:pPr>
                      <a:r>
                        <a:rPr lang="en-US" sz="2000" dirty="0" smtClean="0">
                          <a:solidFill>
                            <a:srgbClr val="000000"/>
                          </a:solidFill>
                          <a:effectLst/>
                          <a:latin typeface="Times New Roman" charset="0"/>
                          <a:ea typeface="Times New Roman" charset="0"/>
                          <a:cs typeface="Times New Roman" charset="0"/>
                        </a:rPr>
                        <a:t>100</a:t>
                      </a:r>
                      <a:endParaRPr lang="en-US" sz="2000" dirty="0">
                        <a:effectLst/>
                        <a:latin typeface="Times New Roman" charset="0"/>
                        <a:ea typeface="Times New Roman" charset="0"/>
                        <a:cs typeface="Times New Roman" charset="0"/>
                      </a:endParaRPr>
                    </a:p>
                  </a:txBody>
                  <a:tcPr marL="45267" marR="45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2000" dirty="0" smtClean="0">
                          <a:solidFill>
                            <a:srgbClr val="000000"/>
                          </a:solidFill>
                          <a:effectLst/>
                          <a:latin typeface="Times New Roman" charset="0"/>
                          <a:ea typeface="Times New Roman" charset="0"/>
                          <a:cs typeface="Times New Roman" charset="0"/>
                        </a:rPr>
                        <a:t>0.0001</a:t>
                      </a:r>
                      <a:endParaRPr lang="en-US" sz="2000" dirty="0">
                        <a:effectLst/>
                        <a:latin typeface="Times New Roman" charset="0"/>
                        <a:ea typeface="Times New Roman" charset="0"/>
                        <a:cs typeface="Times New Roman" charset="0"/>
                      </a:endParaRPr>
                    </a:p>
                  </a:txBody>
                  <a:tcPr marL="45267" marR="45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3"/>
                  </a:ext>
                </a:extLst>
              </a:tr>
              <a:tr h="725741">
                <a:tc rowSpan="2">
                  <a:txBody>
                    <a:bodyPr/>
                    <a:lstStyle/>
                    <a:p>
                      <a:pPr marL="0" marR="0" algn="ctr">
                        <a:lnSpc>
                          <a:spcPct val="115000"/>
                        </a:lnSpc>
                        <a:spcBef>
                          <a:spcPts val="0"/>
                        </a:spcBef>
                        <a:spcAft>
                          <a:spcPts val="0"/>
                        </a:spcAft>
                      </a:pPr>
                      <a:r>
                        <a:rPr lang="en-US" sz="2000" b="1" dirty="0" err="1">
                          <a:solidFill>
                            <a:srgbClr val="000000"/>
                          </a:solidFill>
                          <a:effectLst/>
                          <a:latin typeface="Times New Roman" charset="0"/>
                          <a:ea typeface="Times New Roman" charset="0"/>
                          <a:cs typeface="Times New Roman" charset="0"/>
                        </a:rPr>
                        <a:t>KNeighbors</a:t>
                      </a:r>
                      <a:r>
                        <a:rPr lang="en-US" sz="2000" b="1" dirty="0">
                          <a:solidFill>
                            <a:srgbClr val="000000"/>
                          </a:solidFill>
                          <a:effectLst/>
                          <a:latin typeface="Times New Roman" charset="0"/>
                          <a:ea typeface="Times New Roman" charset="0"/>
                          <a:cs typeface="Times New Roman" charset="0"/>
                        </a:rPr>
                        <a:t/>
                      </a:r>
                      <a:br>
                        <a:rPr lang="en-US" sz="2000" b="1" dirty="0">
                          <a:solidFill>
                            <a:srgbClr val="000000"/>
                          </a:solidFill>
                          <a:effectLst/>
                          <a:latin typeface="Times New Roman" charset="0"/>
                          <a:ea typeface="Times New Roman" charset="0"/>
                          <a:cs typeface="Times New Roman" charset="0"/>
                        </a:rPr>
                      </a:br>
                      <a:r>
                        <a:rPr lang="en-US" sz="2000" b="1" dirty="0">
                          <a:solidFill>
                            <a:srgbClr val="000000"/>
                          </a:solidFill>
                          <a:effectLst/>
                          <a:latin typeface="Times New Roman" charset="0"/>
                          <a:ea typeface="Times New Roman" charset="0"/>
                          <a:cs typeface="Times New Roman" charset="0"/>
                        </a:rPr>
                        <a:t>Classifier</a:t>
                      </a:r>
                      <a:endParaRPr lang="en-US" sz="2000" dirty="0">
                        <a:effectLst/>
                        <a:latin typeface="Times New Roman" charset="0"/>
                        <a:ea typeface="Times New Roman" charset="0"/>
                        <a:cs typeface="Times New Roman" charset="0"/>
                      </a:endParaRPr>
                    </a:p>
                  </a:txBody>
                  <a:tcPr marL="45267" marR="45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2000" b="1" dirty="0" err="1">
                          <a:solidFill>
                            <a:srgbClr val="000000"/>
                          </a:solidFill>
                          <a:effectLst/>
                          <a:latin typeface="Times New Roman" charset="0"/>
                          <a:ea typeface="Times New Roman" charset="0"/>
                          <a:cs typeface="Times New Roman" charset="0"/>
                        </a:rPr>
                        <a:t>n_neighbors</a:t>
                      </a:r>
                      <a:endParaRPr lang="en-US" sz="2000" b="1" dirty="0">
                        <a:effectLst/>
                        <a:latin typeface="Times New Roman" charset="0"/>
                        <a:ea typeface="Times New Roman" charset="0"/>
                        <a:cs typeface="Times New Roman" charset="0"/>
                      </a:endParaRPr>
                    </a:p>
                  </a:txBody>
                  <a:tcPr marL="45267" marR="45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2"/>
                    </a:solidFill>
                  </a:tcPr>
                </a:tc>
                <a:tc>
                  <a:txBody>
                    <a:bodyPr/>
                    <a:lstStyle/>
                    <a:p>
                      <a:pPr marL="0" marR="0" algn="ctr">
                        <a:lnSpc>
                          <a:spcPct val="115000"/>
                        </a:lnSpc>
                        <a:spcBef>
                          <a:spcPts val="0"/>
                        </a:spcBef>
                        <a:spcAft>
                          <a:spcPts val="0"/>
                        </a:spcAft>
                      </a:pPr>
                      <a:r>
                        <a:rPr lang="en-US" sz="2000" b="1" dirty="0" smtClean="0">
                          <a:solidFill>
                            <a:srgbClr val="000000"/>
                          </a:solidFill>
                          <a:effectLst/>
                          <a:latin typeface="Times New Roman" charset="0"/>
                          <a:ea typeface="Times New Roman" charset="0"/>
                          <a:cs typeface="Times New Roman" charset="0"/>
                        </a:rPr>
                        <a:t>Power</a:t>
                      </a:r>
                      <a:endParaRPr lang="en-US" sz="2000" b="1" dirty="0">
                        <a:effectLst/>
                        <a:latin typeface="Times New Roman" charset="0"/>
                        <a:ea typeface="Times New Roman" charset="0"/>
                        <a:cs typeface="Times New Roman" charset="0"/>
                      </a:endParaRPr>
                    </a:p>
                  </a:txBody>
                  <a:tcPr marL="45267" marR="45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2"/>
                    </a:solidFill>
                  </a:tcPr>
                </a:tc>
                <a:tc rowSpan="2">
                  <a:txBody>
                    <a:bodyPr/>
                    <a:lstStyle/>
                    <a:p>
                      <a:pPr marL="0" marR="0" algn="ctr">
                        <a:lnSpc>
                          <a:spcPct val="115000"/>
                        </a:lnSpc>
                        <a:spcBef>
                          <a:spcPts val="0"/>
                        </a:spcBef>
                        <a:spcAft>
                          <a:spcPts val="0"/>
                        </a:spcAft>
                      </a:pPr>
                      <a:r>
                        <a:rPr lang="en-US" sz="2000" dirty="0">
                          <a:solidFill>
                            <a:srgbClr val="000000"/>
                          </a:solidFill>
                          <a:effectLst/>
                          <a:latin typeface="Times New Roman" charset="0"/>
                          <a:ea typeface="Times New Roman" charset="0"/>
                          <a:cs typeface="Times New Roman" charset="0"/>
                        </a:rPr>
                        <a:t>0.693</a:t>
                      </a:r>
                      <a:endParaRPr lang="en-US" sz="2000" dirty="0">
                        <a:effectLst/>
                        <a:latin typeface="Times New Roman" charset="0"/>
                        <a:ea typeface="Times New Roman" charset="0"/>
                        <a:cs typeface="Times New Roman" charset="0"/>
                      </a:endParaRPr>
                    </a:p>
                  </a:txBody>
                  <a:tcPr marL="45267" marR="45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marL="0" marR="0" algn="ctr">
                        <a:lnSpc>
                          <a:spcPct val="115000"/>
                        </a:lnSpc>
                        <a:spcBef>
                          <a:spcPts val="0"/>
                        </a:spcBef>
                        <a:spcAft>
                          <a:spcPts val="0"/>
                        </a:spcAft>
                      </a:pPr>
                      <a:r>
                        <a:rPr lang="en-US" sz="2000" dirty="0">
                          <a:solidFill>
                            <a:srgbClr val="000000"/>
                          </a:solidFill>
                          <a:effectLst/>
                          <a:latin typeface="Times New Roman" charset="0"/>
                          <a:ea typeface="Times New Roman" charset="0"/>
                          <a:cs typeface="Times New Roman" charset="0"/>
                        </a:rPr>
                        <a:t>[[</a:t>
                      </a:r>
                      <a:r>
                        <a:rPr lang="en-US" sz="2000" dirty="0" smtClean="0">
                          <a:solidFill>
                            <a:srgbClr val="000000"/>
                          </a:solidFill>
                          <a:effectLst/>
                          <a:latin typeface="Times New Roman" charset="0"/>
                          <a:ea typeface="Times New Roman" charset="0"/>
                          <a:cs typeface="Times New Roman" charset="0"/>
                        </a:rPr>
                        <a:t>168 80]                    </a:t>
                      </a:r>
                      <a:r>
                        <a:rPr lang="zh-CN" altLang="en-US" sz="2000" dirty="0" smtClean="0">
                          <a:solidFill>
                            <a:srgbClr val="000000"/>
                          </a:solidFill>
                          <a:effectLst/>
                          <a:latin typeface="Times New Roman" charset="0"/>
                          <a:ea typeface="Times New Roman" charset="0"/>
                          <a:cs typeface="Times New Roman" charset="0"/>
                        </a:rPr>
                        <a:t>  </a:t>
                      </a:r>
                      <a:r>
                        <a:rPr lang="en-US" sz="2000" dirty="0" smtClean="0">
                          <a:solidFill>
                            <a:srgbClr val="000000"/>
                          </a:solidFill>
                          <a:effectLst/>
                          <a:latin typeface="Times New Roman" charset="0"/>
                          <a:ea typeface="Times New Roman" charset="0"/>
                          <a:cs typeface="Times New Roman" charset="0"/>
                        </a:rPr>
                        <a:t>    </a:t>
                      </a:r>
                      <a:r>
                        <a:rPr lang="en-US" sz="2000" dirty="0">
                          <a:solidFill>
                            <a:srgbClr val="000000"/>
                          </a:solidFill>
                          <a:effectLst/>
                          <a:latin typeface="Times New Roman" charset="0"/>
                          <a:ea typeface="Times New Roman" charset="0"/>
                          <a:cs typeface="Times New Roman" charset="0"/>
                        </a:rPr>
                        <a:t>[ </a:t>
                      </a:r>
                      <a:r>
                        <a:rPr lang="en-US" sz="2000" dirty="0" smtClean="0">
                          <a:solidFill>
                            <a:srgbClr val="000000"/>
                          </a:solidFill>
                          <a:effectLst/>
                          <a:latin typeface="Times New Roman" charset="0"/>
                          <a:ea typeface="Times New Roman" charset="0"/>
                          <a:cs typeface="Times New Roman" charset="0"/>
                        </a:rPr>
                        <a:t>92  160]]</a:t>
                      </a:r>
                      <a:endParaRPr lang="en-US" sz="2000" dirty="0">
                        <a:effectLst/>
                        <a:latin typeface="Times New Roman" charset="0"/>
                        <a:ea typeface="Times New Roman" charset="0"/>
                        <a:cs typeface="Times New Roman" charset="0"/>
                      </a:endParaRPr>
                    </a:p>
                  </a:txBody>
                  <a:tcPr marL="45267" marR="45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506215">
                <a:tc vMerge="1">
                  <a:txBody>
                    <a:bodyPr/>
                    <a:lstStyle/>
                    <a:p>
                      <a:endParaRPr lang="en-US"/>
                    </a:p>
                  </a:txBody>
                  <a:tcPr/>
                </a:tc>
                <a:tc>
                  <a:txBody>
                    <a:bodyPr/>
                    <a:lstStyle/>
                    <a:p>
                      <a:pPr marL="0" marR="0" algn="ctr">
                        <a:lnSpc>
                          <a:spcPct val="115000"/>
                        </a:lnSpc>
                        <a:spcBef>
                          <a:spcPts val="0"/>
                        </a:spcBef>
                        <a:spcAft>
                          <a:spcPts val="0"/>
                        </a:spcAft>
                      </a:pPr>
                      <a:r>
                        <a:rPr lang="en-US" sz="2000" dirty="0" smtClean="0">
                          <a:solidFill>
                            <a:srgbClr val="000000"/>
                          </a:solidFill>
                          <a:effectLst/>
                          <a:latin typeface="Times New Roman" charset="0"/>
                          <a:ea typeface="Times New Roman" charset="0"/>
                          <a:cs typeface="Times New Roman" charset="0"/>
                        </a:rPr>
                        <a:t>4</a:t>
                      </a:r>
                      <a:endParaRPr lang="en-US" sz="2000" dirty="0">
                        <a:effectLst/>
                        <a:latin typeface="Times New Roman" charset="0"/>
                        <a:ea typeface="Times New Roman" charset="0"/>
                        <a:cs typeface="Times New Roman" charset="0"/>
                      </a:endParaRPr>
                    </a:p>
                  </a:txBody>
                  <a:tcPr marL="45267" marR="45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2000" dirty="0" smtClean="0">
                          <a:solidFill>
                            <a:srgbClr val="000000"/>
                          </a:solidFill>
                          <a:effectLst/>
                          <a:latin typeface="Times New Roman" charset="0"/>
                          <a:ea typeface="Times New Roman" charset="0"/>
                          <a:cs typeface="Times New Roman" charset="0"/>
                        </a:rPr>
                        <a:t>2 (Euclidian)</a:t>
                      </a:r>
                      <a:endParaRPr lang="en-US" sz="2000" dirty="0">
                        <a:effectLst/>
                        <a:latin typeface="Times New Roman" charset="0"/>
                        <a:ea typeface="Times New Roman" charset="0"/>
                        <a:cs typeface="Times New Roman" charset="0"/>
                      </a:endParaRPr>
                    </a:p>
                  </a:txBody>
                  <a:tcPr marL="45267" marR="45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877251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68582" y="1505527"/>
            <a:ext cx="9060873" cy="923330"/>
          </a:xfrm>
          <a:prstGeom prst="rect">
            <a:avLst/>
          </a:prstGeom>
          <a:noFill/>
        </p:spPr>
        <p:txBody>
          <a:bodyPr wrap="square" rtlCol="0">
            <a:spAutoFit/>
          </a:bodyPr>
          <a:lstStyle/>
          <a:p>
            <a:endParaRPr lang="en-US" dirty="0" smtClean="0"/>
          </a:p>
          <a:p>
            <a:endParaRPr lang="en-US" dirty="0"/>
          </a:p>
          <a:p>
            <a:endParaRPr lang="en-US" dirty="0"/>
          </a:p>
        </p:txBody>
      </p:sp>
      <p:sp>
        <p:nvSpPr>
          <p:cNvPr id="7" name="Title 1"/>
          <p:cNvSpPr txBox="1">
            <a:spLocks/>
          </p:cNvSpPr>
          <p:nvPr/>
        </p:nvSpPr>
        <p:spPr>
          <a:xfrm>
            <a:off x="913796" y="184727"/>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smtClean="0">
                <a:solidFill>
                  <a:srgbClr val="FF0000"/>
                </a:solidFill>
              </a:rPr>
              <a:t>Machine Learning Algorithms</a:t>
            </a:r>
            <a:endParaRPr lang="en-US" dirty="0">
              <a:solidFill>
                <a:srgbClr val="FF0000"/>
              </a:solidFill>
            </a:endParaRPr>
          </a:p>
        </p:txBody>
      </p:sp>
      <p:sp>
        <p:nvSpPr>
          <p:cNvPr id="3" name="Content Placeholder 2"/>
          <p:cNvSpPr>
            <a:spLocks noGrp="1"/>
          </p:cNvSpPr>
          <p:nvPr>
            <p:ph idx="1"/>
          </p:nvPr>
        </p:nvSpPr>
        <p:spPr>
          <a:xfrm>
            <a:off x="913796" y="1081548"/>
            <a:ext cx="11130719" cy="5692878"/>
          </a:xfrm>
        </p:spPr>
        <p:txBody>
          <a:bodyPr/>
          <a:lstStyle/>
          <a:p>
            <a:pPr lvl="0"/>
            <a:r>
              <a:rPr lang="en-US" sz="2800" u="sng" dirty="0">
                <a:effectLst/>
              </a:rPr>
              <a:t>Finding False Positive (Actual </a:t>
            </a:r>
            <a:r>
              <a:rPr lang="en-US" sz="2800" u="sng" dirty="0" smtClean="0">
                <a:effectLst/>
              </a:rPr>
              <a:t>Value is -</a:t>
            </a:r>
            <a:r>
              <a:rPr lang="en-US" sz="2800" u="sng" dirty="0" err="1" smtClean="0">
                <a:effectLst/>
              </a:rPr>
              <a:t>ve</a:t>
            </a:r>
            <a:r>
              <a:rPr lang="en-US" sz="2800" u="sng" dirty="0">
                <a:effectLst/>
              </a:rPr>
              <a:t>, Predicted </a:t>
            </a:r>
            <a:r>
              <a:rPr lang="en-US" sz="2800" u="sng" dirty="0" smtClean="0">
                <a:effectLst/>
              </a:rPr>
              <a:t>Value is +</a:t>
            </a:r>
            <a:r>
              <a:rPr lang="en-US" sz="2800" u="sng" dirty="0" err="1" smtClean="0">
                <a:effectLst/>
              </a:rPr>
              <a:t>ve</a:t>
            </a:r>
            <a:r>
              <a:rPr lang="en-US" sz="2800" u="sng" dirty="0">
                <a:effectLst/>
              </a:rPr>
              <a:t>)</a:t>
            </a:r>
            <a:endParaRPr lang="en-US" sz="2800" dirty="0">
              <a:effectLst/>
            </a:endParaRPr>
          </a:p>
          <a:p>
            <a:r>
              <a:rPr lang="en-US" sz="3200" i="1" dirty="0" smtClean="0">
                <a:effectLst/>
              </a:rPr>
              <a:t>“</a:t>
            </a:r>
            <a:r>
              <a:rPr lang="en-US" sz="3200" i="1" dirty="0" err="1">
                <a:effectLst/>
              </a:rPr>
              <a:t>i</a:t>
            </a:r>
            <a:r>
              <a:rPr lang="en-US" sz="3200" i="1" dirty="0">
                <a:effectLst/>
              </a:rPr>
              <a:t> read the new </a:t>
            </a:r>
            <a:r>
              <a:rPr lang="en-US" sz="3200" i="1" dirty="0" err="1">
                <a:effectLst/>
              </a:rPr>
              <a:t>yorker</a:t>
            </a:r>
            <a:r>
              <a:rPr lang="en-US" sz="3200" i="1" dirty="0">
                <a:effectLst/>
              </a:rPr>
              <a:t> magazine and </a:t>
            </a:r>
            <a:r>
              <a:rPr lang="en-US" sz="3200" i="1" dirty="0" err="1">
                <a:effectLst/>
              </a:rPr>
              <a:t>i</a:t>
            </a:r>
            <a:r>
              <a:rPr lang="en-US" sz="3200" i="1" dirty="0">
                <a:effectLst/>
              </a:rPr>
              <a:t> </a:t>
            </a:r>
            <a:r>
              <a:rPr lang="en-US" sz="3200" i="1" dirty="0">
                <a:solidFill>
                  <a:srgbClr val="FF0000"/>
                </a:solidFill>
                <a:effectLst/>
              </a:rPr>
              <a:t>enjoy </a:t>
            </a:r>
            <a:r>
              <a:rPr lang="en-US" sz="3200" i="1" dirty="0">
                <a:effectLst/>
              </a:rPr>
              <a:t>some of their really in-depth articles about some incident frequently </a:t>
            </a:r>
            <a:r>
              <a:rPr lang="en-US" sz="3200" i="1" dirty="0" err="1">
                <a:effectLst/>
              </a:rPr>
              <a:t>i</a:t>
            </a:r>
            <a:r>
              <a:rPr lang="en-US" sz="3200" i="1" dirty="0">
                <a:effectLst/>
              </a:rPr>
              <a:t> get the feeling that the article sounded </a:t>
            </a:r>
            <a:r>
              <a:rPr lang="en-US" sz="3200" i="1" dirty="0">
                <a:solidFill>
                  <a:srgbClr val="FF0000"/>
                </a:solidFill>
                <a:effectLst/>
              </a:rPr>
              <a:t>exciting</a:t>
            </a:r>
            <a:r>
              <a:rPr lang="en-US" sz="3200" i="1" dirty="0">
                <a:effectLst/>
              </a:rPr>
              <a:t> for even so </a:t>
            </a:r>
            <a:r>
              <a:rPr lang="en-US" sz="3200" i="1" dirty="0">
                <a:solidFill>
                  <a:srgbClr val="FF0000"/>
                </a:solidFill>
                <a:effectLst/>
              </a:rPr>
              <a:t>good</a:t>
            </a:r>
            <a:r>
              <a:rPr lang="en-US" sz="3200" i="1" dirty="0">
                <a:effectLst/>
              </a:rPr>
              <a:t> an actor as </a:t>
            </a:r>
            <a:r>
              <a:rPr lang="en-US" sz="3200" i="1" dirty="0" err="1">
                <a:effectLst/>
              </a:rPr>
              <a:t>plummer</a:t>
            </a:r>
            <a:r>
              <a:rPr lang="en-US" sz="3200" i="1" dirty="0">
                <a:effectLst/>
              </a:rPr>
              <a:t> to play him convincingly have been </a:t>
            </a:r>
            <a:r>
              <a:rPr lang="en-US" sz="3200" i="1" dirty="0">
                <a:solidFill>
                  <a:srgbClr val="FF0000"/>
                </a:solidFill>
                <a:effectLst/>
              </a:rPr>
              <a:t>enthralling</a:t>
            </a:r>
            <a:r>
              <a:rPr lang="en-US" sz="3200" i="1" dirty="0">
                <a:effectLst/>
              </a:rPr>
              <a:t>”</a:t>
            </a:r>
            <a:endParaRPr lang="en-US" sz="3200" dirty="0">
              <a:effectLst/>
            </a:endParaRPr>
          </a:p>
        </p:txBody>
      </p:sp>
    </p:spTree>
    <p:extLst>
      <p:ext uri="{BB962C8B-B14F-4D97-AF65-F5344CB8AC3E}">
        <p14:creationId xmlns:p14="http://schemas.microsoft.com/office/powerpoint/2010/main" val="18847495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68582" y="1505527"/>
            <a:ext cx="9060873" cy="923330"/>
          </a:xfrm>
          <a:prstGeom prst="rect">
            <a:avLst/>
          </a:prstGeom>
          <a:noFill/>
        </p:spPr>
        <p:txBody>
          <a:bodyPr wrap="square" rtlCol="0">
            <a:spAutoFit/>
          </a:bodyPr>
          <a:lstStyle/>
          <a:p>
            <a:endParaRPr lang="en-US" dirty="0" smtClean="0"/>
          </a:p>
          <a:p>
            <a:endParaRPr lang="en-US" dirty="0"/>
          </a:p>
          <a:p>
            <a:endParaRPr lang="en-US" dirty="0"/>
          </a:p>
        </p:txBody>
      </p:sp>
      <p:sp>
        <p:nvSpPr>
          <p:cNvPr id="7" name="Title 1"/>
          <p:cNvSpPr txBox="1">
            <a:spLocks/>
          </p:cNvSpPr>
          <p:nvPr/>
        </p:nvSpPr>
        <p:spPr>
          <a:xfrm>
            <a:off x="913796" y="184727"/>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smtClean="0">
                <a:solidFill>
                  <a:srgbClr val="FF0000"/>
                </a:solidFill>
              </a:rPr>
              <a:t>Machine Learning Algorithms</a:t>
            </a:r>
            <a:endParaRPr lang="en-US" dirty="0">
              <a:solidFill>
                <a:srgbClr val="FF0000"/>
              </a:solidFill>
            </a:endParaRPr>
          </a:p>
        </p:txBody>
      </p:sp>
      <p:sp>
        <p:nvSpPr>
          <p:cNvPr id="3" name="Content Placeholder 2"/>
          <p:cNvSpPr>
            <a:spLocks noGrp="1"/>
          </p:cNvSpPr>
          <p:nvPr>
            <p:ph idx="1"/>
          </p:nvPr>
        </p:nvSpPr>
        <p:spPr>
          <a:xfrm>
            <a:off x="913796" y="1081548"/>
            <a:ext cx="11130719" cy="5692878"/>
          </a:xfrm>
        </p:spPr>
        <p:txBody>
          <a:bodyPr/>
          <a:lstStyle/>
          <a:p>
            <a:pPr lvl="0"/>
            <a:r>
              <a:rPr lang="en-US" sz="2800" u="sng" dirty="0">
                <a:effectLst/>
              </a:rPr>
              <a:t>Finding False </a:t>
            </a:r>
            <a:r>
              <a:rPr lang="en-US" sz="2800" u="sng" dirty="0" smtClean="0">
                <a:effectLst/>
              </a:rPr>
              <a:t>Negative(Actual Value is +</a:t>
            </a:r>
            <a:r>
              <a:rPr lang="en-US" sz="2800" u="sng" dirty="0" err="1" smtClean="0">
                <a:effectLst/>
              </a:rPr>
              <a:t>ve</a:t>
            </a:r>
            <a:r>
              <a:rPr lang="en-US" sz="2800" u="sng" dirty="0">
                <a:effectLst/>
              </a:rPr>
              <a:t>, Predicted </a:t>
            </a:r>
            <a:r>
              <a:rPr lang="en-US" sz="2800" u="sng" dirty="0" smtClean="0">
                <a:effectLst/>
              </a:rPr>
              <a:t>Value is -</a:t>
            </a:r>
            <a:r>
              <a:rPr lang="en-US" sz="2800" u="sng" dirty="0" err="1" smtClean="0">
                <a:effectLst/>
              </a:rPr>
              <a:t>ve</a:t>
            </a:r>
            <a:r>
              <a:rPr lang="en-US" sz="2800" u="sng" dirty="0" smtClean="0">
                <a:effectLst/>
              </a:rPr>
              <a:t>)</a:t>
            </a:r>
          </a:p>
          <a:p>
            <a:pPr lvl="0"/>
            <a:r>
              <a:rPr lang="en-US" sz="3200" dirty="0" smtClean="0">
                <a:effectLst/>
              </a:rPr>
              <a:t>“When </a:t>
            </a:r>
            <a:r>
              <a:rPr lang="en-US" sz="3200" dirty="0">
                <a:effectLst/>
              </a:rPr>
              <a:t>king is </a:t>
            </a:r>
            <a:r>
              <a:rPr lang="en-US" sz="3200" dirty="0">
                <a:solidFill>
                  <a:srgbClr val="FF0000"/>
                </a:solidFill>
                <a:effectLst/>
              </a:rPr>
              <a:t>screwed</a:t>
            </a:r>
            <a:r>
              <a:rPr lang="en-US" sz="3200" dirty="0">
                <a:effectLst/>
              </a:rPr>
              <a:t> out of his title by a </a:t>
            </a:r>
            <a:r>
              <a:rPr lang="en-US" sz="3200" dirty="0">
                <a:solidFill>
                  <a:srgbClr val="FF0000"/>
                </a:solidFill>
                <a:effectLst/>
              </a:rPr>
              <a:t>corrupt</a:t>
            </a:r>
            <a:r>
              <a:rPr lang="en-US" sz="3200" dirty="0">
                <a:effectLst/>
              </a:rPr>
              <a:t> </a:t>
            </a:r>
            <a:r>
              <a:rPr lang="en-US" sz="3200" dirty="0" smtClean="0">
                <a:effectLst/>
              </a:rPr>
              <a:t>promoter, </a:t>
            </a:r>
            <a:r>
              <a:rPr lang="en-US" sz="3200" dirty="0" err="1">
                <a:effectLst/>
              </a:rPr>
              <a:t>gordie</a:t>
            </a:r>
            <a:r>
              <a:rPr lang="en-US" sz="3200" dirty="0">
                <a:effectLst/>
              </a:rPr>
              <a:t> and </a:t>
            </a:r>
            <a:r>
              <a:rPr lang="en-US" sz="3200" dirty="0" err="1">
                <a:effectLst/>
              </a:rPr>
              <a:t>sean</a:t>
            </a:r>
            <a:r>
              <a:rPr lang="en-US" sz="3200" dirty="0">
                <a:effectLst/>
              </a:rPr>
              <a:t> take it upon themselves to find their fallen hero and restore his </a:t>
            </a:r>
            <a:r>
              <a:rPr lang="en-US" sz="3200" dirty="0" smtClean="0">
                <a:effectLst/>
              </a:rPr>
              <a:t>glory</a:t>
            </a:r>
            <a:r>
              <a:rPr lang="en-US" sz="3200" dirty="0">
                <a:effectLst/>
              </a:rPr>
              <a:t>. </a:t>
            </a:r>
            <a:r>
              <a:rPr lang="en-US" sz="3200" dirty="0" smtClean="0">
                <a:effectLst/>
              </a:rPr>
              <a:t>The </a:t>
            </a:r>
            <a:r>
              <a:rPr lang="en-US" sz="3200" dirty="0">
                <a:effectLst/>
              </a:rPr>
              <a:t>hook of the movie is that </a:t>
            </a:r>
            <a:r>
              <a:rPr lang="en-US" sz="3200" dirty="0" err="1">
                <a:effectLst/>
              </a:rPr>
              <a:t>gordie</a:t>
            </a:r>
            <a:r>
              <a:rPr lang="en-US" sz="3200" dirty="0">
                <a:effectLst/>
              </a:rPr>
              <a:t> and </a:t>
            </a:r>
            <a:r>
              <a:rPr lang="en-US" sz="3200" dirty="0" err="1">
                <a:effectLst/>
              </a:rPr>
              <a:t>sean</a:t>
            </a:r>
            <a:r>
              <a:rPr lang="en-US" sz="3200" dirty="0">
                <a:effectLst/>
              </a:rPr>
              <a:t> are just too </a:t>
            </a:r>
            <a:r>
              <a:rPr lang="en-US" sz="3200" dirty="0">
                <a:solidFill>
                  <a:srgbClr val="FF0000"/>
                </a:solidFill>
                <a:effectLst/>
              </a:rPr>
              <a:t>stupid</a:t>
            </a:r>
            <a:r>
              <a:rPr lang="en-US" sz="3200" dirty="0">
                <a:effectLst/>
              </a:rPr>
              <a:t> to realize </a:t>
            </a:r>
            <a:r>
              <a:rPr lang="en-US" sz="3200" dirty="0" smtClean="0">
                <a:effectLst/>
              </a:rPr>
              <a:t>that. </a:t>
            </a:r>
            <a:r>
              <a:rPr lang="en-US" sz="3200" dirty="0">
                <a:effectLst/>
              </a:rPr>
              <a:t>none casting </a:t>
            </a:r>
            <a:r>
              <a:rPr lang="en-US" sz="3200" dirty="0">
                <a:solidFill>
                  <a:srgbClr val="FF0000"/>
                </a:solidFill>
                <a:effectLst/>
              </a:rPr>
              <a:t>complaint</a:t>
            </a:r>
            <a:r>
              <a:rPr lang="en-US" sz="3200" dirty="0">
                <a:effectLst/>
              </a:rPr>
              <a:t> however : rose </a:t>
            </a:r>
            <a:r>
              <a:rPr lang="en-US" sz="3200" dirty="0" err="1">
                <a:effectLst/>
              </a:rPr>
              <a:t>mcgowan</a:t>
            </a:r>
            <a:r>
              <a:rPr lang="en-US" sz="3200" dirty="0">
                <a:effectLst/>
              </a:rPr>
              <a:t> as a sexy dancer </a:t>
            </a:r>
            <a:r>
              <a:rPr lang="en-US" sz="3200" dirty="0" smtClean="0">
                <a:effectLst/>
              </a:rPr>
              <a:t>?</a:t>
            </a:r>
            <a:r>
              <a:rPr lang="en-US" sz="3200" dirty="0">
                <a:effectLst/>
              </a:rPr>
              <a:t> ”</a:t>
            </a:r>
          </a:p>
        </p:txBody>
      </p:sp>
    </p:spTree>
    <p:extLst>
      <p:ext uri="{BB962C8B-B14F-4D97-AF65-F5344CB8AC3E}">
        <p14:creationId xmlns:p14="http://schemas.microsoft.com/office/powerpoint/2010/main" val="34688113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13796" y="1136577"/>
            <a:ext cx="9060873" cy="1384995"/>
          </a:xfrm>
          <a:prstGeom prst="rect">
            <a:avLst/>
          </a:prstGeom>
          <a:noFill/>
        </p:spPr>
        <p:txBody>
          <a:bodyPr wrap="square" rtlCol="0">
            <a:spAutoFit/>
          </a:bodyPr>
          <a:lstStyle/>
          <a:p>
            <a:endParaRPr lang="en-US" dirty="0" smtClean="0"/>
          </a:p>
          <a:p>
            <a:endParaRPr lang="en-US" dirty="0"/>
          </a:p>
          <a:p>
            <a:r>
              <a:rPr lang="en-US" sz="4800" dirty="0" smtClean="0"/>
              <a:t>Truncated SVD</a:t>
            </a:r>
            <a:endParaRPr lang="en-US" dirty="0"/>
          </a:p>
        </p:txBody>
      </p:sp>
      <p:sp>
        <p:nvSpPr>
          <p:cNvPr id="7" name="Title 1"/>
          <p:cNvSpPr txBox="1">
            <a:spLocks/>
          </p:cNvSpPr>
          <p:nvPr/>
        </p:nvSpPr>
        <p:spPr>
          <a:xfrm>
            <a:off x="913796" y="203200"/>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smtClean="0">
                <a:solidFill>
                  <a:srgbClr val="FF0000"/>
                </a:solidFill>
              </a:rPr>
              <a:t>Finding the right plot</a:t>
            </a:r>
            <a:endParaRPr lang="en-US" dirty="0">
              <a:solidFill>
                <a:srgbClr val="FF0000"/>
              </a:solidFill>
            </a:endParaRPr>
          </a:p>
        </p:txBody>
      </p:sp>
      <p:pic>
        <p:nvPicPr>
          <p:cNvPr id="5" name="Content Placeholder 4"/>
          <p:cNvPicPr>
            <a:picLocks noGrp="1"/>
          </p:cNvPicPr>
          <p:nvPr>
            <p:ph idx="1"/>
          </p:nvPr>
        </p:nvPicPr>
        <p:blipFill>
          <a:blip r:embed="rId3"/>
          <a:stretch>
            <a:fillRect/>
          </a:stretch>
        </p:blipFill>
        <p:spPr>
          <a:xfrm>
            <a:off x="360258" y="2591055"/>
            <a:ext cx="3670967" cy="2944506"/>
          </a:xfrm>
          <a:prstGeom prst="rect">
            <a:avLst/>
          </a:prstGeom>
        </p:spPr>
      </p:pic>
      <p:pic>
        <p:nvPicPr>
          <p:cNvPr id="2" name="Picture 1"/>
          <p:cNvPicPr>
            <a:picLocks noChangeAspect="1"/>
          </p:cNvPicPr>
          <p:nvPr/>
        </p:nvPicPr>
        <p:blipFill>
          <a:blip r:embed="rId4"/>
          <a:stretch>
            <a:fillRect/>
          </a:stretch>
        </p:blipFill>
        <p:spPr>
          <a:xfrm>
            <a:off x="4031225" y="2591055"/>
            <a:ext cx="3824749" cy="2944506"/>
          </a:xfrm>
          <a:prstGeom prst="rect">
            <a:avLst/>
          </a:prstGeom>
        </p:spPr>
      </p:pic>
      <p:pic>
        <p:nvPicPr>
          <p:cNvPr id="3" name="Picture 2"/>
          <p:cNvPicPr>
            <a:picLocks noChangeAspect="1"/>
          </p:cNvPicPr>
          <p:nvPr/>
        </p:nvPicPr>
        <p:blipFill>
          <a:blip r:embed="rId5"/>
          <a:stretch>
            <a:fillRect/>
          </a:stretch>
        </p:blipFill>
        <p:spPr>
          <a:xfrm>
            <a:off x="7855973" y="2591055"/>
            <a:ext cx="4100053" cy="2944506"/>
          </a:xfrm>
          <a:prstGeom prst="rect">
            <a:avLst/>
          </a:prstGeom>
        </p:spPr>
      </p:pic>
      <p:sp>
        <p:nvSpPr>
          <p:cNvPr id="6" name="TextBox 5"/>
          <p:cNvSpPr txBox="1"/>
          <p:nvPr/>
        </p:nvSpPr>
        <p:spPr>
          <a:xfrm>
            <a:off x="360258" y="5835115"/>
            <a:ext cx="2943381" cy="369332"/>
          </a:xfrm>
          <a:prstGeom prst="rect">
            <a:avLst/>
          </a:prstGeom>
          <a:noFill/>
        </p:spPr>
        <p:txBody>
          <a:bodyPr wrap="square" rtlCol="0">
            <a:spAutoFit/>
          </a:bodyPr>
          <a:lstStyle/>
          <a:p>
            <a:r>
              <a:rPr lang="en-US" dirty="0" smtClean="0"/>
              <a:t>Default Linear </a:t>
            </a:r>
            <a:endParaRPr lang="en-US" dirty="0"/>
          </a:p>
        </p:txBody>
      </p:sp>
      <p:sp>
        <p:nvSpPr>
          <p:cNvPr id="9" name="TextBox 8"/>
          <p:cNvSpPr txBox="1"/>
          <p:nvPr/>
        </p:nvSpPr>
        <p:spPr>
          <a:xfrm>
            <a:off x="4277032" y="5835115"/>
            <a:ext cx="3785420" cy="369332"/>
          </a:xfrm>
          <a:prstGeom prst="rect">
            <a:avLst/>
          </a:prstGeom>
          <a:noFill/>
        </p:spPr>
        <p:txBody>
          <a:bodyPr wrap="square" rtlCol="0">
            <a:spAutoFit/>
          </a:bodyPr>
          <a:lstStyle/>
          <a:p>
            <a:r>
              <a:rPr lang="en-US" dirty="0" smtClean="0"/>
              <a:t>Polynomial </a:t>
            </a:r>
            <a:r>
              <a:rPr lang="en-US" dirty="0" err="1" smtClean="0"/>
              <a:t>Kernal</a:t>
            </a:r>
            <a:endParaRPr lang="en-US" dirty="0"/>
          </a:p>
        </p:txBody>
      </p:sp>
      <p:sp>
        <p:nvSpPr>
          <p:cNvPr id="10" name="TextBox 9"/>
          <p:cNvSpPr txBox="1"/>
          <p:nvPr/>
        </p:nvSpPr>
        <p:spPr>
          <a:xfrm>
            <a:off x="8357419" y="5835115"/>
            <a:ext cx="3175820" cy="369332"/>
          </a:xfrm>
          <a:prstGeom prst="rect">
            <a:avLst/>
          </a:prstGeom>
          <a:noFill/>
        </p:spPr>
        <p:txBody>
          <a:bodyPr wrap="square" rtlCol="0">
            <a:spAutoFit/>
          </a:bodyPr>
          <a:lstStyle/>
          <a:p>
            <a:r>
              <a:rPr lang="en-US" dirty="0" smtClean="0"/>
              <a:t>Cosine Kernel</a:t>
            </a:r>
            <a:endParaRPr lang="en-US" dirty="0"/>
          </a:p>
        </p:txBody>
      </p:sp>
    </p:spTree>
    <p:extLst>
      <p:ext uri="{BB962C8B-B14F-4D97-AF65-F5344CB8AC3E}">
        <p14:creationId xmlns:p14="http://schemas.microsoft.com/office/powerpoint/2010/main" val="16567255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68582" y="1505527"/>
            <a:ext cx="9060873"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white"/>
              </a:solidFill>
              <a:effectLst/>
              <a:uLnTx/>
              <a:uFillTx/>
              <a:latin typeface="Rockwell" panose="020606030202050204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7" name="Title 1"/>
          <p:cNvSpPr txBox="1">
            <a:spLocks/>
          </p:cNvSpPr>
          <p:nvPr/>
        </p:nvSpPr>
        <p:spPr>
          <a:xfrm>
            <a:off x="913796" y="203200"/>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400" b="1" i="0" u="none" strike="noStrike" kern="1200" cap="all" spc="0" normalizeH="0" baseline="0" noProof="0" dirty="0" smtClean="0">
                <a:ln>
                  <a:noFill/>
                </a:ln>
                <a:solidFill>
                  <a:srgbClr val="FF0000"/>
                </a:solidFill>
                <a:effectLst>
                  <a:outerShdw blurRad="50800" dist="63500" dir="2700000" algn="tl" rotWithShape="0">
                    <a:srgbClr val="000000">
                      <a:alpha val="48000"/>
                    </a:srgbClr>
                  </a:outerShdw>
                </a:effectLst>
                <a:uLnTx/>
                <a:uFillTx/>
                <a:latin typeface="Bookman Old Style" panose="02050604050505020204"/>
                <a:ea typeface="+mj-ea"/>
                <a:cs typeface="+mj-cs"/>
              </a:rPr>
              <a:t>Finding the right plot</a:t>
            </a:r>
            <a:endParaRPr kumimoji="0" lang="en-US" sz="3400" b="1" i="0" u="none" strike="noStrike" kern="1200" cap="all" spc="0" normalizeH="0" baseline="0" noProof="0" dirty="0">
              <a:ln>
                <a:noFill/>
              </a:ln>
              <a:solidFill>
                <a:srgbClr val="FF0000"/>
              </a:solidFill>
              <a:effectLst>
                <a:outerShdw blurRad="50800" dist="63500" dir="2700000" algn="tl" rotWithShape="0">
                  <a:srgbClr val="000000">
                    <a:alpha val="48000"/>
                  </a:srgbClr>
                </a:outerShdw>
              </a:effectLst>
              <a:uLnTx/>
              <a:uFillTx/>
              <a:latin typeface="Bookman Old Style" panose="02050604050505020204"/>
              <a:ea typeface="+mj-ea"/>
              <a:cs typeface="+mj-cs"/>
            </a:endParaRPr>
          </a:p>
        </p:txBody>
      </p:sp>
      <p:sp>
        <p:nvSpPr>
          <p:cNvPr id="4" name="Content Placeholder 2"/>
          <p:cNvSpPr>
            <a:spLocks noGrp="1"/>
          </p:cNvSpPr>
          <p:nvPr>
            <p:ph idx="1"/>
          </p:nvPr>
        </p:nvSpPr>
        <p:spPr>
          <a:xfrm>
            <a:off x="913794" y="1231900"/>
            <a:ext cx="11089315" cy="5181600"/>
          </a:xfrm>
        </p:spPr>
        <p:txBody>
          <a:bodyPr>
            <a:normAutofit lnSpcReduction="10000"/>
          </a:bodyPr>
          <a:lstStyle/>
          <a:p>
            <a:r>
              <a:rPr lang="en-US" sz="2800" dirty="0" smtClean="0"/>
              <a:t>Features-</a:t>
            </a:r>
            <a:endParaRPr lang="en-US" dirty="0" smtClean="0"/>
          </a:p>
          <a:p>
            <a:pPr lvl="1">
              <a:buFont typeface="Wingdings" panose="05000000000000000000" pitchFamily="2" charset="2"/>
              <a:buChar char="Ø"/>
            </a:pPr>
            <a:r>
              <a:rPr lang="en-US" sz="2600" dirty="0" smtClean="0"/>
              <a:t>No. of characters i.e. Length of a review</a:t>
            </a:r>
          </a:p>
          <a:p>
            <a:pPr lvl="1">
              <a:buFont typeface="Wingdings" panose="05000000000000000000" pitchFamily="2" charset="2"/>
              <a:buChar char="Ø"/>
            </a:pPr>
            <a:r>
              <a:rPr lang="en-US" sz="2600" dirty="0" smtClean="0"/>
              <a:t>Count of Question marks “?” </a:t>
            </a:r>
          </a:p>
          <a:p>
            <a:pPr lvl="1">
              <a:buFont typeface="Wingdings" panose="05000000000000000000" pitchFamily="2" charset="2"/>
              <a:buChar char="Ø"/>
            </a:pPr>
            <a:r>
              <a:rPr lang="en-US" sz="2600" dirty="0" smtClean="0"/>
              <a:t>Positive and Negative word patterns (regular expressions) which are not preceded by </a:t>
            </a:r>
            <a:r>
              <a:rPr lang="en-US" sz="2600" i="1" dirty="0" smtClean="0"/>
              <a:t>“not”</a:t>
            </a:r>
          </a:p>
          <a:p>
            <a:pPr lvl="2">
              <a:buFont typeface="Wingdings" panose="05000000000000000000" pitchFamily="2" charset="2"/>
              <a:buChar char="Ø"/>
            </a:pPr>
            <a:r>
              <a:rPr lang="en-US" sz="2400" dirty="0" smtClean="0"/>
              <a:t>Positive – good, awesome, appealing, exciting etc.</a:t>
            </a:r>
          </a:p>
          <a:p>
            <a:pPr lvl="2">
              <a:buFont typeface="Wingdings" panose="05000000000000000000" pitchFamily="2" charset="2"/>
              <a:buChar char="Ø"/>
            </a:pPr>
            <a:r>
              <a:rPr lang="en-US" sz="2400" dirty="0" smtClean="0"/>
              <a:t>Negative- ?, bad, awful, frustrating etc.</a:t>
            </a:r>
            <a:endParaRPr lang="en-US" sz="2600" dirty="0" smtClean="0"/>
          </a:p>
          <a:p>
            <a:pPr lvl="1">
              <a:buFont typeface="Wingdings" panose="05000000000000000000" pitchFamily="2" charset="2"/>
              <a:buChar char="Ø"/>
            </a:pPr>
            <a:r>
              <a:rPr lang="en-US" sz="2600" dirty="0" smtClean="0"/>
              <a:t>Difference between ratio of positive words and negative words</a:t>
            </a:r>
          </a:p>
          <a:p>
            <a:pPr lvl="2">
              <a:buFont typeface="Wingdings" panose="05000000000000000000" pitchFamily="2" charset="2"/>
              <a:buChar char="v"/>
            </a:pPr>
            <a:r>
              <a:rPr lang="en-US" sz="1800" dirty="0" smtClean="0"/>
              <a:t>Positive Ratio = Count of occurrence of positive words in a review / Length of review</a:t>
            </a:r>
          </a:p>
          <a:p>
            <a:pPr lvl="2">
              <a:buFont typeface="Wingdings" panose="05000000000000000000" pitchFamily="2" charset="2"/>
              <a:buChar char="v"/>
            </a:pPr>
            <a:r>
              <a:rPr lang="en-US" sz="1800" dirty="0" smtClean="0"/>
              <a:t>Negative Ratio </a:t>
            </a:r>
            <a:r>
              <a:rPr lang="en-US" sz="1800" dirty="0"/>
              <a:t>= Count of occurrence of </a:t>
            </a:r>
            <a:r>
              <a:rPr lang="en-US" sz="1800" dirty="0" smtClean="0"/>
              <a:t>negative words </a:t>
            </a:r>
            <a:r>
              <a:rPr lang="en-US" sz="1800" dirty="0"/>
              <a:t>in a review / Length of </a:t>
            </a:r>
            <a:r>
              <a:rPr lang="en-US" sz="1800" dirty="0" smtClean="0"/>
              <a:t>review</a:t>
            </a:r>
          </a:p>
          <a:p>
            <a:pPr lvl="2">
              <a:buFont typeface="Wingdings" panose="05000000000000000000" pitchFamily="2" charset="2"/>
              <a:buChar char="v"/>
            </a:pPr>
            <a:r>
              <a:rPr lang="en-US" sz="1800" dirty="0" smtClean="0"/>
              <a:t>Positive Ratio - Negative Ratio</a:t>
            </a:r>
            <a:endParaRPr lang="en-US" sz="1800" dirty="0"/>
          </a:p>
          <a:p>
            <a:pPr lvl="2">
              <a:buFont typeface="Wingdings" panose="05000000000000000000" pitchFamily="2" charset="2"/>
              <a:buChar char="Ø"/>
            </a:pPr>
            <a:endParaRPr lang="en-US" dirty="0" smtClean="0"/>
          </a:p>
          <a:p>
            <a:pPr lvl="2">
              <a:buFont typeface="Wingdings" panose="05000000000000000000" pitchFamily="2" charset="2"/>
              <a:buChar char="Ø"/>
            </a:pPr>
            <a:endParaRPr lang="en-US" dirty="0"/>
          </a:p>
        </p:txBody>
      </p:sp>
    </p:spTree>
    <p:extLst>
      <p:ext uri="{BB962C8B-B14F-4D97-AF65-F5344CB8AC3E}">
        <p14:creationId xmlns:p14="http://schemas.microsoft.com/office/powerpoint/2010/main" val="2928055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68582" y="1505527"/>
            <a:ext cx="9060873"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white"/>
              </a:solidFill>
              <a:effectLst/>
              <a:uLnTx/>
              <a:uFillTx/>
              <a:latin typeface="Rockwell" panose="020606030202050204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7" name="Title 1"/>
          <p:cNvSpPr txBox="1">
            <a:spLocks/>
          </p:cNvSpPr>
          <p:nvPr/>
        </p:nvSpPr>
        <p:spPr>
          <a:xfrm>
            <a:off x="913796" y="203200"/>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400" b="1" i="0" u="none" strike="noStrike" kern="1200" cap="all" spc="0" normalizeH="0" baseline="0" noProof="0" dirty="0" smtClean="0">
                <a:ln>
                  <a:noFill/>
                </a:ln>
                <a:solidFill>
                  <a:srgbClr val="FF0000"/>
                </a:solidFill>
                <a:effectLst>
                  <a:outerShdw blurRad="50800" dist="63500" dir="2700000" algn="tl" rotWithShape="0">
                    <a:srgbClr val="000000">
                      <a:alpha val="48000"/>
                    </a:srgbClr>
                  </a:outerShdw>
                </a:effectLst>
                <a:uLnTx/>
                <a:uFillTx/>
                <a:latin typeface="Bookman Old Style" panose="02050604050505020204"/>
                <a:ea typeface="+mj-ea"/>
                <a:cs typeface="+mj-cs"/>
              </a:rPr>
              <a:t>Finding the right plot</a:t>
            </a:r>
            <a:endParaRPr kumimoji="0" lang="en-US" sz="3400" b="1" i="0" u="none" strike="noStrike" kern="1200" cap="all" spc="0" normalizeH="0" baseline="0" noProof="0" dirty="0">
              <a:ln>
                <a:noFill/>
              </a:ln>
              <a:solidFill>
                <a:srgbClr val="FF0000"/>
              </a:solidFill>
              <a:effectLst>
                <a:outerShdw blurRad="50800" dist="63500" dir="2700000" algn="tl" rotWithShape="0">
                  <a:srgbClr val="000000">
                    <a:alpha val="48000"/>
                  </a:srgbClr>
                </a:outerShdw>
              </a:effectLst>
              <a:uLnTx/>
              <a:uFillTx/>
              <a:latin typeface="Bookman Old Style" panose="02050604050505020204"/>
              <a:ea typeface="+mj-ea"/>
              <a:cs typeface="+mj-cs"/>
            </a:endParaRPr>
          </a:p>
        </p:txBody>
      </p:sp>
      <p:pic>
        <p:nvPicPr>
          <p:cNvPr id="2" name="Content Placeholder 1"/>
          <p:cNvPicPr>
            <a:picLocks noGrp="1" noChangeAspect="1"/>
          </p:cNvPicPr>
          <p:nvPr>
            <p:ph idx="1"/>
          </p:nvPr>
        </p:nvPicPr>
        <p:blipFill>
          <a:blip r:embed="rId2"/>
          <a:stretch>
            <a:fillRect/>
          </a:stretch>
        </p:blipFill>
        <p:spPr>
          <a:xfrm>
            <a:off x="1018657" y="1278773"/>
            <a:ext cx="10248900" cy="3571875"/>
          </a:xfrm>
          <a:prstGeom prst="rect">
            <a:avLst/>
          </a:prstGeom>
        </p:spPr>
      </p:pic>
      <p:sp>
        <p:nvSpPr>
          <p:cNvPr id="3" name="TextBox 2"/>
          <p:cNvSpPr txBox="1"/>
          <p:nvPr/>
        </p:nvSpPr>
        <p:spPr>
          <a:xfrm>
            <a:off x="1018657" y="5077402"/>
            <a:ext cx="10411343" cy="1200329"/>
          </a:xfrm>
          <a:prstGeom prst="rect">
            <a:avLst/>
          </a:prstGeom>
          <a:noFill/>
        </p:spPr>
        <p:txBody>
          <a:bodyPr wrap="square" rtlCol="0">
            <a:spAutoFit/>
          </a:bodyPr>
          <a:lstStyle/>
          <a:p>
            <a:r>
              <a:rPr lang="en-US" dirty="0" smtClean="0"/>
              <a:t>Conclusion- we </a:t>
            </a:r>
            <a:r>
              <a:rPr lang="en-US" dirty="0"/>
              <a:t>need to </a:t>
            </a:r>
            <a:r>
              <a:rPr lang="en-US" dirty="0" smtClean="0"/>
              <a:t>identify </a:t>
            </a:r>
            <a:r>
              <a:rPr lang="en-US" dirty="0"/>
              <a:t>more features which would help in clearly distinguishing positive and negative review in each of those clusters for which we may have some common feature or different set features per cluster.</a:t>
            </a:r>
          </a:p>
          <a:p>
            <a:endParaRPr lang="en-US" dirty="0"/>
          </a:p>
        </p:txBody>
      </p:sp>
    </p:spTree>
    <p:extLst>
      <p:ext uri="{BB962C8B-B14F-4D97-AF65-F5344CB8AC3E}">
        <p14:creationId xmlns:p14="http://schemas.microsoft.com/office/powerpoint/2010/main" val="33774827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68582" y="1505527"/>
            <a:ext cx="9060873" cy="923330"/>
          </a:xfrm>
          <a:prstGeom prst="rect">
            <a:avLst/>
          </a:prstGeom>
          <a:noFill/>
        </p:spPr>
        <p:txBody>
          <a:bodyPr wrap="square" rtlCol="0">
            <a:spAutoFit/>
          </a:bodyPr>
          <a:lstStyle/>
          <a:p>
            <a:endParaRPr lang="en-US" dirty="0" smtClean="0"/>
          </a:p>
          <a:p>
            <a:endParaRPr lang="en-US" dirty="0"/>
          </a:p>
          <a:p>
            <a:endParaRPr lang="en-US" dirty="0"/>
          </a:p>
        </p:txBody>
      </p:sp>
      <p:sp>
        <p:nvSpPr>
          <p:cNvPr id="7" name="Title 1"/>
          <p:cNvSpPr txBox="1">
            <a:spLocks/>
          </p:cNvSpPr>
          <p:nvPr/>
        </p:nvSpPr>
        <p:spPr>
          <a:xfrm>
            <a:off x="913796" y="203200"/>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smtClean="0">
                <a:solidFill>
                  <a:srgbClr val="FF0000"/>
                </a:solidFill>
              </a:rPr>
              <a:t>Business intelligence &amp; </a:t>
            </a:r>
          </a:p>
          <a:p>
            <a:pPr algn="l"/>
            <a:r>
              <a:rPr lang="en-US" dirty="0" smtClean="0">
                <a:solidFill>
                  <a:srgbClr val="FF0000"/>
                </a:solidFill>
              </a:rPr>
              <a:t>Decision Making</a:t>
            </a:r>
            <a:endParaRPr lang="en-US" dirty="0">
              <a:solidFill>
                <a:srgbClr val="FF0000"/>
              </a:solidFill>
            </a:endParaRPr>
          </a:p>
        </p:txBody>
      </p:sp>
      <p:sp>
        <p:nvSpPr>
          <p:cNvPr id="4" name="Content Placeholder 2"/>
          <p:cNvSpPr>
            <a:spLocks noGrp="1"/>
          </p:cNvSpPr>
          <p:nvPr>
            <p:ph idx="1"/>
          </p:nvPr>
        </p:nvSpPr>
        <p:spPr>
          <a:xfrm>
            <a:off x="913795" y="1529520"/>
            <a:ext cx="10353762" cy="4883979"/>
          </a:xfrm>
        </p:spPr>
        <p:txBody>
          <a:bodyPr/>
          <a:lstStyle/>
          <a:p>
            <a:pPr>
              <a:spcBef>
                <a:spcPts val="0"/>
              </a:spcBef>
            </a:pPr>
            <a:endParaRPr lang="en-US" sz="2800" dirty="0" smtClean="0">
              <a:latin typeface="Lato"/>
              <a:ea typeface="Lato"/>
              <a:cs typeface="Lato"/>
              <a:sym typeface="Lato"/>
            </a:endParaRPr>
          </a:p>
          <a:p>
            <a:pPr>
              <a:spcBef>
                <a:spcPts val="0"/>
              </a:spcBef>
            </a:pPr>
            <a:r>
              <a:rPr lang="en-US" sz="2800" dirty="0" smtClean="0">
                <a:latin typeface="Lato"/>
                <a:ea typeface="Lato"/>
                <a:cs typeface="Lato"/>
                <a:sym typeface="Lato"/>
              </a:rPr>
              <a:t>By understanding sentiments after the analysis identify </a:t>
            </a:r>
            <a:r>
              <a:rPr lang="en-US" sz="2800" dirty="0">
                <a:latin typeface="Lato"/>
                <a:ea typeface="Lato"/>
                <a:cs typeface="Lato"/>
                <a:sym typeface="Lato"/>
              </a:rPr>
              <a:t>popularity </a:t>
            </a:r>
            <a:r>
              <a:rPr lang="en-US" sz="2800" dirty="0" smtClean="0">
                <a:latin typeface="Lato"/>
                <a:ea typeface="Lato"/>
                <a:cs typeface="Lato"/>
                <a:sym typeface="Lato"/>
              </a:rPr>
              <a:t>of films</a:t>
            </a:r>
          </a:p>
          <a:p>
            <a:pPr>
              <a:spcBef>
                <a:spcPts val="0"/>
              </a:spcBef>
            </a:pPr>
            <a:endParaRPr lang="en-US" sz="2800" dirty="0">
              <a:latin typeface="Lato"/>
              <a:ea typeface="Lato"/>
              <a:cs typeface="Lato"/>
              <a:sym typeface="Lato"/>
            </a:endParaRPr>
          </a:p>
          <a:p>
            <a:pPr>
              <a:spcBef>
                <a:spcPts val="0"/>
              </a:spcBef>
            </a:pPr>
            <a:r>
              <a:rPr lang="en-US" sz="2800" dirty="0" smtClean="0">
                <a:latin typeface="Lato"/>
                <a:ea typeface="Lato"/>
                <a:cs typeface="Lato"/>
                <a:sym typeface="Lato"/>
              </a:rPr>
              <a:t>Use this information in implanting new </a:t>
            </a:r>
            <a:r>
              <a:rPr lang="en-US" sz="2800" dirty="0">
                <a:latin typeface="Lato"/>
                <a:ea typeface="Lato"/>
                <a:cs typeface="Lato"/>
                <a:sym typeface="Lato"/>
              </a:rPr>
              <a:t>marketing strategies and </a:t>
            </a:r>
            <a:r>
              <a:rPr lang="en-US" sz="2800" dirty="0" smtClean="0">
                <a:latin typeface="Lato"/>
                <a:ea typeface="Lato"/>
                <a:cs typeface="Lato"/>
                <a:sym typeface="Lato"/>
              </a:rPr>
              <a:t>future movie directions and productions.</a:t>
            </a:r>
            <a:endParaRPr lang="en-US" dirty="0"/>
          </a:p>
        </p:txBody>
      </p:sp>
    </p:spTree>
    <p:extLst>
      <p:ext uri="{BB962C8B-B14F-4D97-AF65-F5344CB8AC3E}">
        <p14:creationId xmlns:p14="http://schemas.microsoft.com/office/powerpoint/2010/main" val="28061369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pic>
        <p:nvPicPr>
          <p:cNvPr id="2" name="Content Placeholder 1"/>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86000" y="2972594"/>
            <a:ext cx="2362200" cy="1933575"/>
          </a:xfrm>
        </p:spPr>
      </p:pic>
      <p:sp>
        <p:nvSpPr>
          <p:cNvPr id="9" name="Content Placeholder 8"/>
          <p:cNvSpPr>
            <a:spLocks noGrp="1"/>
          </p:cNvSpPr>
          <p:nvPr>
            <p:ph sz="half" idx="2"/>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6417" y="2596356"/>
            <a:ext cx="4048125" cy="2686050"/>
          </a:xfrm>
          <a:prstGeom prst="rect">
            <a:avLst/>
          </a:prstGeom>
        </p:spPr>
      </p:pic>
    </p:spTree>
    <p:extLst>
      <p:ext uri="{BB962C8B-B14F-4D97-AF65-F5344CB8AC3E}">
        <p14:creationId xmlns:p14="http://schemas.microsoft.com/office/powerpoint/2010/main" val="202229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03200"/>
            <a:ext cx="10353761" cy="1326321"/>
          </a:xfrm>
        </p:spPr>
        <p:txBody>
          <a:bodyPr/>
          <a:lstStyle/>
          <a:p>
            <a:pPr algn="l"/>
            <a:r>
              <a:rPr lang="en-US" dirty="0" smtClean="0">
                <a:solidFill>
                  <a:srgbClr val="FF0000"/>
                </a:solidFill>
              </a:rPr>
              <a:t>motivation</a:t>
            </a:r>
            <a:endParaRPr lang="en-US" dirty="0">
              <a:solidFill>
                <a:srgbClr val="FF0000"/>
              </a:solidFill>
            </a:endParaRPr>
          </a:p>
        </p:txBody>
      </p:sp>
      <p:sp>
        <p:nvSpPr>
          <p:cNvPr id="4" name="Shape 66"/>
          <p:cNvSpPr txBox="1">
            <a:spLocks noGrp="1"/>
          </p:cNvSpPr>
          <p:nvPr>
            <p:ph idx="1"/>
          </p:nvPr>
        </p:nvSpPr>
        <p:spPr>
          <a:xfrm>
            <a:off x="914400" y="1376363"/>
            <a:ext cx="10353675" cy="5191862"/>
          </a:xfrm>
          <a:prstGeom prst="rect">
            <a:avLst/>
          </a:prstGeom>
          <a:noFill/>
          <a:ln>
            <a:noFill/>
          </a:ln>
        </p:spPr>
        <p:txBody>
          <a:bodyPr lIns="91425" tIns="91425" rIns="91425" bIns="91425" anchor="t" anchorCtr="0">
            <a:noAutofit/>
          </a:bodyPr>
          <a:lstStyle/>
          <a:p>
            <a:pPr>
              <a:spcBef>
                <a:spcPts val="0"/>
              </a:spcBef>
            </a:pPr>
            <a:r>
              <a:rPr lang="en-US" sz="2800" dirty="0" smtClean="0">
                <a:latin typeface="Lato"/>
                <a:ea typeface="Lato"/>
                <a:cs typeface="Lato"/>
                <a:sym typeface="Lato"/>
              </a:rPr>
              <a:t>Movie Review- What </a:t>
            </a:r>
            <a:r>
              <a:rPr lang="en-US" sz="2800" dirty="0">
                <a:latin typeface="Lato"/>
                <a:ea typeface="Lato"/>
                <a:cs typeface="Lato"/>
                <a:sym typeface="Lato"/>
              </a:rPr>
              <a:t>do you think?</a:t>
            </a:r>
          </a:p>
          <a:p>
            <a:pPr>
              <a:spcBef>
                <a:spcPts val="0"/>
              </a:spcBef>
            </a:pPr>
            <a:endParaRPr lang="en-US" sz="2800" dirty="0" smtClean="0">
              <a:latin typeface="Lato"/>
              <a:ea typeface="Lato"/>
              <a:cs typeface="Lato"/>
              <a:sym typeface="Lato"/>
            </a:endParaRPr>
          </a:p>
          <a:p>
            <a:pPr>
              <a:spcBef>
                <a:spcPts val="0"/>
              </a:spcBef>
            </a:pPr>
            <a:r>
              <a:rPr lang="en-US" sz="2800" dirty="0" smtClean="0">
                <a:latin typeface="Lato"/>
                <a:ea typeface="Lato"/>
                <a:cs typeface="Lato"/>
                <a:sym typeface="Lato"/>
              </a:rPr>
              <a:t>Definition- </a:t>
            </a:r>
            <a:r>
              <a:rPr lang="en-US" sz="2800" dirty="0">
                <a:latin typeface="Lato"/>
                <a:ea typeface="Lato"/>
                <a:cs typeface="Lato"/>
                <a:sym typeface="Lato"/>
              </a:rPr>
              <a:t>an article published in a newspaper or magazine that describes and evaluates a movie. Reviews are typically written by journalists giving their opinion of the movie.</a:t>
            </a:r>
          </a:p>
          <a:p>
            <a:pPr>
              <a:spcBef>
                <a:spcPts val="0"/>
              </a:spcBef>
            </a:pPr>
            <a:endParaRPr lang="en-US" sz="2800" dirty="0" smtClean="0">
              <a:latin typeface="Lato"/>
              <a:ea typeface="Lato"/>
              <a:cs typeface="Lato"/>
              <a:sym typeface="Lato"/>
            </a:endParaRPr>
          </a:p>
          <a:p>
            <a:pPr>
              <a:spcBef>
                <a:spcPts val="0"/>
              </a:spcBef>
            </a:pPr>
            <a:r>
              <a:rPr lang="en-US" sz="2800" dirty="0" smtClean="0">
                <a:latin typeface="Lato"/>
                <a:ea typeface="Lato"/>
                <a:cs typeface="Lato"/>
                <a:sym typeface="Lato"/>
              </a:rPr>
              <a:t>For </a:t>
            </a:r>
            <a:r>
              <a:rPr lang="en-US" sz="2800" dirty="0">
                <a:latin typeface="Lato"/>
                <a:ea typeface="Lato"/>
                <a:cs typeface="Lato"/>
                <a:sym typeface="Lato"/>
              </a:rPr>
              <a:t>many of us, reviews are like one  written by our friends on </a:t>
            </a:r>
            <a:r>
              <a:rPr lang="en-US" sz="2800" dirty="0" err="1">
                <a:latin typeface="Lato"/>
                <a:ea typeface="Lato"/>
                <a:cs typeface="Lato"/>
                <a:sym typeface="Lato"/>
              </a:rPr>
              <a:t>facebook</a:t>
            </a:r>
            <a:r>
              <a:rPr lang="en-US" sz="2800" dirty="0">
                <a:latin typeface="Lato"/>
                <a:ea typeface="Lato"/>
                <a:cs typeface="Lato"/>
                <a:sym typeface="Lato"/>
              </a:rPr>
              <a:t>, are important in making our decision to watch a movie.</a:t>
            </a:r>
          </a:p>
          <a:p>
            <a:pPr>
              <a:spcBef>
                <a:spcPts val="0"/>
              </a:spcBef>
            </a:pPr>
            <a:endParaRPr lang="en" sz="2800" b="1" u="sng" dirty="0" smtClean="0">
              <a:latin typeface="Lato"/>
              <a:ea typeface="Lato"/>
              <a:cs typeface="Lato"/>
              <a:sym typeface="Lato"/>
            </a:endParaRPr>
          </a:p>
        </p:txBody>
      </p:sp>
      <p:sp>
        <p:nvSpPr>
          <p:cNvPr id="3" name="Rectangle 2"/>
          <p:cNvSpPr/>
          <p:nvPr/>
        </p:nvSpPr>
        <p:spPr>
          <a:xfrm>
            <a:off x="5974813" y="3244334"/>
            <a:ext cx="242374" cy="369332"/>
          </a:xfrm>
          <a:prstGeom prst="rect">
            <a:avLst/>
          </a:prstGeom>
        </p:spPr>
        <p:txBody>
          <a:bodyPr wrap="none">
            <a:spAutoFit/>
          </a:bodyPr>
          <a:lstStyle/>
          <a:p>
            <a:r>
              <a:rPr lang="en-US" dirty="0"/>
              <a:t> </a:t>
            </a:r>
          </a:p>
        </p:txBody>
      </p:sp>
      <p:sp>
        <p:nvSpPr>
          <p:cNvPr id="5" name="Rectangle 4"/>
          <p:cNvSpPr/>
          <p:nvPr/>
        </p:nvSpPr>
        <p:spPr>
          <a:xfrm>
            <a:off x="5974813" y="3244334"/>
            <a:ext cx="242374"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912656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03200"/>
            <a:ext cx="10353761" cy="1326321"/>
          </a:xfrm>
        </p:spPr>
        <p:txBody>
          <a:bodyPr/>
          <a:lstStyle/>
          <a:p>
            <a:pPr algn="l"/>
            <a:r>
              <a:rPr lang="en-US" dirty="0" smtClean="0">
                <a:solidFill>
                  <a:srgbClr val="FF0000"/>
                </a:solidFill>
              </a:rPr>
              <a:t>motivation</a:t>
            </a:r>
            <a:endParaRPr lang="en-US" dirty="0">
              <a:solidFill>
                <a:srgbClr val="FF0000"/>
              </a:solidFill>
            </a:endParaRPr>
          </a:p>
        </p:txBody>
      </p:sp>
      <p:sp>
        <p:nvSpPr>
          <p:cNvPr id="4" name="Shape 66"/>
          <p:cNvSpPr txBox="1">
            <a:spLocks noGrp="1"/>
          </p:cNvSpPr>
          <p:nvPr>
            <p:ph idx="1"/>
          </p:nvPr>
        </p:nvSpPr>
        <p:spPr>
          <a:xfrm>
            <a:off x="914400" y="1376363"/>
            <a:ext cx="11074400" cy="5191862"/>
          </a:xfrm>
          <a:prstGeom prst="rect">
            <a:avLst/>
          </a:prstGeom>
          <a:noFill/>
          <a:ln>
            <a:noFill/>
          </a:ln>
        </p:spPr>
        <p:txBody>
          <a:bodyPr lIns="91425" tIns="91425" rIns="91425" bIns="91425" anchor="t" anchorCtr="0">
            <a:noAutofit/>
          </a:bodyPr>
          <a:lstStyle/>
          <a:p>
            <a:pPr>
              <a:spcBef>
                <a:spcPts val="0"/>
              </a:spcBef>
            </a:pPr>
            <a:r>
              <a:rPr lang="en-US" sz="2800" dirty="0">
                <a:latin typeface="Lato"/>
                <a:ea typeface="Lato"/>
                <a:cs typeface="Lato"/>
                <a:sym typeface="Lato"/>
              </a:rPr>
              <a:t>Similarly, these reviews are available to movie production companies which helps them-</a:t>
            </a:r>
          </a:p>
          <a:p>
            <a:pPr lvl="1">
              <a:spcBef>
                <a:spcPts val="0"/>
              </a:spcBef>
              <a:buFont typeface="Wingdings" panose="05000000000000000000" pitchFamily="2" charset="2"/>
              <a:buChar char="Ø"/>
            </a:pPr>
            <a:r>
              <a:rPr lang="en-US" sz="2600" dirty="0">
                <a:latin typeface="Lato"/>
                <a:ea typeface="Lato"/>
                <a:cs typeface="Lato"/>
                <a:sym typeface="Lato"/>
              </a:rPr>
              <a:t>To understand sentiment and check the popularity of their films</a:t>
            </a:r>
          </a:p>
          <a:p>
            <a:pPr lvl="1">
              <a:spcBef>
                <a:spcPts val="0"/>
              </a:spcBef>
              <a:buFont typeface="Wingdings" panose="05000000000000000000" pitchFamily="2" charset="2"/>
              <a:buChar char="Ø"/>
            </a:pPr>
            <a:r>
              <a:rPr lang="en-US" sz="2600" dirty="0">
                <a:latin typeface="Lato"/>
                <a:ea typeface="Lato"/>
                <a:cs typeface="Lato"/>
                <a:sym typeface="Lato"/>
              </a:rPr>
              <a:t>To figure out new marketing strategies and future directions.  </a:t>
            </a:r>
          </a:p>
          <a:p>
            <a:pPr>
              <a:spcBef>
                <a:spcPts val="0"/>
              </a:spcBef>
            </a:pPr>
            <a:r>
              <a:rPr lang="en-US" sz="2800" dirty="0">
                <a:latin typeface="Lato"/>
                <a:ea typeface="Lato"/>
                <a:cs typeface="Lato"/>
                <a:sym typeface="Lato"/>
              </a:rPr>
              <a:t>Human mind can read and understand whether a review is </a:t>
            </a:r>
            <a:r>
              <a:rPr lang="en-US" sz="2800" dirty="0" smtClean="0">
                <a:latin typeface="Lato"/>
                <a:ea typeface="Lato"/>
                <a:cs typeface="Lato"/>
                <a:sym typeface="Lato"/>
              </a:rPr>
              <a:t>positive but </a:t>
            </a:r>
            <a:r>
              <a:rPr lang="en-US" sz="2800" dirty="0">
                <a:latin typeface="Lato"/>
                <a:ea typeface="Lato"/>
                <a:cs typeface="Lato"/>
                <a:sym typeface="Lato"/>
              </a:rPr>
              <a:t>for movie studios it is difficult to hire employees to simply read and judge movie opinions. </a:t>
            </a:r>
          </a:p>
          <a:p>
            <a:pPr>
              <a:spcBef>
                <a:spcPts val="0"/>
              </a:spcBef>
            </a:pPr>
            <a:r>
              <a:rPr lang="en-US" sz="2800" dirty="0">
                <a:latin typeface="Lato"/>
                <a:ea typeface="Lato"/>
                <a:cs typeface="Lato"/>
                <a:sym typeface="Lato"/>
              </a:rPr>
              <a:t>So here comes Machine Learning to rescue - to process, reliably extract and classify the sentiment of unstructured movie reviews.</a:t>
            </a:r>
          </a:p>
          <a:p>
            <a:pPr>
              <a:spcBef>
                <a:spcPts val="0"/>
              </a:spcBef>
            </a:pPr>
            <a:endParaRPr lang="en-US" sz="2800" b="1" dirty="0">
              <a:latin typeface="Lato"/>
              <a:ea typeface="Lato"/>
              <a:cs typeface="Lato"/>
              <a:sym typeface="Lato"/>
            </a:endParaRPr>
          </a:p>
          <a:p>
            <a:pPr>
              <a:spcBef>
                <a:spcPts val="0"/>
              </a:spcBef>
            </a:pPr>
            <a:endParaRPr lang="en-US" sz="2800" b="1" dirty="0">
              <a:latin typeface="Lato"/>
              <a:ea typeface="Lato"/>
              <a:cs typeface="Lato"/>
              <a:sym typeface="Lato"/>
            </a:endParaRPr>
          </a:p>
          <a:p>
            <a:pPr>
              <a:spcBef>
                <a:spcPts val="0"/>
              </a:spcBef>
            </a:pPr>
            <a:endParaRPr lang="en" sz="2800" b="1" dirty="0" smtClean="0">
              <a:latin typeface="Lato"/>
              <a:ea typeface="Lato"/>
              <a:cs typeface="Lato"/>
              <a:sym typeface="Lato"/>
            </a:endParaRPr>
          </a:p>
        </p:txBody>
      </p:sp>
      <p:sp>
        <p:nvSpPr>
          <p:cNvPr id="3" name="Rectangle 2"/>
          <p:cNvSpPr/>
          <p:nvPr/>
        </p:nvSpPr>
        <p:spPr>
          <a:xfrm>
            <a:off x="5974813" y="3244334"/>
            <a:ext cx="242374" cy="369332"/>
          </a:xfrm>
          <a:prstGeom prst="rect">
            <a:avLst/>
          </a:prstGeom>
        </p:spPr>
        <p:txBody>
          <a:bodyPr wrap="none">
            <a:spAutoFit/>
          </a:bodyPr>
          <a:lstStyle/>
          <a:p>
            <a:r>
              <a:rPr lang="en-US" dirty="0"/>
              <a:t> </a:t>
            </a:r>
          </a:p>
        </p:txBody>
      </p:sp>
      <p:sp>
        <p:nvSpPr>
          <p:cNvPr id="5" name="Rectangle 4"/>
          <p:cNvSpPr/>
          <p:nvPr/>
        </p:nvSpPr>
        <p:spPr>
          <a:xfrm>
            <a:off x="5974813" y="3244334"/>
            <a:ext cx="242374"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2057909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70468" y="1093193"/>
            <a:ext cx="7466383" cy="5404046"/>
            <a:chOff x="1906263" y="1937488"/>
            <a:chExt cx="6397607" cy="465510"/>
          </a:xfrm>
        </p:grpSpPr>
        <p:grpSp>
          <p:nvGrpSpPr>
            <p:cNvPr id="5" name="Shape 97"/>
            <p:cNvGrpSpPr/>
            <p:nvPr/>
          </p:nvGrpSpPr>
          <p:grpSpPr>
            <a:xfrm>
              <a:off x="1906263" y="2116753"/>
              <a:ext cx="2128799" cy="286245"/>
              <a:chOff x="2090938" y="2256929"/>
              <a:chExt cx="2128799" cy="286245"/>
            </a:xfrm>
          </p:grpSpPr>
          <p:sp>
            <p:nvSpPr>
              <p:cNvPr id="16" name="Shape 98"/>
              <p:cNvSpPr txBox="1"/>
              <p:nvPr/>
            </p:nvSpPr>
            <p:spPr>
              <a:xfrm>
                <a:off x="2214350" y="2256929"/>
                <a:ext cx="1634100" cy="286245"/>
              </a:xfrm>
              <a:prstGeom prst="rect">
                <a:avLst/>
              </a:prstGeom>
              <a:noFill/>
              <a:ln>
                <a:noFill/>
              </a:ln>
            </p:spPr>
            <p:txBody>
              <a:bodyPr lIns="91425" tIns="91425" rIns="91425" bIns="91425" anchor="t" anchorCtr="0">
                <a:noAutofit/>
              </a:bodyPr>
              <a:lstStyle/>
              <a:p>
                <a:pPr lvl="0" algn="ctr" rtl="0">
                  <a:spcBef>
                    <a:spcPts val="0"/>
                  </a:spcBef>
                  <a:buNone/>
                </a:pPr>
                <a:r>
                  <a:rPr lang="en" sz="6000" dirty="0" smtClean="0">
                    <a:latin typeface="Lato"/>
                    <a:ea typeface="Lato"/>
                    <a:cs typeface="Lato"/>
                    <a:sym typeface="Lato"/>
                  </a:rPr>
                  <a:t>1k</a:t>
                </a:r>
                <a:endParaRPr lang="en" sz="6000" dirty="0">
                  <a:latin typeface="Lato"/>
                  <a:ea typeface="Lato"/>
                  <a:cs typeface="Lato"/>
                  <a:sym typeface="Lato"/>
                </a:endParaRPr>
              </a:p>
            </p:txBody>
          </p:sp>
          <p:sp>
            <p:nvSpPr>
              <p:cNvPr id="17" name="Shape 99"/>
              <p:cNvSpPr txBox="1"/>
              <p:nvPr/>
            </p:nvSpPr>
            <p:spPr>
              <a:xfrm>
                <a:off x="2090938" y="2352134"/>
                <a:ext cx="2128799" cy="146551"/>
              </a:xfrm>
              <a:prstGeom prst="rect">
                <a:avLst/>
              </a:prstGeom>
              <a:noFill/>
              <a:ln>
                <a:noFill/>
              </a:ln>
            </p:spPr>
            <p:txBody>
              <a:bodyPr lIns="91425" tIns="91425" rIns="91425" bIns="91425" anchor="t" anchorCtr="0">
                <a:noAutofit/>
              </a:bodyPr>
              <a:lstStyle/>
              <a:p>
                <a:pPr lvl="0" algn="ctr" rtl="0">
                  <a:spcBef>
                    <a:spcPts val="0"/>
                  </a:spcBef>
                  <a:buNone/>
                </a:pPr>
                <a:r>
                  <a:rPr lang="en" sz="2400" dirty="0" smtClean="0">
                    <a:solidFill>
                      <a:srgbClr val="666666"/>
                    </a:solidFill>
                    <a:latin typeface="Lato"/>
                    <a:ea typeface="Lato"/>
                    <a:cs typeface="Lato"/>
                    <a:sym typeface="Lato"/>
                  </a:rPr>
                  <a:t>positive</a:t>
                </a:r>
                <a:endParaRPr lang="en" sz="2400" dirty="0">
                  <a:solidFill>
                    <a:srgbClr val="666666"/>
                  </a:solidFill>
                  <a:latin typeface="Lato"/>
                  <a:ea typeface="Lato"/>
                  <a:cs typeface="Lato"/>
                  <a:sym typeface="Lato"/>
                </a:endParaRPr>
              </a:p>
            </p:txBody>
          </p:sp>
        </p:grpSp>
        <p:grpSp>
          <p:nvGrpSpPr>
            <p:cNvPr id="6" name="Shape 100"/>
            <p:cNvGrpSpPr/>
            <p:nvPr/>
          </p:nvGrpSpPr>
          <p:grpSpPr>
            <a:xfrm>
              <a:off x="6175071" y="2116753"/>
              <a:ext cx="2128799" cy="286245"/>
              <a:chOff x="3488371" y="2256929"/>
              <a:chExt cx="2128799" cy="286245"/>
            </a:xfrm>
          </p:grpSpPr>
          <p:sp>
            <p:nvSpPr>
              <p:cNvPr id="14" name="Shape 101"/>
              <p:cNvSpPr txBox="1"/>
              <p:nvPr/>
            </p:nvSpPr>
            <p:spPr>
              <a:xfrm>
                <a:off x="3735721" y="2256929"/>
                <a:ext cx="1634100" cy="286245"/>
              </a:xfrm>
              <a:prstGeom prst="rect">
                <a:avLst/>
              </a:prstGeom>
              <a:noFill/>
              <a:ln>
                <a:noFill/>
              </a:ln>
            </p:spPr>
            <p:txBody>
              <a:bodyPr lIns="91425" tIns="91425" rIns="91425" bIns="91425" anchor="t" anchorCtr="0">
                <a:noAutofit/>
              </a:bodyPr>
              <a:lstStyle/>
              <a:p>
                <a:pPr lvl="0" algn="ctr" rtl="0">
                  <a:spcBef>
                    <a:spcPts val="0"/>
                  </a:spcBef>
                  <a:buNone/>
                </a:pPr>
                <a:r>
                  <a:rPr lang="en" sz="6000" dirty="0" smtClean="0">
                    <a:latin typeface="Lato"/>
                    <a:ea typeface="Lato"/>
                    <a:cs typeface="Lato"/>
                    <a:sym typeface="Lato"/>
                  </a:rPr>
                  <a:t>1k</a:t>
                </a:r>
                <a:endParaRPr lang="en" sz="6000" dirty="0">
                  <a:latin typeface="Lato"/>
                  <a:ea typeface="Lato"/>
                  <a:cs typeface="Lato"/>
                  <a:sym typeface="Lato"/>
                </a:endParaRPr>
              </a:p>
            </p:txBody>
          </p:sp>
          <p:sp>
            <p:nvSpPr>
              <p:cNvPr id="15" name="Shape 102"/>
              <p:cNvSpPr txBox="1"/>
              <p:nvPr/>
            </p:nvSpPr>
            <p:spPr>
              <a:xfrm>
                <a:off x="3488371" y="2352134"/>
                <a:ext cx="2128799" cy="146551"/>
              </a:xfrm>
              <a:prstGeom prst="rect">
                <a:avLst/>
              </a:prstGeom>
              <a:noFill/>
              <a:ln>
                <a:noFill/>
              </a:ln>
            </p:spPr>
            <p:txBody>
              <a:bodyPr lIns="91425" tIns="91425" rIns="91425" bIns="91425" anchor="t" anchorCtr="0">
                <a:noAutofit/>
              </a:bodyPr>
              <a:lstStyle/>
              <a:p>
                <a:pPr lvl="0" algn="ctr" rtl="0">
                  <a:spcBef>
                    <a:spcPts val="0"/>
                  </a:spcBef>
                  <a:buNone/>
                </a:pPr>
                <a:r>
                  <a:rPr lang="en" sz="2400" dirty="0" smtClean="0">
                    <a:solidFill>
                      <a:srgbClr val="666666"/>
                    </a:solidFill>
                    <a:latin typeface="Lato"/>
                    <a:ea typeface="Lato"/>
                    <a:cs typeface="Lato"/>
                    <a:sym typeface="Lato"/>
                  </a:rPr>
                  <a:t>negative</a:t>
                </a:r>
                <a:endParaRPr lang="en" sz="2400" dirty="0">
                  <a:solidFill>
                    <a:srgbClr val="666666"/>
                  </a:solidFill>
                  <a:latin typeface="Lato"/>
                  <a:ea typeface="Lato"/>
                  <a:cs typeface="Lato"/>
                  <a:sym typeface="Lato"/>
                </a:endParaRPr>
              </a:p>
            </p:txBody>
          </p:sp>
        </p:grpSp>
        <p:grpSp>
          <p:nvGrpSpPr>
            <p:cNvPr id="7" name="Shape 103"/>
            <p:cNvGrpSpPr/>
            <p:nvPr/>
          </p:nvGrpSpPr>
          <p:grpSpPr>
            <a:xfrm>
              <a:off x="3821011" y="1937488"/>
              <a:ext cx="2128799" cy="286245"/>
              <a:chOff x="6694711" y="2077664"/>
              <a:chExt cx="2128799" cy="286245"/>
            </a:xfrm>
          </p:grpSpPr>
          <p:sp>
            <p:nvSpPr>
              <p:cNvPr id="12" name="Shape 104"/>
              <p:cNvSpPr txBox="1"/>
              <p:nvPr/>
            </p:nvSpPr>
            <p:spPr>
              <a:xfrm>
                <a:off x="6942061" y="2077664"/>
                <a:ext cx="1634100" cy="286245"/>
              </a:xfrm>
              <a:prstGeom prst="rect">
                <a:avLst/>
              </a:prstGeom>
              <a:noFill/>
              <a:ln>
                <a:noFill/>
              </a:ln>
            </p:spPr>
            <p:txBody>
              <a:bodyPr lIns="91425" tIns="91425" rIns="91425" bIns="91425" anchor="t" anchorCtr="0">
                <a:noAutofit/>
              </a:bodyPr>
              <a:lstStyle/>
              <a:p>
                <a:pPr lvl="0" algn="ctr" rtl="0">
                  <a:spcBef>
                    <a:spcPts val="0"/>
                  </a:spcBef>
                  <a:buNone/>
                </a:pPr>
                <a:r>
                  <a:rPr lang="en" sz="6000" dirty="0" smtClean="0">
                    <a:latin typeface="Lato"/>
                    <a:ea typeface="Lato"/>
                    <a:cs typeface="Lato"/>
                    <a:sym typeface="Lato"/>
                  </a:rPr>
                  <a:t>2k</a:t>
                </a:r>
                <a:endParaRPr lang="en" sz="6000" dirty="0">
                  <a:latin typeface="Lato"/>
                  <a:ea typeface="Lato"/>
                  <a:cs typeface="Lato"/>
                  <a:sym typeface="Lato"/>
                </a:endParaRPr>
              </a:p>
            </p:txBody>
          </p:sp>
          <p:sp>
            <p:nvSpPr>
              <p:cNvPr id="13" name="Shape 105"/>
              <p:cNvSpPr txBox="1"/>
              <p:nvPr/>
            </p:nvSpPr>
            <p:spPr>
              <a:xfrm>
                <a:off x="6694711" y="2161094"/>
                <a:ext cx="2128799" cy="146551"/>
              </a:xfrm>
              <a:prstGeom prst="rect">
                <a:avLst/>
              </a:prstGeom>
              <a:noFill/>
              <a:ln>
                <a:noFill/>
              </a:ln>
            </p:spPr>
            <p:txBody>
              <a:bodyPr lIns="91425" tIns="91425" rIns="91425" bIns="91425" anchor="t" anchorCtr="0">
                <a:noAutofit/>
              </a:bodyPr>
              <a:lstStyle/>
              <a:p>
                <a:pPr lvl="0" algn="ctr" rtl="0">
                  <a:spcBef>
                    <a:spcPts val="0"/>
                  </a:spcBef>
                  <a:buNone/>
                </a:pPr>
                <a:r>
                  <a:rPr lang="en" sz="2400" dirty="0" smtClean="0">
                    <a:solidFill>
                      <a:srgbClr val="666666"/>
                    </a:solidFill>
                    <a:latin typeface="Lato"/>
                    <a:ea typeface="Lato"/>
                    <a:cs typeface="Lato"/>
                    <a:sym typeface="Lato"/>
                  </a:rPr>
                  <a:t>Movie Reviews</a:t>
                </a:r>
                <a:endParaRPr lang="en" sz="2400" dirty="0">
                  <a:solidFill>
                    <a:srgbClr val="666666"/>
                  </a:solidFill>
                  <a:latin typeface="Lato"/>
                  <a:ea typeface="Lato"/>
                  <a:cs typeface="Lato"/>
                  <a:sym typeface="Lato"/>
                </a:endParaRPr>
              </a:p>
            </p:txBody>
          </p:sp>
        </p:grpSp>
      </p:grpSp>
      <p:sp>
        <p:nvSpPr>
          <p:cNvPr id="19" name="Title 1"/>
          <p:cNvSpPr>
            <a:spLocks noGrp="1"/>
          </p:cNvSpPr>
          <p:nvPr>
            <p:ph type="title"/>
          </p:nvPr>
        </p:nvSpPr>
        <p:spPr>
          <a:xfrm>
            <a:off x="913796" y="203200"/>
            <a:ext cx="10353761" cy="1326321"/>
          </a:xfrm>
        </p:spPr>
        <p:txBody>
          <a:bodyPr/>
          <a:lstStyle/>
          <a:p>
            <a:pPr algn="l"/>
            <a:r>
              <a:rPr lang="en-US" dirty="0" smtClean="0">
                <a:solidFill>
                  <a:srgbClr val="FF0000"/>
                </a:solidFill>
              </a:rPr>
              <a:t>Data </a:t>
            </a:r>
            <a:endParaRPr lang="en-US" dirty="0">
              <a:solidFill>
                <a:srgbClr val="FF0000"/>
              </a:solidFill>
            </a:endParaRPr>
          </a:p>
        </p:txBody>
      </p:sp>
      <p:sp>
        <p:nvSpPr>
          <p:cNvPr id="2" name="Rectangle 1"/>
          <p:cNvSpPr/>
          <p:nvPr/>
        </p:nvSpPr>
        <p:spPr>
          <a:xfrm>
            <a:off x="1970468" y="5306168"/>
            <a:ext cx="7910132" cy="1200329"/>
          </a:xfrm>
          <a:prstGeom prst="rect">
            <a:avLst/>
          </a:prstGeom>
        </p:spPr>
        <p:txBody>
          <a:bodyPr wrap="square">
            <a:spAutoFit/>
          </a:bodyPr>
          <a:lstStyle/>
          <a:p>
            <a:r>
              <a:rPr lang="en-US" sz="2400" dirty="0">
                <a:solidFill>
                  <a:srgbClr val="FFFFFF"/>
                </a:solidFill>
                <a:latin typeface="Lato" panose="020B0604020202020204" charset="0"/>
              </a:rPr>
              <a:t>Data downloaded from </a:t>
            </a:r>
            <a:r>
              <a:rPr lang="en-US" sz="2400" u="sng" dirty="0" smtClean="0">
                <a:solidFill>
                  <a:srgbClr val="0000FF"/>
                </a:solidFill>
                <a:latin typeface="Lato" panose="020B0604020202020204" charset="0"/>
                <a:hlinkClick r:id="rId2"/>
              </a:rPr>
              <a:t>http</a:t>
            </a:r>
            <a:r>
              <a:rPr lang="en-US" sz="2400" u="sng" dirty="0">
                <a:solidFill>
                  <a:srgbClr val="0000FF"/>
                </a:solidFill>
                <a:latin typeface="Lato" panose="020B0604020202020204" charset="0"/>
                <a:hlinkClick r:id="rId2"/>
              </a:rPr>
              <a:t>://www.cs.cornell.edu/people/pabo/movie-review-data</a:t>
            </a:r>
            <a:endParaRPr lang="en-US" sz="2400" dirty="0">
              <a:latin typeface="Lato" panose="020B0604020202020204" charset="0"/>
            </a:endParaRPr>
          </a:p>
          <a:p>
            <a:endParaRPr lang="en-US" sz="2400" dirty="0">
              <a:latin typeface="Lato" panose="020B0604020202020204" charset="0"/>
            </a:endParaRPr>
          </a:p>
        </p:txBody>
      </p:sp>
    </p:spTree>
    <p:extLst>
      <p:ext uri="{BB962C8B-B14F-4D97-AF65-F5344CB8AC3E}">
        <p14:creationId xmlns:p14="http://schemas.microsoft.com/office/powerpoint/2010/main" val="1068743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pPr marL="514350" indent="-514350">
              <a:buAutoNum type="arabicPeriod"/>
            </a:pPr>
            <a:r>
              <a:rPr lang="en-US" altLang="zh-CN" sz="2600" dirty="0" smtClean="0">
                <a:effectLst/>
                <a:latin typeface="Times New Roman"/>
                <a:cs typeface="Times New Roman"/>
              </a:rPr>
              <a:t>Preliminary Sentiment Analysis on Movie Reviews</a:t>
            </a:r>
          </a:p>
          <a:p>
            <a:pPr marL="514350" indent="-514350">
              <a:buAutoNum type="arabicPeriod"/>
            </a:pPr>
            <a:r>
              <a:rPr lang="en-US" altLang="zh-CN" sz="2600" dirty="0" smtClean="0">
                <a:effectLst/>
                <a:latin typeface="Times New Roman"/>
                <a:cs typeface="Times New Roman"/>
              </a:rPr>
              <a:t>Explore </a:t>
            </a:r>
            <a:r>
              <a:rPr lang="en-US" altLang="zh-CN" sz="2600" dirty="0" err="1" smtClean="0">
                <a:effectLst/>
                <a:latin typeface="Times New Roman"/>
                <a:cs typeface="Times New Roman"/>
              </a:rPr>
              <a:t>sci</a:t>
            </a:r>
            <a:r>
              <a:rPr lang="en-US" altLang="zh-CN" sz="2600" dirty="0" smtClean="0">
                <a:effectLst/>
                <a:latin typeface="Times New Roman"/>
                <a:cs typeface="Times New Roman"/>
              </a:rPr>
              <a:t>-kit – </a:t>
            </a:r>
            <a:r>
              <a:rPr lang="en-US" altLang="zh-CN" sz="2600" dirty="0" err="1" smtClean="0">
                <a:effectLst/>
                <a:latin typeface="Times New Roman"/>
                <a:cs typeface="Times New Roman"/>
              </a:rPr>
              <a:t>TfidfVectorizer</a:t>
            </a:r>
            <a:r>
              <a:rPr lang="en-US" altLang="zh-CN" sz="2600" dirty="0" smtClean="0">
                <a:effectLst/>
                <a:latin typeface="Times New Roman"/>
                <a:cs typeface="Times New Roman"/>
              </a:rPr>
              <a:t> Class</a:t>
            </a:r>
          </a:p>
          <a:p>
            <a:pPr marL="514350" indent="-514350">
              <a:buAutoNum type="arabicPeriod"/>
            </a:pPr>
            <a:r>
              <a:rPr lang="en-US" altLang="zh-CN" sz="2600" dirty="0" smtClean="0">
                <a:effectLst/>
                <a:latin typeface="Times New Roman"/>
                <a:cs typeface="Times New Roman"/>
              </a:rPr>
              <a:t>Machine Learning Algorithms</a:t>
            </a:r>
          </a:p>
          <a:p>
            <a:pPr marL="514350" indent="-514350">
              <a:buAutoNum type="arabicPeriod"/>
            </a:pPr>
            <a:r>
              <a:rPr lang="en-US" altLang="zh-CN" sz="2600" dirty="0" smtClean="0">
                <a:effectLst/>
                <a:latin typeface="Times New Roman"/>
                <a:cs typeface="Times New Roman"/>
              </a:rPr>
              <a:t>Finding the right plot</a:t>
            </a:r>
          </a:p>
          <a:p>
            <a:pPr marL="514350" indent="-514350">
              <a:buAutoNum type="arabicPeriod"/>
            </a:pPr>
            <a:endParaRPr lang="en-US" altLang="zh-CN" sz="2600" dirty="0" smtClean="0">
              <a:effectLst/>
              <a:latin typeface="Times New Roman"/>
              <a:cs typeface="Times New Roman"/>
            </a:endParaRPr>
          </a:p>
          <a:p>
            <a:pPr marL="0" indent="0">
              <a:buNone/>
            </a:pPr>
            <a:endParaRPr kumimoji="1" lang="en-US" altLang="zh-CN" sz="2600" dirty="0">
              <a:effectLst/>
              <a:latin typeface="Times New Roman"/>
              <a:cs typeface="Times New Roman"/>
            </a:endParaRPr>
          </a:p>
        </p:txBody>
      </p:sp>
      <p:sp>
        <p:nvSpPr>
          <p:cNvPr id="5" name="Title 1"/>
          <p:cNvSpPr txBox="1">
            <a:spLocks/>
          </p:cNvSpPr>
          <p:nvPr/>
        </p:nvSpPr>
        <p:spPr>
          <a:xfrm>
            <a:off x="913796" y="203200"/>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smtClean="0">
                <a:solidFill>
                  <a:srgbClr val="FF0000"/>
                </a:solidFill>
              </a:rPr>
              <a:t>Objectives</a:t>
            </a:r>
            <a:endParaRPr lang="en-US" dirty="0">
              <a:solidFill>
                <a:srgbClr val="FF0000"/>
              </a:solidFill>
            </a:endParaRPr>
          </a:p>
        </p:txBody>
      </p:sp>
    </p:spTree>
    <p:extLst>
      <p:ext uri="{BB962C8B-B14F-4D97-AF65-F5344CB8AC3E}">
        <p14:creationId xmlns:p14="http://schemas.microsoft.com/office/powerpoint/2010/main" val="1953601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68582" y="1505527"/>
            <a:ext cx="9060873" cy="923330"/>
          </a:xfrm>
          <a:prstGeom prst="rect">
            <a:avLst/>
          </a:prstGeom>
          <a:noFill/>
        </p:spPr>
        <p:txBody>
          <a:bodyPr wrap="square" rtlCol="0">
            <a:spAutoFit/>
          </a:bodyPr>
          <a:lstStyle/>
          <a:p>
            <a:endParaRPr lang="en-US" dirty="0" smtClean="0"/>
          </a:p>
          <a:p>
            <a:endParaRPr lang="en-US" dirty="0"/>
          </a:p>
          <a:p>
            <a:endParaRPr lang="en-US" dirty="0"/>
          </a:p>
        </p:txBody>
      </p:sp>
      <p:sp>
        <p:nvSpPr>
          <p:cNvPr id="7" name="Title 1"/>
          <p:cNvSpPr txBox="1">
            <a:spLocks/>
          </p:cNvSpPr>
          <p:nvPr/>
        </p:nvSpPr>
        <p:spPr>
          <a:xfrm>
            <a:off x="913796" y="203200"/>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smtClean="0">
                <a:solidFill>
                  <a:srgbClr val="FF0000"/>
                </a:solidFill>
              </a:rPr>
              <a:t>Preliminary </a:t>
            </a:r>
            <a:r>
              <a:rPr lang="en-US" dirty="0">
                <a:solidFill>
                  <a:srgbClr val="FF0000"/>
                </a:solidFill>
              </a:rPr>
              <a:t>Sentiment Analysis</a:t>
            </a:r>
          </a:p>
        </p:txBody>
      </p:sp>
      <p:sp>
        <p:nvSpPr>
          <p:cNvPr id="3" name="Content Placeholder 2"/>
          <p:cNvSpPr>
            <a:spLocks noGrp="1"/>
          </p:cNvSpPr>
          <p:nvPr>
            <p:ph idx="1"/>
          </p:nvPr>
        </p:nvSpPr>
        <p:spPr>
          <a:xfrm>
            <a:off x="913795" y="1397000"/>
            <a:ext cx="10353762" cy="5080000"/>
          </a:xfrm>
        </p:spPr>
        <p:txBody>
          <a:bodyPr>
            <a:normAutofit/>
          </a:bodyPr>
          <a:lstStyle/>
          <a:p>
            <a:r>
              <a:rPr lang="en-US" sz="3200" dirty="0" smtClean="0"/>
              <a:t>Methodol</a:t>
            </a:r>
            <a:r>
              <a:rPr lang="en-US" sz="3000" dirty="0" smtClean="0"/>
              <a:t>ogy</a:t>
            </a:r>
          </a:p>
          <a:p>
            <a:pPr lvl="1"/>
            <a:r>
              <a:rPr lang="en-US" sz="2800" dirty="0" smtClean="0"/>
              <a:t>Randomly split movie reviews into 2 parts(75%-25%)</a:t>
            </a:r>
          </a:p>
          <a:p>
            <a:pPr lvl="1"/>
            <a:r>
              <a:rPr lang="en-US" sz="2800" dirty="0" smtClean="0"/>
              <a:t>Build </a:t>
            </a:r>
            <a:r>
              <a:rPr lang="en-US" sz="2800" dirty="0" err="1" smtClean="0"/>
              <a:t>Vectorizer</a:t>
            </a:r>
            <a:r>
              <a:rPr lang="en-US" sz="2800" dirty="0" smtClean="0"/>
              <a:t> Classifier Pipeline (</a:t>
            </a:r>
            <a:r>
              <a:rPr lang="en-US" sz="2800" dirty="0" err="1" smtClean="0"/>
              <a:t>TfidfVectorizer</a:t>
            </a:r>
            <a:r>
              <a:rPr lang="en-US" sz="2800" dirty="0" smtClean="0"/>
              <a:t>)</a:t>
            </a:r>
          </a:p>
          <a:p>
            <a:pPr lvl="2"/>
            <a:r>
              <a:rPr lang="en-US" sz="2600" dirty="0" smtClean="0"/>
              <a:t>Eliminate rare and most frequent tokens</a:t>
            </a:r>
          </a:p>
          <a:p>
            <a:pPr lvl="2"/>
            <a:r>
              <a:rPr lang="en-US" sz="2600" dirty="0" smtClean="0"/>
              <a:t>Fit Linear Support Classifier with relatively high frequency</a:t>
            </a:r>
          </a:p>
          <a:p>
            <a:pPr lvl="1"/>
            <a:r>
              <a:rPr lang="en-US" sz="2800" dirty="0" smtClean="0"/>
              <a:t>Determine grid search token set for text files</a:t>
            </a:r>
          </a:p>
          <a:p>
            <a:pPr lvl="2"/>
            <a:r>
              <a:rPr lang="en-US" sz="2600" dirty="0" smtClean="0"/>
              <a:t>Words (1gram) or words and pairs (2 gram)</a:t>
            </a:r>
          </a:p>
          <a:p>
            <a:pPr lvl="1"/>
            <a:r>
              <a:rPr lang="en-US" sz="2800" dirty="0" smtClean="0"/>
              <a:t>Perform Grid Search Cross </a:t>
            </a:r>
            <a:r>
              <a:rPr lang="en-US" sz="2800" dirty="0" err="1" smtClean="0"/>
              <a:t>Vaidation</a:t>
            </a:r>
            <a:endParaRPr lang="en-US" sz="2800" dirty="0"/>
          </a:p>
        </p:txBody>
      </p:sp>
    </p:spTree>
    <p:extLst>
      <p:ext uri="{BB962C8B-B14F-4D97-AF65-F5344CB8AC3E}">
        <p14:creationId xmlns:p14="http://schemas.microsoft.com/office/powerpoint/2010/main" val="3984806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913796" y="203200"/>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smtClean="0">
                <a:solidFill>
                  <a:srgbClr val="FF0000"/>
                </a:solidFill>
              </a:rPr>
              <a:t>Preliminary </a:t>
            </a:r>
            <a:r>
              <a:rPr lang="en-US" dirty="0">
                <a:solidFill>
                  <a:srgbClr val="FF0000"/>
                </a:solidFill>
              </a:rPr>
              <a:t>Sentiment Analysis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30632864"/>
              </p:ext>
            </p:extLst>
          </p:nvPr>
        </p:nvGraphicFramePr>
        <p:xfrm>
          <a:off x="6870700" y="1802060"/>
          <a:ext cx="4813299" cy="1576140"/>
        </p:xfrm>
        <a:graphic>
          <a:graphicData uri="http://schemas.openxmlformats.org/drawingml/2006/table">
            <a:tbl>
              <a:tblPr firstRow="1" firstCol="1" bandRow="1">
                <a:tableStyleId>{5C22544A-7EE6-4342-B048-85BDC9FD1C3A}</a:tableStyleId>
              </a:tblPr>
              <a:tblGrid>
                <a:gridCol w="2242560">
                  <a:extLst>
                    <a:ext uri="{9D8B030D-6E8A-4147-A177-3AD203B41FA5}">
                      <a16:colId xmlns:a16="http://schemas.microsoft.com/office/drawing/2014/main" xmlns="" val="20000"/>
                    </a:ext>
                  </a:extLst>
                </a:gridCol>
                <a:gridCol w="2570739">
                  <a:extLst>
                    <a:ext uri="{9D8B030D-6E8A-4147-A177-3AD203B41FA5}">
                      <a16:colId xmlns:a16="http://schemas.microsoft.com/office/drawing/2014/main" xmlns="" val="20001"/>
                    </a:ext>
                  </a:extLst>
                </a:gridCol>
              </a:tblGrid>
              <a:tr h="525380">
                <a:tc>
                  <a:txBody>
                    <a:bodyPr/>
                    <a:lstStyle/>
                    <a:p>
                      <a:pPr marL="0" marR="0" algn="ctr">
                        <a:lnSpc>
                          <a:spcPct val="107000"/>
                        </a:lnSpc>
                        <a:spcBef>
                          <a:spcPts val="0"/>
                        </a:spcBef>
                        <a:spcAft>
                          <a:spcPts val="0"/>
                        </a:spcAft>
                      </a:pPr>
                      <a:r>
                        <a:rPr lang="en-US" sz="2400" dirty="0" err="1">
                          <a:effectLst/>
                        </a:rPr>
                        <a:t>ngram_range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score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525380">
                <a:tc>
                  <a:txBody>
                    <a:bodyPr/>
                    <a:lstStyle/>
                    <a:p>
                      <a:pPr marL="0" marR="0" algn="ctr">
                        <a:lnSpc>
                          <a:spcPct val="107000"/>
                        </a:lnSpc>
                        <a:spcBef>
                          <a:spcPts val="0"/>
                        </a:spcBef>
                        <a:spcAft>
                          <a:spcPts val="0"/>
                        </a:spcAft>
                      </a:pPr>
                      <a:r>
                        <a:rPr lang="en-US" sz="2400">
                          <a:effectLst/>
                        </a:rPr>
                        <a:t>(1 , 1)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dirty="0">
                          <a:effectLst/>
                        </a:rPr>
                        <a:t>0.83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525380">
                <a:tc>
                  <a:txBody>
                    <a:bodyPr/>
                    <a:lstStyle/>
                    <a:p>
                      <a:pPr marL="0" marR="0" algn="ctr">
                        <a:lnSpc>
                          <a:spcPct val="107000"/>
                        </a:lnSpc>
                        <a:spcBef>
                          <a:spcPts val="0"/>
                        </a:spcBef>
                        <a:spcAft>
                          <a:spcPts val="0"/>
                        </a:spcAft>
                      </a:pPr>
                      <a:r>
                        <a:rPr lang="en-US" sz="2400">
                          <a:effectLst/>
                        </a:rPr>
                        <a:t>(1 , 2)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dirty="0">
                          <a:effectLst/>
                        </a:rPr>
                        <a:t>0.84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bl>
          </a:graphicData>
        </a:graphic>
      </p:graphicFrame>
      <p:sp>
        <p:nvSpPr>
          <p:cNvPr id="9" name="Rectangle 1"/>
          <p:cNvSpPr>
            <a:spLocks noChangeArrowheads="1"/>
          </p:cNvSpPr>
          <p:nvPr/>
        </p:nvSpPr>
        <p:spPr bwMode="auto">
          <a:xfrm>
            <a:off x="7289800" y="1267912"/>
            <a:ext cx="41274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Grid Search CV scores</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
        <p:nvSpPr>
          <p:cNvPr id="10" name="TextBox 9"/>
          <p:cNvSpPr txBox="1"/>
          <p:nvPr/>
        </p:nvSpPr>
        <p:spPr>
          <a:xfrm>
            <a:off x="945848" y="1682189"/>
            <a:ext cx="5473700" cy="1815882"/>
          </a:xfrm>
          <a:prstGeom prst="rect">
            <a:avLst/>
          </a:prstGeom>
          <a:noFill/>
        </p:spPr>
        <p:txBody>
          <a:bodyPr wrap="square" rtlCol="0">
            <a:spAutoFit/>
          </a:bodyPr>
          <a:lstStyle/>
          <a:p>
            <a:r>
              <a:rPr lang="en-US" sz="2800" dirty="0"/>
              <a:t>On training data, the linear SVC pipeline is more accurate when it considers both words and pairs of words.</a:t>
            </a:r>
          </a:p>
        </p:txBody>
      </p:sp>
      <p:graphicFrame>
        <p:nvGraphicFramePr>
          <p:cNvPr id="11" name="Table 10"/>
          <p:cNvGraphicFramePr>
            <a:graphicFrameLocks noGrp="1"/>
          </p:cNvGraphicFramePr>
          <p:nvPr>
            <p:extLst>
              <p:ext uri="{D42A27DB-BD31-4B8C-83A1-F6EECF244321}">
                <p14:modId xmlns:p14="http://schemas.microsoft.com/office/powerpoint/2010/main" val="2155627372"/>
              </p:ext>
            </p:extLst>
          </p:nvPr>
        </p:nvGraphicFramePr>
        <p:xfrm>
          <a:off x="2285999" y="4715668"/>
          <a:ext cx="8089900" cy="1824831"/>
        </p:xfrm>
        <a:graphic>
          <a:graphicData uri="http://schemas.openxmlformats.org/drawingml/2006/table">
            <a:tbl>
              <a:tblPr firstRow="1" firstCol="1" bandRow="1">
                <a:tableStyleId>{5C22544A-7EE6-4342-B048-85BDC9FD1C3A}</a:tableStyleId>
              </a:tblPr>
              <a:tblGrid>
                <a:gridCol w="1617823">
                  <a:extLst>
                    <a:ext uri="{9D8B030D-6E8A-4147-A177-3AD203B41FA5}">
                      <a16:colId xmlns:a16="http://schemas.microsoft.com/office/drawing/2014/main" xmlns="" val="20000"/>
                    </a:ext>
                  </a:extLst>
                </a:gridCol>
                <a:gridCol w="1617823">
                  <a:extLst>
                    <a:ext uri="{9D8B030D-6E8A-4147-A177-3AD203B41FA5}">
                      <a16:colId xmlns:a16="http://schemas.microsoft.com/office/drawing/2014/main" xmlns="" val="20001"/>
                    </a:ext>
                  </a:extLst>
                </a:gridCol>
                <a:gridCol w="1617823">
                  <a:extLst>
                    <a:ext uri="{9D8B030D-6E8A-4147-A177-3AD203B41FA5}">
                      <a16:colId xmlns:a16="http://schemas.microsoft.com/office/drawing/2014/main" xmlns="" val="20002"/>
                    </a:ext>
                  </a:extLst>
                </a:gridCol>
                <a:gridCol w="1617823">
                  <a:extLst>
                    <a:ext uri="{9D8B030D-6E8A-4147-A177-3AD203B41FA5}">
                      <a16:colId xmlns:a16="http://schemas.microsoft.com/office/drawing/2014/main" xmlns="" val="20003"/>
                    </a:ext>
                  </a:extLst>
                </a:gridCol>
                <a:gridCol w="1618608">
                  <a:extLst>
                    <a:ext uri="{9D8B030D-6E8A-4147-A177-3AD203B41FA5}">
                      <a16:colId xmlns:a16="http://schemas.microsoft.com/office/drawing/2014/main" xmlns="" val="20004"/>
                    </a:ext>
                  </a:extLst>
                </a:gridCol>
              </a:tblGrid>
              <a:tr h="608277">
                <a:tc>
                  <a:txBody>
                    <a:bodyPr/>
                    <a:lstStyle/>
                    <a:p>
                      <a:pPr marL="0" marR="0" algn="ctr">
                        <a:lnSpc>
                          <a:spcPct val="107000"/>
                        </a:lnSpc>
                        <a:spcBef>
                          <a:spcPts val="0"/>
                        </a:spcBef>
                        <a:spcAft>
                          <a:spcPts val="0"/>
                        </a:spcAft>
                      </a:pPr>
                      <a:r>
                        <a:rPr lang="en-US" sz="2400" dirty="0">
                          <a:effectLst/>
                        </a:rPr>
                        <a:t>Class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Precision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Recall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f1-score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Support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608277">
                <a:tc>
                  <a:txBody>
                    <a:bodyPr/>
                    <a:lstStyle/>
                    <a:p>
                      <a:pPr marL="0" marR="0" algn="ctr">
                        <a:lnSpc>
                          <a:spcPct val="107000"/>
                        </a:lnSpc>
                        <a:spcBef>
                          <a:spcPts val="0"/>
                        </a:spcBef>
                        <a:spcAft>
                          <a:spcPts val="0"/>
                        </a:spcAft>
                      </a:pPr>
                      <a:r>
                        <a:rPr lang="en-US" sz="2400">
                          <a:effectLst/>
                        </a:rPr>
                        <a:t>Negative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0.85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0.86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0.86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251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608277">
                <a:tc>
                  <a:txBody>
                    <a:bodyPr/>
                    <a:lstStyle/>
                    <a:p>
                      <a:pPr marL="0" marR="0" algn="ctr">
                        <a:lnSpc>
                          <a:spcPct val="107000"/>
                        </a:lnSpc>
                        <a:spcBef>
                          <a:spcPts val="0"/>
                        </a:spcBef>
                        <a:spcAft>
                          <a:spcPts val="0"/>
                        </a:spcAft>
                      </a:pPr>
                      <a:r>
                        <a:rPr lang="en-US" sz="2400">
                          <a:effectLst/>
                        </a:rPr>
                        <a:t>Positive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0.86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0.85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0.85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dirty="0">
                          <a:effectLst/>
                        </a:rPr>
                        <a:t>249</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bl>
          </a:graphicData>
        </a:graphic>
      </p:graphicFrame>
      <p:sp>
        <p:nvSpPr>
          <p:cNvPr id="12" name="Rectangle 1"/>
          <p:cNvSpPr>
            <a:spLocks noChangeArrowheads="1"/>
          </p:cNvSpPr>
          <p:nvPr/>
        </p:nvSpPr>
        <p:spPr bwMode="auto">
          <a:xfrm>
            <a:off x="4133850" y="4083511"/>
            <a:ext cx="41274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Classification Report</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6738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68582" y="1505527"/>
            <a:ext cx="9060873" cy="923330"/>
          </a:xfrm>
          <a:prstGeom prst="rect">
            <a:avLst/>
          </a:prstGeom>
          <a:noFill/>
        </p:spPr>
        <p:txBody>
          <a:bodyPr wrap="square" rtlCol="0">
            <a:spAutoFit/>
          </a:bodyPr>
          <a:lstStyle/>
          <a:p>
            <a:endParaRPr lang="en-US" dirty="0" smtClean="0"/>
          </a:p>
          <a:p>
            <a:endParaRPr lang="en-US" dirty="0"/>
          </a:p>
          <a:p>
            <a:endParaRPr lang="en-US" dirty="0"/>
          </a:p>
        </p:txBody>
      </p:sp>
      <p:sp>
        <p:nvSpPr>
          <p:cNvPr id="7" name="Title 1"/>
          <p:cNvSpPr txBox="1">
            <a:spLocks/>
          </p:cNvSpPr>
          <p:nvPr/>
        </p:nvSpPr>
        <p:spPr>
          <a:xfrm>
            <a:off x="913796" y="203200"/>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smtClean="0">
                <a:solidFill>
                  <a:srgbClr val="FF0000"/>
                </a:solidFill>
              </a:rPr>
              <a:t>Preliminary </a:t>
            </a:r>
            <a:r>
              <a:rPr lang="en-US" dirty="0">
                <a:solidFill>
                  <a:srgbClr val="FF0000"/>
                </a:solidFill>
              </a:rPr>
              <a:t>Sentiment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95" y="1397000"/>
                <a:ext cx="10353762" cy="5080000"/>
              </a:xfrm>
            </p:spPr>
            <p:txBody>
              <a:bodyPr>
                <a:normAutofit/>
              </a:bodyPr>
              <a:lstStyle/>
              <a:p>
                <a:r>
                  <a:rPr lang="en-US" sz="2800" dirty="0"/>
                  <a:t>Number of false negatives and false positives are both small compared to the number of true positives and negatives.</a:t>
                </a:r>
              </a:p>
              <a:p>
                <a:r>
                  <a:rPr lang="en-US" sz="2800" dirty="0"/>
                  <a:t>Model performed quite well on our test data set.</a:t>
                </a:r>
              </a:p>
              <a:p>
                <a:r>
                  <a:rPr lang="en-US" sz="2800" dirty="0"/>
                  <a:t>Test accuracy </a:t>
                </a:r>
                <a:r>
                  <a:rPr lang="en-US" sz="2800" dirty="0" smtClean="0"/>
                  <a:t>~86%</a:t>
                </a:r>
                <a:endParaRPr lang="en-US" sz="2800" dirty="0"/>
              </a:p>
              <a:p>
                <a:r>
                  <a:rPr lang="en-US" sz="2800" dirty="0" smtClean="0">
                    <a:effectLst/>
                  </a:rPr>
                  <a:t>Confusion matrix -- </a:t>
                </a:r>
                <a14:m>
                  <m:oMath xmlns:m="http://schemas.openxmlformats.org/officeDocument/2006/math">
                    <m:d>
                      <m:dPr>
                        <m:begChr m:val="["/>
                        <m:endChr m:val="]"/>
                        <m:ctrlPr>
                          <a:rPr lang="en-US" sz="2800" i="1">
                            <a:effectLst/>
                            <a:latin typeface="Cambria Math" panose="02040503050406030204" pitchFamily="18" charset="0"/>
                          </a:rPr>
                        </m:ctrlPr>
                      </m:dPr>
                      <m:e>
                        <m:m>
                          <m:mPr>
                            <m:mcs>
                              <m:mc>
                                <m:mcPr>
                                  <m:count m:val="2"/>
                                  <m:mcJc m:val="center"/>
                                </m:mcPr>
                              </m:mc>
                            </m:mcs>
                            <m:ctrlPr>
                              <a:rPr lang="en-US" sz="2800" i="1">
                                <a:effectLst/>
                                <a:latin typeface="Cambria Math" panose="02040503050406030204" pitchFamily="18" charset="0"/>
                              </a:rPr>
                            </m:ctrlPr>
                          </m:mPr>
                          <m:mr>
                            <m:e>
                              <m:r>
                                <a:rPr lang="en-US" sz="2800" i="1">
                                  <a:effectLst/>
                                  <a:latin typeface="Cambria Math" panose="02040503050406030204" pitchFamily="18" charset="0"/>
                                </a:rPr>
                                <m:t>216</m:t>
                              </m:r>
                            </m:e>
                            <m:e>
                              <m:r>
                                <a:rPr lang="en-US" sz="2800" i="1">
                                  <a:effectLst/>
                                  <a:latin typeface="Cambria Math" panose="02040503050406030204" pitchFamily="18" charset="0"/>
                                </a:rPr>
                                <m:t>35</m:t>
                              </m:r>
                            </m:e>
                          </m:mr>
                          <m:mr>
                            <m:e>
                              <m:r>
                                <a:rPr lang="en-US" sz="2800" i="1">
                                  <a:effectLst/>
                                  <a:latin typeface="Cambria Math" panose="02040503050406030204" pitchFamily="18" charset="0"/>
                                </a:rPr>
                                <m:t>37</m:t>
                              </m:r>
                            </m:e>
                            <m:e>
                              <m:r>
                                <a:rPr lang="en-US" sz="2800" i="1">
                                  <a:effectLst/>
                                  <a:latin typeface="Cambria Math" panose="02040503050406030204" pitchFamily="18" charset="0"/>
                                </a:rPr>
                                <m:t>212</m:t>
                              </m:r>
                            </m:e>
                          </m:mr>
                        </m:m>
                      </m:e>
                    </m:d>
                  </m:oMath>
                </a14:m>
                <a:r>
                  <a:rPr lang="en-US" sz="2800" dirty="0">
                    <a:effectLst/>
                  </a:rPr>
                  <a:t> </a:t>
                </a: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95" y="1397000"/>
                <a:ext cx="10353762" cy="5080000"/>
              </a:xfrm>
              <a:blipFill rotWithShape="0">
                <a:blip r:embed="rId2"/>
                <a:stretch>
                  <a:fillRect l="-1178" t="-719" r="-648"/>
                </a:stretch>
              </a:blipFill>
            </p:spPr>
            <p:txBody>
              <a:bodyPr/>
              <a:lstStyle/>
              <a:p>
                <a:r>
                  <a:rPr lang="en-US">
                    <a:noFill/>
                  </a:rPr>
                  <a:t> </a:t>
                </a:r>
              </a:p>
            </p:txBody>
          </p:sp>
        </mc:Fallback>
      </mc:AlternateContent>
      <p:pic>
        <p:nvPicPr>
          <p:cNvPr id="5" name="Picture 4"/>
          <p:cNvPicPr/>
          <p:nvPr/>
        </p:nvPicPr>
        <p:blipFill>
          <a:blip r:embed="rId3"/>
          <a:stretch>
            <a:fillRect/>
          </a:stretch>
        </p:blipFill>
        <p:spPr>
          <a:xfrm>
            <a:off x="6591300" y="3251200"/>
            <a:ext cx="5133975" cy="3334327"/>
          </a:xfrm>
          <a:prstGeom prst="rect">
            <a:avLst/>
          </a:prstGeom>
        </p:spPr>
      </p:pic>
    </p:spTree>
    <p:extLst>
      <p:ext uri="{BB962C8B-B14F-4D97-AF65-F5344CB8AC3E}">
        <p14:creationId xmlns:p14="http://schemas.microsoft.com/office/powerpoint/2010/main" val="3605678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3203</TotalTime>
  <Words>1119</Words>
  <Application>Microsoft Office PowerPoint</Application>
  <PresentationFormat>Widescreen</PresentationFormat>
  <Paragraphs>278</Paragraphs>
  <Slides>28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宋体</vt:lpstr>
      <vt:lpstr>Arial</vt:lpstr>
      <vt:lpstr>Bookman Old Style</vt:lpstr>
      <vt:lpstr>Calibri</vt:lpstr>
      <vt:lpstr>Cambria Math</vt:lpstr>
      <vt:lpstr>Lato</vt:lpstr>
      <vt:lpstr>Rockwell</vt:lpstr>
      <vt:lpstr>Times New Roman</vt:lpstr>
      <vt:lpstr>Wingdings</vt:lpstr>
      <vt:lpstr>Damask</vt:lpstr>
      <vt:lpstr>Textual &amp; Sentiment Analysis  of  Movie Reviews</vt:lpstr>
      <vt:lpstr>motivation</vt:lpstr>
      <vt:lpstr>motivation</vt:lpstr>
      <vt:lpstr>motivation</vt:lpstr>
      <vt:lpstr>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Worcester Polytechnic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on movie lens</dc:title>
  <dc:creator>harsha praneeth nooli</dc:creator>
  <cp:lastModifiedBy>Windows User</cp:lastModifiedBy>
  <cp:revision>129</cp:revision>
  <dcterms:created xsi:type="dcterms:W3CDTF">2016-10-27T15:51:22Z</dcterms:created>
  <dcterms:modified xsi:type="dcterms:W3CDTF">2016-11-17T22:21:21Z</dcterms:modified>
</cp:coreProperties>
</file>