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CenturyGothic-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bold.fntdata"/><Relationship Id="rId6" Type="http://schemas.openxmlformats.org/officeDocument/2006/relationships/slide" Target="slides/slide2.xml"/><Relationship Id="rId18" Type="http://schemas.openxmlformats.org/officeDocument/2006/relationships/font" Target="fonts/CenturyGothic-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66" name="Shape 16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31" name="Shape 23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37" name="Shape 23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44" name="Shape 24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50" name="Shape 25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72" name="Shape 17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79" name="Shape 17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86" name="Shape 18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93" name="Shape 193"/>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99" name="Shape 19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08" name="Shape 20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15" name="Shape 21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22" name="Shape 22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2" name="Shape 42"/>
        <p:cNvGrpSpPr/>
        <p:nvPr/>
      </p:nvGrpSpPr>
      <p:grpSpPr>
        <a:xfrm>
          <a:off x="0" y="0"/>
          <a:ext cx="0" cy="0"/>
          <a:chOff x="0" y="0"/>
          <a:chExt cx="0" cy="0"/>
        </a:xfrm>
      </p:grpSpPr>
      <p:sp>
        <p:nvSpPr>
          <p:cNvPr id="43" name="Shape 43"/>
          <p:cNvSpPr txBox="1"/>
          <p:nvPr>
            <p:ph type="ctrTitle"/>
          </p:nvPr>
        </p:nvSpPr>
        <p:spPr>
          <a:xfrm>
            <a:off x="2589213" y="2514600"/>
            <a:ext cx="8915398" cy="2262781"/>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Century Gothic"/>
              <a:buNone/>
              <a:defRPr b="0" i="0" sz="54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4" name="Shape 44"/>
          <p:cNvSpPr txBox="1"/>
          <p:nvPr>
            <p:ph idx="1" type="subTitle"/>
          </p:nvPr>
        </p:nvSpPr>
        <p:spPr>
          <a:xfrm>
            <a:off x="2589213" y="4777378"/>
            <a:ext cx="8915398" cy="1126282"/>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Century Gothic"/>
                <a:ea typeface="Century Gothic"/>
                <a:cs typeface="Century Gothic"/>
                <a:sym typeface="Century Gothic"/>
              </a:defRPr>
            </a:lvl1pPr>
            <a:lvl2pPr indent="0" lvl="1" marL="457200" marR="0" rtl="0" algn="ctr">
              <a:spcBef>
                <a:spcPts val="1000"/>
              </a:spcBef>
              <a:spcAft>
                <a:spcPts val="0"/>
              </a:spcAft>
              <a:buClr>
                <a:schemeClr val="accent1"/>
              </a:buClr>
              <a:buFont typeface="Noto Sans Symbols"/>
              <a:buNone/>
              <a:defRPr b="0" i="0" sz="1600" u="none" cap="none" strike="noStrike">
                <a:solidFill>
                  <a:srgbClr val="888888"/>
                </a:solidFill>
                <a:latin typeface="Century Gothic"/>
                <a:ea typeface="Century Gothic"/>
                <a:cs typeface="Century Gothic"/>
                <a:sym typeface="Century Gothic"/>
              </a:defRPr>
            </a:lvl2pPr>
            <a:lvl3pPr indent="0" lvl="2" marL="914400" marR="0" rtl="0" algn="ctr">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3pPr>
            <a:lvl4pPr indent="0" lvl="3" marL="1371600" marR="0" rtl="0" algn="ctr">
              <a:spcBef>
                <a:spcPts val="1000"/>
              </a:spcBef>
              <a:spcAft>
                <a:spcPts val="0"/>
              </a:spcAft>
              <a:buClr>
                <a:schemeClr val="accent1"/>
              </a:buClr>
              <a:buFont typeface="Noto Sans Symbols"/>
              <a:buNone/>
              <a:defRPr b="0" i="0" sz="1200" u="none" cap="none" strike="noStrike">
                <a:solidFill>
                  <a:srgbClr val="888888"/>
                </a:solidFill>
                <a:latin typeface="Century Gothic"/>
                <a:ea typeface="Century Gothic"/>
                <a:cs typeface="Century Gothic"/>
                <a:sym typeface="Century Gothic"/>
              </a:defRPr>
            </a:lvl4pPr>
            <a:lvl5pPr indent="0" lvl="4" marL="1828800" marR="0" rtl="0" algn="ctr">
              <a:spcBef>
                <a:spcPts val="1000"/>
              </a:spcBef>
              <a:spcAft>
                <a:spcPts val="0"/>
              </a:spcAft>
              <a:buClr>
                <a:schemeClr val="accent1"/>
              </a:buClr>
              <a:buFont typeface="Noto Sans Symbols"/>
              <a:buNone/>
              <a:defRPr b="0" i="0" sz="1200" u="none" cap="none" strike="noStrike">
                <a:solidFill>
                  <a:srgbClr val="888888"/>
                </a:solidFill>
                <a:latin typeface="Century Gothic"/>
                <a:ea typeface="Century Gothic"/>
                <a:cs typeface="Century Gothic"/>
                <a:sym typeface="Century Gothic"/>
              </a:defRPr>
            </a:lvl5pPr>
            <a:lvl6pPr indent="0" lvl="5" marL="2286000" marR="0" rtl="0" algn="ctr">
              <a:spcBef>
                <a:spcPts val="1000"/>
              </a:spcBef>
              <a:spcAft>
                <a:spcPts val="0"/>
              </a:spcAft>
              <a:buClr>
                <a:schemeClr val="accent1"/>
              </a:buClr>
              <a:buFont typeface="Noto Sans Symbols"/>
              <a:buNone/>
              <a:defRPr b="0" i="0" sz="1200" u="none" cap="none" strike="noStrike">
                <a:solidFill>
                  <a:srgbClr val="888888"/>
                </a:solidFill>
                <a:latin typeface="Century Gothic"/>
                <a:ea typeface="Century Gothic"/>
                <a:cs typeface="Century Gothic"/>
                <a:sym typeface="Century Gothic"/>
              </a:defRPr>
            </a:lvl6pPr>
            <a:lvl7pPr indent="0" lvl="6" marL="2743200" marR="0" rtl="0" algn="ctr">
              <a:spcBef>
                <a:spcPts val="1000"/>
              </a:spcBef>
              <a:spcAft>
                <a:spcPts val="0"/>
              </a:spcAft>
              <a:buClr>
                <a:schemeClr val="accent1"/>
              </a:buClr>
              <a:buFont typeface="Noto Sans Symbols"/>
              <a:buNone/>
              <a:defRPr b="0" i="0" sz="1200" u="none" cap="none" strike="noStrike">
                <a:solidFill>
                  <a:srgbClr val="888888"/>
                </a:solidFill>
                <a:latin typeface="Century Gothic"/>
                <a:ea typeface="Century Gothic"/>
                <a:cs typeface="Century Gothic"/>
                <a:sym typeface="Century Gothic"/>
              </a:defRPr>
            </a:lvl7pPr>
            <a:lvl8pPr indent="0" lvl="7" marL="3200400" marR="0" rtl="0" algn="ctr">
              <a:spcBef>
                <a:spcPts val="1000"/>
              </a:spcBef>
              <a:spcAft>
                <a:spcPts val="0"/>
              </a:spcAft>
              <a:buClr>
                <a:schemeClr val="accent1"/>
              </a:buClr>
              <a:buFont typeface="Noto Sans Symbols"/>
              <a:buNone/>
              <a:defRPr b="0" i="0" sz="1200" u="none" cap="none" strike="noStrike">
                <a:solidFill>
                  <a:srgbClr val="888888"/>
                </a:solidFill>
                <a:latin typeface="Century Gothic"/>
                <a:ea typeface="Century Gothic"/>
                <a:cs typeface="Century Gothic"/>
                <a:sym typeface="Century Gothic"/>
              </a:defRPr>
            </a:lvl8pPr>
            <a:lvl9pPr indent="0" lvl="8" marL="3657600" marR="0" rtl="0" algn="ctr">
              <a:spcBef>
                <a:spcPts val="1000"/>
              </a:spcBef>
              <a:spcAft>
                <a:spcPts val="0"/>
              </a:spcAft>
              <a:buClr>
                <a:schemeClr val="accent1"/>
              </a:buClr>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45" name="Shape 45"/>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46" name="Shape 46"/>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47" name="Shape 47"/>
          <p:cNvSpPr/>
          <p:nvPr/>
        </p:nvSpPr>
        <p:spPr>
          <a:xfrm>
            <a:off x="0" y="4323810"/>
            <a:ext cx="1744651" cy="778589"/>
          </a:xfrm>
          <a:custGeom>
            <a:pathLst>
              <a:path extrusionOk="0" h="120000" w="120000">
                <a:moveTo>
                  <a:pt x="92580" y="119999"/>
                </a:moveTo>
                <a:cubicBezTo>
                  <a:pt x="93548" y="119999"/>
                  <a:pt x="94193" y="119277"/>
                  <a:pt x="94516" y="118554"/>
                </a:cubicBezTo>
                <a:cubicBezTo>
                  <a:pt x="94516" y="117831"/>
                  <a:pt x="94838" y="117831"/>
                  <a:pt x="94838" y="117831"/>
                </a:cubicBezTo>
                <a:cubicBezTo>
                  <a:pt x="119354" y="62891"/>
                  <a:pt x="119354" y="62891"/>
                  <a:pt x="119354" y="62891"/>
                </a:cubicBezTo>
                <a:cubicBezTo>
                  <a:pt x="120000" y="61445"/>
                  <a:pt x="120000" y="58554"/>
                  <a:pt x="119354" y="56385"/>
                </a:cubicBezTo>
                <a:cubicBezTo>
                  <a:pt x="94838" y="2168"/>
                  <a:pt x="94838" y="2168"/>
                  <a:pt x="94838" y="2168"/>
                </a:cubicBezTo>
                <a:cubicBezTo>
                  <a:pt x="94838" y="1445"/>
                  <a:pt x="94516" y="1445"/>
                  <a:pt x="94516" y="1445"/>
                </a:cubicBezTo>
                <a:cubicBezTo>
                  <a:pt x="94193" y="722"/>
                  <a:pt x="93548" y="0"/>
                  <a:pt x="92580" y="0"/>
                </a:cubicBezTo>
                <a:cubicBezTo>
                  <a:pt x="0" y="0"/>
                  <a:pt x="0" y="0"/>
                  <a:pt x="0" y="0"/>
                </a:cubicBezTo>
                <a:cubicBezTo>
                  <a:pt x="0" y="119999"/>
                  <a:pt x="0" y="119999"/>
                  <a:pt x="0" y="119999"/>
                </a:cubicBezTo>
                <a:lnTo>
                  <a:pt x="92580" y="119999"/>
                </a:ln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idx="12" type="sldNum"/>
          </p:nvPr>
        </p:nvSpPr>
        <p:spPr>
          <a:xfrm>
            <a:off x="531812" y="45295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108" name="Shape 108"/>
        <p:cNvGrpSpPr/>
        <p:nvPr/>
      </p:nvGrpSpPr>
      <p:grpSpPr>
        <a:xfrm>
          <a:off x="0" y="0"/>
          <a:ext cx="0" cy="0"/>
          <a:chOff x="0" y="0"/>
          <a:chExt cx="0" cy="0"/>
        </a:xfrm>
      </p:grpSpPr>
      <p:sp>
        <p:nvSpPr>
          <p:cNvPr id="109" name="Shape 109"/>
          <p:cNvSpPr txBox="1"/>
          <p:nvPr>
            <p:ph type="title"/>
          </p:nvPr>
        </p:nvSpPr>
        <p:spPr>
          <a:xfrm>
            <a:off x="2589211" y="609600"/>
            <a:ext cx="8915398" cy="311704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Century Gothic"/>
              <a:buNone/>
              <a:defRPr b="0" i="0" sz="48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0" name="Shape 110"/>
          <p:cNvSpPr txBox="1"/>
          <p:nvPr>
            <p:ph idx="1" type="body"/>
          </p:nvPr>
        </p:nvSpPr>
        <p:spPr>
          <a:xfrm>
            <a:off x="2589211" y="4354046"/>
            <a:ext cx="8915398" cy="1555863"/>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111" name="Shape 111"/>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12" name="Shape 112"/>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13" name="Shape 113"/>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14" name="Shape 114"/>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115" name="Shape 115"/>
        <p:cNvGrpSpPr/>
        <p:nvPr/>
      </p:nvGrpSpPr>
      <p:grpSpPr>
        <a:xfrm>
          <a:off x="0" y="0"/>
          <a:ext cx="0" cy="0"/>
          <a:chOff x="0" y="0"/>
          <a:chExt cx="0" cy="0"/>
        </a:xfrm>
      </p:grpSpPr>
      <p:sp>
        <p:nvSpPr>
          <p:cNvPr id="116" name="Shape 116"/>
          <p:cNvSpPr txBox="1"/>
          <p:nvPr>
            <p:ph type="title"/>
          </p:nvPr>
        </p:nvSpPr>
        <p:spPr>
          <a:xfrm>
            <a:off x="2849949" y="609600"/>
            <a:ext cx="8393925" cy="289560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Century Gothic"/>
              <a:buNone/>
              <a:defRPr b="0" i="0" sz="48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7" name="Shape 117"/>
          <p:cNvSpPr txBox="1"/>
          <p:nvPr>
            <p:ph idx="1" type="body"/>
          </p:nvPr>
        </p:nvSpPr>
        <p:spPr>
          <a:xfrm>
            <a:off x="3275011" y="3505200"/>
            <a:ext cx="7536553" cy="381000"/>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600" u="none" cap="none" strike="noStrike">
                <a:solidFill>
                  <a:srgbClr val="7F7F7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18" name="Shape 118"/>
          <p:cNvSpPr txBox="1"/>
          <p:nvPr>
            <p:ph idx="2" type="body"/>
          </p:nvPr>
        </p:nvSpPr>
        <p:spPr>
          <a:xfrm>
            <a:off x="2589211" y="4354046"/>
            <a:ext cx="8915398" cy="1555863"/>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119" name="Shape 119"/>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20" name="Shape 120"/>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21" name="Shape 121"/>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2" name="Shape 122"/>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
        <p:nvSpPr>
          <p:cNvPr id="123" name="Shape 123"/>
          <p:cNvSpPr txBox="1"/>
          <p:nvPr/>
        </p:nvSpPr>
        <p:spPr>
          <a:xfrm>
            <a:off x="2467651" y="648004"/>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8000" u="none" cap="none" strike="noStrike">
                <a:solidFill>
                  <a:schemeClr val="accent1"/>
                </a:solidFill>
                <a:latin typeface="Arial"/>
                <a:ea typeface="Arial"/>
                <a:cs typeface="Arial"/>
                <a:sym typeface="Arial"/>
              </a:rPr>
              <a:t>“</a:t>
            </a:r>
          </a:p>
        </p:txBody>
      </p:sp>
      <p:sp>
        <p:nvSpPr>
          <p:cNvPr id="124" name="Shape 124"/>
          <p:cNvSpPr txBox="1"/>
          <p:nvPr/>
        </p:nvSpPr>
        <p:spPr>
          <a:xfrm>
            <a:off x="11114852" y="290530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8000" u="none" cap="none" strike="noStrike">
                <a:solidFill>
                  <a:schemeClr val="accent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25" name="Shape 125"/>
        <p:cNvGrpSpPr/>
        <p:nvPr/>
      </p:nvGrpSpPr>
      <p:grpSpPr>
        <a:xfrm>
          <a:off x="0" y="0"/>
          <a:ext cx="0" cy="0"/>
          <a:chOff x="0" y="0"/>
          <a:chExt cx="0" cy="0"/>
        </a:xfrm>
      </p:grpSpPr>
      <p:sp>
        <p:nvSpPr>
          <p:cNvPr id="126" name="Shape 126"/>
          <p:cNvSpPr txBox="1"/>
          <p:nvPr>
            <p:ph type="title"/>
          </p:nvPr>
        </p:nvSpPr>
        <p:spPr>
          <a:xfrm>
            <a:off x="2589213" y="2438400"/>
            <a:ext cx="8915400" cy="2724845"/>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Century Gothic"/>
              <a:buNone/>
              <a:defRPr b="0" i="0" sz="48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7" name="Shape 127"/>
          <p:cNvSpPr txBox="1"/>
          <p:nvPr>
            <p:ph idx="1"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28" name="Shape 12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29" name="Shape 12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30" name="Shape 130"/>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31" name="Shape 131"/>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32" name="Shape 132"/>
        <p:cNvGrpSpPr/>
        <p:nvPr/>
      </p:nvGrpSpPr>
      <p:grpSpPr>
        <a:xfrm>
          <a:off x="0" y="0"/>
          <a:ext cx="0" cy="0"/>
          <a:chOff x="0" y="0"/>
          <a:chExt cx="0" cy="0"/>
        </a:xfrm>
      </p:grpSpPr>
      <p:sp>
        <p:nvSpPr>
          <p:cNvPr id="133" name="Shape 133"/>
          <p:cNvSpPr txBox="1"/>
          <p:nvPr>
            <p:ph type="title"/>
          </p:nvPr>
        </p:nvSpPr>
        <p:spPr>
          <a:xfrm>
            <a:off x="2849949" y="609600"/>
            <a:ext cx="8393925" cy="289560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Century Gothic"/>
              <a:buNone/>
              <a:defRPr b="0" i="0" sz="48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34" name="Shape 134"/>
          <p:cNvSpPr txBox="1"/>
          <p:nvPr>
            <p:ph idx="1" type="body"/>
          </p:nvPr>
        </p:nvSpPr>
        <p:spPr>
          <a:xfrm>
            <a:off x="2589211" y="4343400"/>
            <a:ext cx="8915400" cy="838199"/>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35" name="Shape 135"/>
          <p:cNvSpPr txBox="1"/>
          <p:nvPr>
            <p:ph idx="2"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36" name="Shape 13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37" name="Shape 13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38" name="Shape 138"/>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39" name="Shape 139"/>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
        <p:nvSpPr>
          <p:cNvPr id="140" name="Shape 140"/>
          <p:cNvSpPr txBox="1"/>
          <p:nvPr/>
        </p:nvSpPr>
        <p:spPr>
          <a:xfrm>
            <a:off x="2467651" y="648004"/>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8000" u="none" cap="none" strike="noStrike">
                <a:solidFill>
                  <a:schemeClr val="accent1"/>
                </a:solidFill>
                <a:latin typeface="Arial"/>
                <a:ea typeface="Arial"/>
                <a:cs typeface="Arial"/>
                <a:sym typeface="Arial"/>
              </a:rPr>
              <a:t>“</a:t>
            </a:r>
          </a:p>
        </p:txBody>
      </p:sp>
      <p:sp>
        <p:nvSpPr>
          <p:cNvPr id="141" name="Shape 141"/>
          <p:cNvSpPr txBox="1"/>
          <p:nvPr/>
        </p:nvSpPr>
        <p:spPr>
          <a:xfrm>
            <a:off x="11114852" y="290530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8000" u="none" cap="none" strike="noStrike">
                <a:solidFill>
                  <a:schemeClr val="accent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42" name="Shape 142"/>
        <p:cNvGrpSpPr/>
        <p:nvPr/>
      </p:nvGrpSpPr>
      <p:grpSpPr>
        <a:xfrm>
          <a:off x="0" y="0"/>
          <a:ext cx="0" cy="0"/>
          <a:chOff x="0" y="0"/>
          <a:chExt cx="0" cy="0"/>
        </a:xfrm>
      </p:grpSpPr>
      <p:sp>
        <p:nvSpPr>
          <p:cNvPr id="143" name="Shape 143"/>
          <p:cNvSpPr txBox="1"/>
          <p:nvPr>
            <p:ph type="title"/>
          </p:nvPr>
        </p:nvSpPr>
        <p:spPr>
          <a:xfrm>
            <a:off x="2589211" y="627406"/>
            <a:ext cx="8915398" cy="2880019"/>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Century Gothic"/>
              <a:buNone/>
              <a:defRPr b="0" i="0" sz="48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44" name="Shape 144"/>
          <p:cNvSpPr txBox="1"/>
          <p:nvPr>
            <p:ph idx="1" type="body"/>
          </p:nvPr>
        </p:nvSpPr>
        <p:spPr>
          <a:xfrm>
            <a:off x="2589211" y="4343400"/>
            <a:ext cx="8915400" cy="838199"/>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45" name="Shape 145"/>
          <p:cNvSpPr txBox="1"/>
          <p:nvPr>
            <p:ph idx="2"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46" name="Shape 14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47" name="Shape 14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48" name="Shape 148"/>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49" name="Shape 149"/>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50" name="Shape 150"/>
        <p:cNvGrpSpPr/>
        <p:nvPr/>
      </p:nvGrpSpPr>
      <p:grpSpPr>
        <a:xfrm>
          <a:off x="0" y="0"/>
          <a:ext cx="0" cy="0"/>
          <a:chOff x="0" y="0"/>
          <a:chExt cx="0" cy="0"/>
        </a:xfrm>
      </p:grpSpPr>
      <p:sp>
        <p:nvSpPr>
          <p:cNvPr id="151" name="Shape 151"/>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52" name="Shape 152"/>
          <p:cNvSpPr txBox="1"/>
          <p:nvPr>
            <p:ph idx="1" type="body"/>
          </p:nvPr>
        </p:nvSpPr>
        <p:spPr>
          <a:xfrm rot="5400000">
            <a:off x="5103811" y="-381000"/>
            <a:ext cx="3886200" cy="891540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53" name="Shape 153"/>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54" name="Shape 154"/>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55" name="Shape 155"/>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6" name="Shape 156"/>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57" name="Shape 157"/>
        <p:cNvGrpSpPr/>
        <p:nvPr/>
      </p:nvGrpSpPr>
      <p:grpSpPr>
        <a:xfrm>
          <a:off x="0" y="0"/>
          <a:ext cx="0" cy="0"/>
          <a:chOff x="0" y="0"/>
          <a:chExt cx="0" cy="0"/>
        </a:xfrm>
      </p:grpSpPr>
      <p:sp>
        <p:nvSpPr>
          <p:cNvPr id="158" name="Shape 158"/>
          <p:cNvSpPr txBox="1"/>
          <p:nvPr>
            <p:ph type="title"/>
          </p:nvPr>
        </p:nvSpPr>
        <p:spPr>
          <a:xfrm rot="5400000">
            <a:off x="7756704" y="2165512"/>
            <a:ext cx="5283816" cy="2207601"/>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59" name="Shape 159"/>
          <p:cNvSpPr txBox="1"/>
          <p:nvPr>
            <p:ph idx="1" type="body"/>
          </p:nvPr>
        </p:nvSpPr>
        <p:spPr>
          <a:xfrm rot="5400000">
            <a:off x="3185803" y="30813"/>
            <a:ext cx="5283816" cy="6476999"/>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60" name="Shape 160"/>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61" name="Shape 161"/>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62" name="Shape 162"/>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63" name="Shape 163"/>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9" name="Shape 49"/>
        <p:cNvGrpSpPr/>
        <p:nvPr/>
      </p:nvGrpSpPr>
      <p:grpSpPr>
        <a:xfrm>
          <a:off x="0" y="0"/>
          <a:ext cx="0" cy="0"/>
          <a:chOff x="0" y="0"/>
          <a:chExt cx="0" cy="0"/>
        </a:xfrm>
      </p:grpSpPr>
      <p:sp>
        <p:nvSpPr>
          <p:cNvPr id="50" name="Shape 50"/>
          <p:cNvSpPr txBox="1"/>
          <p:nvPr>
            <p:ph type="title"/>
          </p:nvPr>
        </p:nvSpPr>
        <p:spPr>
          <a:xfrm>
            <a:off x="2592925"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1" name="Shape 51"/>
          <p:cNvSpPr txBox="1"/>
          <p:nvPr>
            <p:ph idx="1" type="body"/>
          </p:nvPr>
        </p:nvSpPr>
        <p:spPr>
          <a:xfrm>
            <a:off x="2589211" y="2133600"/>
            <a:ext cx="8915400"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52" name="Shape 52"/>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53" name="Shape 53"/>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54" name="Shape 54"/>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56" name="Shape 56"/>
        <p:cNvGrpSpPr/>
        <p:nvPr/>
      </p:nvGrpSpPr>
      <p:grpSpPr>
        <a:xfrm>
          <a:off x="0" y="0"/>
          <a:ext cx="0" cy="0"/>
          <a:chOff x="0" y="0"/>
          <a:chExt cx="0" cy="0"/>
        </a:xfrm>
      </p:grpSpPr>
      <p:sp>
        <p:nvSpPr>
          <p:cNvPr id="57" name="Shape 57"/>
          <p:cNvSpPr txBox="1"/>
          <p:nvPr>
            <p:ph type="title"/>
          </p:nvPr>
        </p:nvSpPr>
        <p:spPr>
          <a:xfrm>
            <a:off x="2589211" y="2058750"/>
            <a:ext cx="8915398" cy="1468800"/>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Century Gothic"/>
              <a:buNone/>
              <a:defRPr b="0" i="0" sz="40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8" name="Shape 58"/>
          <p:cNvSpPr txBox="1"/>
          <p:nvPr>
            <p:ph idx="1" type="body"/>
          </p:nvPr>
        </p:nvSpPr>
        <p:spPr>
          <a:xfrm>
            <a:off x="2589211" y="3530128"/>
            <a:ext cx="8915398" cy="860399"/>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2000" u="none" cap="none" strike="noStrike">
                <a:solidFill>
                  <a:srgbClr val="595959"/>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59" name="Shape 59"/>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60" name="Shape 60"/>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61" name="Shape 61"/>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2" name="Shape 62"/>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3" name="Shape 63"/>
        <p:cNvGrpSpPr/>
        <p:nvPr/>
      </p:nvGrpSpPr>
      <p:grpSpPr>
        <a:xfrm>
          <a:off x="0" y="0"/>
          <a:ext cx="0" cy="0"/>
          <a:chOff x="0" y="0"/>
          <a:chExt cx="0" cy="0"/>
        </a:xfrm>
      </p:grpSpPr>
      <p:sp>
        <p:nvSpPr>
          <p:cNvPr id="64" name="Shape 64"/>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5" name="Shape 65"/>
          <p:cNvSpPr txBox="1"/>
          <p:nvPr>
            <p:ph idx="1" type="body"/>
          </p:nvPr>
        </p:nvSpPr>
        <p:spPr>
          <a:xfrm>
            <a:off x="2589211" y="2133600"/>
            <a:ext cx="4313863"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6" name="Shape 66"/>
          <p:cNvSpPr txBox="1"/>
          <p:nvPr>
            <p:ph idx="2" type="body"/>
          </p:nvPr>
        </p:nvSpPr>
        <p:spPr>
          <a:xfrm>
            <a:off x="7190746" y="2126222"/>
            <a:ext cx="4313863"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7" name="Shape 67"/>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68" name="Shape 68"/>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69" name="Shape 69"/>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0" name="Shape 70"/>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71" name="Shape 71"/>
        <p:cNvGrpSpPr/>
        <p:nvPr/>
      </p:nvGrpSpPr>
      <p:grpSpPr>
        <a:xfrm>
          <a:off x="0" y="0"/>
          <a:ext cx="0" cy="0"/>
          <a:chOff x="0" y="0"/>
          <a:chExt cx="0" cy="0"/>
        </a:xfrm>
      </p:grpSpPr>
      <p:sp>
        <p:nvSpPr>
          <p:cNvPr id="72" name="Shape 72"/>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3" name="Shape 73"/>
          <p:cNvSpPr txBox="1"/>
          <p:nvPr>
            <p:ph idx="1" type="body"/>
          </p:nvPr>
        </p:nvSpPr>
        <p:spPr>
          <a:xfrm>
            <a:off x="2939373" y="1972702"/>
            <a:ext cx="3992732"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74" name="Shape 74"/>
          <p:cNvSpPr txBox="1"/>
          <p:nvPr>
            <p:ph idx="2" type="body"/>
          </p:nvPr>
        </p:nvSpPr>
        <p:spPr>
          <a:xfrm>
            <a:off x="2589211" y="2548966"/>
            <a:ext cx="4342893" cy="335406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75" name="Shape 75"/>
          <p:cNvSpPr txBox="1"/>
          <p:nvPr>
            <p:ph idx="3" type="body"/>
          </p:nvPr>
        </p:nvSpPr>
        <p:spPr>
          <a:xfrm>
            <a:off x="7506628" y="1969475"/>
            <a:ext cx="3999000"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76" name="Shape 76"/>
          <p:cNvSpPr txBox="1"/>
          <p:nvPr>
            <p:ph idx="4" type="body"/>
          </p:nvPr>
        </p:nvSpPr>
        <p:spPr>
          <a:xfrm>
            <a:off x="7166957" y="2545738"/>
            <a:ext cx="4338674" cy="335406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77" name="Shape 77"/>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78" name="Shape 78"/>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79" name="Shape 79"/>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0" name="Shape 80"/>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1" name="Shape 81"/>
        <p:cNvGrpSpPr/>
        <p:nvPr/>
      </p:nvGrpSpPr>
      <p:grpSpPr>
        <a:xfrm>
          <a:off x="0" y="0"/>
          <a:ext cx="0" cy="0"/>
          <a:chOff x="0" y="0"/>
          <a:chExt cx="0" cy="0"/>
        </a:xfrm>
      </p:grpSpPr>
      <p:sp>
        <p:nvSpPr>
          <p:cNvPr id="82" name="Shape 82"/>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3" name="Shape 83"/>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84" name="Shape 84"/>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85" name="Shape 85"/>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6" name="Shape 86"/>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7" name="Shape 87"/>
        <p:cNvGrpSpPr/>
        <p:nvPr/>
      </p:nvGrpSpPr>
      <p:grpSpPr>
        <a:xfrm>
          <a:off x="0" y="0"/>
          <a:ext cx="0" cy="0"/>
          <a:chOff x="0" y="0"/>
          <a:chExt cx="0" cy="0"/>
        </a:xfrm>
      </p:grpSpPr>
      <p:sp>
        <p:nvSpPr>
          <p:cNvPr id="88" name="Shape 8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89" name="Shape 8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90" name="Shape 90"/>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1" name="Shape 9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2" name="Shape 92"/>
        <p:cNvGrpSpPr/>
        <p:nvPr/>
      </p:nvGrpSpPr>
      <p:grpSpPr>
        <a:xfrm>
          <a:off x="0" y="0"/>
          <a:ext cx="0" cy="0"/>
          <a:chOff x="0" y="0"/>
          <a:chExt cx="0" cy="0"/>
        </a:xfrm>
      </p:grpSpPr>
      <p:sp>
        <p:nvSpPr>
          <p:cNvPr id="93" name="Shape 93"/>
          <p:cNvSpPr txBox="1"/>
          <p:nvPr>
            <p:ph type="title"/>
          </p:nvPr>
        </p:nvSpPr>
        <p:spPr>
          <a:xfrm>
            <a:off x="2589211" y="446087"/>
            <a:ext cx="3505199" cy="976312"/>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Century Gothic"/>
              <a:buNone/>
              <a:defRPr b="0" i="0" sz="20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4" name="Shape 94"/>
          <p:cNvSpPr txBox="1"/>
          <p:nvPr>
            <p:ph idx="1" type="body"/>
          </p:nvPr>
        </p:nvSpPr>
        <p:spPr>
          <a:xfrm>
            <a:off x="6323012" y="446087"/>
            <a:ext cx="5181600" cy="5414963"/>
          </a:xfrm>
          <a:prstGeom prst="rect">
            <a:avLst/>
          </a:prstGeom>
          <a:noFill/>
          <a:ln>
            <a:noFill/>
          </a:ln>
        </p:spPr>
        <p:txBody>
          <a:bodyPr anchorCtr="0" anchor="ctr"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95" name="Shape 95"/>
          <p:cNvSpPr txBox="1"/>
          <p:nvPr>
            <p:ph idx="2" type="body"/>
          </p:nvPr>
        </p:nvSpPr>
        <p:spPr>
          <a:xfrm>
            <a:off x="2589211" y="1598612"/>
            <a:ext cx="3505199" cy="4262436"/>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96" name="Shape 9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97" name="Shape 9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98" name="Shape 98"/>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9" name="Shape 99"/>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0" name="Shape 100"/>
        <p:cNvGrpSpPr/>
        <p:nvPr/>
      </p:nvGrpSpPr>
      <p:grpSpPr>
        <a:xfrm>
          <a:off x="0" y="0"/>
          <a:ext cx="0" cy="0"/>
          <a:chOff x="0" y="0"/>
          <a:chExt cx="0" cy="0"/>
        </a:xfrm>
      </p:grpSpPr>
      <p:sp>
        <p:nvSpPr>
          <p:cNvPr id="101" name="Shape 101"/>
          <p:cNvSpPr txBox="1"/>
          <p:nvPr>
            <p:ph type="title"/>
          </p:nvPr>
        </p:nvSpPr>
        <p:spPr>
          <a:xfrm>
            <a:off x="2589213" y="4800600"/>
            <a:ext cx="8915400" cy="566737"/>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Century Gothic"/>
              <a:buNone/>
              <a:defRPr b="0" i="0" sz="24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2" name="Shape 102"/>
          <p:cNvSpPr/>
          <p:nvPr>
            <p:ph idx="2" type="pic"/>
          </p:nvPr>
        </p:nvSpPr>
        <p:spPr>
          <a:xfrm>
            <a:off x="2589211" y="634964"/>
            <a:ext cx="8915400" cy="3854969"/>
          </a:xfrm>
          <a:prstGeom prst="rect">
            <a:avLst/>
          </a:prstGeom>
          <a:noFill/>
          <a:ln>
            <a:noFill/>
          </a:ln>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03" name="Shape 103"/>
          <p:cNvSpPr txBox="1"/>
          <p:nvPr>
            <p:ph idx="1" type="body"/>
          </p:nvPr>
        </p:nvSpPr>
        <p:spPr>
          <a:xfrm>
            <a:off x="2589213" y="5367337"/>
            <a:ext cx="8915400" cy="493711"/>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04" name="Shape 104"/>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05" name="Shape 105"/>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106" name="Shape 106"/>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07" name="Shape 107"/>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Shape 10"/>
          <p:cNvGrpSpPr/>
          <p:nvPr/>
        </p:nvGrpSpPr>
        <p:grpSpPr>
          <a:xfrm>
            <a:off x="1" y="228600"/>
            <a:ext cx="2851516" cy="6638628"/>
            <a:chOff x="2487613" y="285750"/>
            <a:chExt cx="2428874" cy="5654675"/>
          </a:xfrm>
        </p:grpSpPr>
        <p:sp>
          <p:nvSpPr>
            <p:cNvPr id="11" name="Shape 11"/>
            <p:cNvSpPr/>
            <p:nvPr/>
          </p:nvSpPr>
          <p:spPr>
            <a:xfrm>
              <a:off x="2487613" y="2284413"/>
              <a:ext cx="85724" cy="533399"/>
            </a:xfrm>
            <a:custGeom>
              <a:pathLst>
                <a:path extrusionOk="0" h="120000" w="12000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2597150" y="2779713"/>
              <a:ext cx="550863" cy="1978025"/>
            </a:xfrm>
            <a:custGeom>
              <a:pathLst>
                <a:path extrusionOk="0" h="120000" w="12000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3175000" y="4730750"/>
              <a:ext cx="519112" cy="1209675"/>
            </a:xfrm>
            <a:custGeom>
              <a:pathLst>
                <a:path extrusionOk="0" h="120000" w="12000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a:off x="3305176" y="5630862"/>
              <a:ext cx="146050" cy="309562"/>
            </a:xfrm>
            <a:custGeom>
              <a:pathLst>
                <a:path extrusionOk="0" h="120000" w="120000">
                  <a:moveTo>
                    <a:pt x="90810" y="120000"/>
                  </a:moveTo>
                  <a:cubicBezTo>
                    <a:pt x="120000" y="120000"/>
                    <a:pt x="120000" y="120000"/>
                    <a:pt x="120000" y="120000"/>
                  </a:cubicBezTo>
                  <a:cubicBezTo>
                    <a:pt x="77837" y="80506"/>
                    <a:pt x="38918" y="41012"/>
                    <a:pt x="0" y="0"/>
                  </a:cubicBezTo>
                  <a:cubicBezTo>
                    <a:pt x="25945" y="41012"/>
                    <a:pt x="55135" y="80506"/>
                    <a:pt x="90810" y="12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a:off x="2573338" y="2817813"/>
              <a:ext cx="700087" cy="2835274"/>
            </a:xfrm>
            <a:custGeom>
              <a:pathLst>
                <a:path extrusionOk="0" h="120000" w="12000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2506663" y="285750"/>
              <a:ext cx="90487" cy="2493963"/>
            </a:xfrm>
            <a:custGeom>
              <a:pathLst>
                <a:path extrusionOk="0" h="120000" w="12000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2554288" y="2598738"/>
              <a:ext cx="66674" cy="420687"/>
            </a:xfrm>
            <a:custGeom>
              <a:pathLst>
                <a:path extrusionOk="0" h="120000" w="12000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8" name="Shape 18"/>
            <p:cNvSpPr/>
            <p:nvPr/>
          </p:nvSpPr>
          <p:spPr>
            <a:xfrm>
              <a:off x="3143250" y="4757737"/>
              <a:ext cx="161925" cy="873125"/>
            </a:xfrm>
            <a:custGeom>
              <a:pathLst>
                <a:path extrusionOk="0" h="120000" w="12000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9" name="Shape 19"/>
            <p:cNvSpPr/>
            <p:nvPr/>
          </p:nvSpPr>
          <p:spPr>
            <a:xfrm>
              <a:off x="3148013" y="1282700"/>
              <a:ext cx="1768474" cy="3448050"/>
            </a:xfrm>
            <a:custGeom>
              <a:pathLst>
                <a:path extrusionOk="0" h="120000" w="12000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3273425" y="5653087"/>
              <a:ext cx="138112" cy="287338"/>
            </a:xfrm>
            <a:custGeom>
              <a:pathLst>
                <a:path extrusionOk="0" h="120000" w="120000">
                  <a:moveTo>
                    <a:pt x="0" y="0"/>
                  </a:moveTo>
                  <a:cubicBezTo>
                    <a:pt x="24000" y="39452"/>
                    <a:pt x="54857" y="80547"/>
                    <a:pt x="89142" y="119999"/>
                  </a:cubicBezTo>
                  <a:cubicBezTo>
                    <a:pt x="120000" y="119999"/>
                    <a:pt x="120000" y="119999"/>
                    <a:pt x="120000" y="119999"/>
                  </a:cubicBezTo>
                  <a:cubicBezTo>
                    <a:pt x="78857" y="80547"/>
                    <a:pt x="37714" y="39452"/>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1" name="Shape 21"/>
            <p:cNvSpPr/>
            <p:nvPr/>
          </p:nvSpPr>
          <p:spPr>
            <a:xfrm>
              <a:off x="3143250" y="4656137"/>
              <a:ext cx="31750" cy="188913"/>
            </a:xfrm>
            <a:custGeom>
              <a:pathLst>
                <a:path extrusionOk="0" h="120000" w="12000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a:off x="3211513" y="5410200"/>
              <a:ext cx="203199" cy="530224"/>
            </a:xfrm>
            <a:custGeom>
              <a:pathLst>
                <a:path extrusionOk="0" h="120000" w="12000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grpSp>
      <p:grpSp>
        <p:nvGrpSpPr>
          <p:cNvPr id="23" name="Shape 23"/>
          <p:cNvGrpSpPr/>
          <p:nvPr/>
        </p:nvGrpSpPr>
        <p:grpSpPr>
          <a:xfrm>
            <a:off x="27221" y="-785"/>
            <a:ext cx="2356674" cy="6854039"/>
            <a:chOff x="6627813" y="194832"/>
            <a:chExt cx="1952625" cy="5678917"/>
          </a:xfrm>
        </p:grpSpPr>
        <p:sp>
          <p:nvSpPr>
            <p:cNvPr id="24" name="Shape 24"/>
            <p:cNvSpPr/>
            <p:nvPr/>
          </p:nvSpPr>
          <p:spPr>
            <a:xfrm>
              <a:off x="6627813" y="194832"/>
              <a:ext cx="409575" cy="3646487"/>
            </a:xfrm>
            <a:custGeom>
              <a:pathLst>
                <a:path extrusionOk="0" h="120000" w="12000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7061200" y="3771900"/>
              <a:ext cx="350837" cy="1309687"/>
            </a:xfrm>
            <a:custGeom>
              <a:pathLst>
                <a:path extrusionOk="0" h="120000" w="12000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7439025" y="5053012"/>
              <a:ext cx="357188" cy="820737"/>
            </a:xfrm>
            <a:custGeom>
              <a:pathLst>
                <a:path extrusionOk="0" h="120000" w="12000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a:off x="7037388" y="3811587"/>
              <a:ext cx="457200" cy="1852613"/>
            </a:xfrm>
            <a:custGeom>
              <a:pathLst>
                <a:path extrusionOk="0" h="120000" w="12000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a:off x="6992938" y="1263650"/>
              <a:ext cx="144462" cy="2508250"/>
            </a:xfrm>
            <a:custGeom>
              <a:pathLst>
                <a:path extrusionOk="0" h="120000" w="12000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a:off x="7526338" y="5640387"/>
              <a:ext cx="111125" cy="233363"/>
            </a:xfrm>
            <a:custGeom>
              <a:pathLst>
                <a:path extrusionOk="0" h="120000" w="120000">
                  <a:moveTo>
                    <a:pt x="94285" y="120000"/>
                  </a:moveTo>
                  <a:cubicBezTo>
                    <a:pt x="119999" y="120000"/>
                    <a:pt x="119999" y="120000"/>
                    <a:pt x="119999" y="120000"/>
                  </a:cubicBezTo>
                  <a:cubicBezTo>
                    <a:pt x="77142" y="81355"/>
                    <a:pt x="38571" y="40677"/>
                    <a:pt x="0" y="0"/>
                  </a:cubicBezTo>
                  <a:cubicBezTo>
                    <a:pt x="25714" y="40677"/>
                    <a:pt x="55714" y="81355"/>
                    <a:pt x="94285" y="120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0" name="Shape 30"/>
            <p:cNvSpPr/>
            <p:nvPr/>
          </p:nvSpPr>
          <p:spPr>
            <a:xfrm>
              <a:off x="7021513" y="3598862"/>
              <a:ext cx="68263" cy="423863"/>
            </a:xfrm>
            <a:custGeom>
              <a:pathLst>
                <a:path extrusionOk="0" h="120000" w="12000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a:off x="7412038" y="2801938"/>
              <a:ext cx="1168400" cy="2251075"/>
            </a:xfrm>
            <a:custGeom>
              <a:pathLst>
                <a:path extrusionOk="0" h="120000" w="12000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494588" y="5664200"/>
              <a:ext cx="100013" cy="209549"/>
            </a:xfrm>
            <a:custGeom>
              <a:pathLst>
                <a:path extrusionOk="0" h="120000" w="120000">
                  <a:moveTo>
                    <a:pt x="0" y="0"/>
                  </a:moveTo>
                  <a:cubicBezTo>
                    <a:pt x="24000" y="40754"/>
                    <a:pt x="57600" y="81509"/>
                    <a:pt x="91200" y="120000"/>
                  </a:cubicBezTo>
                  <a:cubicBezTo>
                    <a:pt x="120000" y="120000"/>
                    <a:pt x="120000" y="120000"/>
                    <a:pt x="120000" y="120000"/>
                  </a:cubicBezTo>
                  <a:cubicBezTo>
                    <a:pt x="76800" y="81509"/>
                    <a:pt x="38400" y="40754"/>
                    <a:pt x="0" y="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7412038" y="5081587"/>
              <a:ext cx="114300" cy="558799"/>
            </a:xfrm>
            <a:custGeom>
              <a:pathLst>
                <a:path extrusionOk="0" h="120000" w="12000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7412038" y="4978400"/>
              <a:ext cx="31750" cy="188913"/>
            </a:xfrm>
            <a:custGeom>
              <a:pathLst>
                <a:path extrusionOk="0" h="120000" w="12000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a:off x="7439025" y="5434012"/>
              <a:ext cx="174625" cy="439738"/>
            </a:xfrm>
            <a:custGeom>
              <a:pathLst>
                <a:path extrusionOk="0" h="120000" w="12000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grpSp>
      <p:sp>
        <p:nvSpPr>
          <p:cNvPr id="36" name="Shape 36"/>
          <p:cNvSpPr/>
          <p:nvPr/>
        </p:nvSpPr>
        <p:spPr>
          <a:xfrm>
            <a:off x="0" y="0"/>
            <a:ext cx="182879" cy="68580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8" name="Shape 38"/>
          <p:cNvSpPr txBox="1"/>
          <p:nvPr>
            <p:ph idx="1" type="body"/>
          </p:nvPr>
        </p:nvSpPr>
        <p:spPr>
          <a:xfrm>
            <a:off x="2589211" y="2133600"/>
            <a:ext cx="8915400" cy="388620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Shape 39"/>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Shape 40"/>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Shape 4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Century Gothic"/>
                <a:ea typeface="Century Gothic"/>
                <a:cs typeface="Century Gothic"/>
                <a:sym typeface="Century Gothic"/>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7.png"/><Relationship Id="rId4" Type="http://schemas.openxmlformats.org/officeDocument/2006/relationships/image" Target="../media/image06.png"/><Relationship Id="rId5"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5.png"/><Relationship Id="rId4"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ctrTitle"/>
          </p:nvPr>
        </p:nvSpPr>
        <p:spPr>
          <a:xfrm>
            <a:off x="2589213" y="108283"/>
            <a:ext cx="8915398" cy="4669096"/>
          </a:xfrm>
          <a:prstGeom prst="rect">
            <a:avLst/>
          </a:prstGeom>
          <a:noFill/>
          <a:ln>
            <a:noFill/>
          </a:ln>
        </p:spPr>
        <p:txBody>
          <a:bodyPr anchorCtr="0" anchor="b" bIns="45700" lIns="91425" rIns="91425" tIns="45700">
            <a:noAutofit/>
          </a:bodyPr>
          <a:lstStyle/>
          <a:p>
            <a:pPr indent="0" lvl="0" marL="0" marR="0" rtl="0" algn="ctr">
              <a:spcBef>
                <a:spcPts val="0"/>
              </a:spcBef>
              <a:buClr>
                <a:srgbClr val="262626"/>
              </a:buClr>
              <a:buSzPct val="25000"/>
              <a:buFont typeface="Century Gothic"/>
              <a:buNone/>
            </a:pPr>
            <a:r>
              <a:rPr b="0" i="0" lang="en-US" sz="5400" u="none" cap="none" strike="noStrike">
                <a:solidFill>
                  <a:srgbClr val="262626"/>
                </a:solidFill>
                <a:latin typeface="Century Gothic"/>
                <a:ea typeface="Century Gothic"/>
                <a:cs typeface="Century Gothic"/>
                <a:sym typeface="Century Gothic"/>
              </a:rPr>
              <a:t>Case Study -4 </a:t>
            </a:r>
            <a:br>
              <a:rPr b="1" i="0" lang="en-US" sz="5400" u="none" cap="none" strike="noStrike">
                <a:solidFill>
                  <a:srgbClr val="262626"/>
                </a:solidFill>
                <a:latin typeface="Century Gothic"/>
                <a:ea typeface="Century Gothic"/>
                <a:cs typeface="Century Gothic"/>
                <a:sym typeface="Century Gothic"/>
              </a:rPr>
            </a:br>
            <a:r>
              <a:rPr b="1" i="0" lang="en-US" sz="5400" u="none" cap="none" strike="noStrike">
                <a:solidFill>
                  <a:srgbClr val="262626"/>
                </a:solidFill>
                <a:latin typeface="Century Gothic"/>
                <a:ea typeface="Century Gothic"/>
                <a:cs typeface="Century Gothic"/>
                <a:sym typeface="Century Gothic"/>
              </a:rPr>
              <a:t>Spot</a:t>
            </a:r>
            <a:r>
              <a:rPr b="1" lang="en-US"/>
              <a:t>-</a:t>
            </a:r>
            <a:r>
              <a:rPr b="1" i="0" lang="en-US" sz="5400" u="none" cap="none" strike="noStrike">
                <a:solidFill>
                  <a:srgbClr val="262626"/>
                </a:solidFill>
                <a:latin typeface="Century Gothic"/>
                <a:ea typeface="Century Gothic"/>
                <a:cs typeface="Century Gothic"/>
                <a:sym typeface="Century Gothic"/>
              </a:rPr>
              <a:t>It</a:t>
            </a:r>
            <a:br>
              <a:rPr b="0" i="0" lang="en-US" sz="5400" u="none" cap="none" strike="noStrike">
                <a:solidFill>
                  <a:srgbClr val="262626"/>
                </a:solidFill>
                <a:latin typeface="Century Gothic"/>
                <a:ea typeface="Century Gothic"/>
                <a:cs typeface="Century Gothic"/>
                <a:sym typeface="Century Gothic"/>
              </a:rPr>
            </a:br>
            <a:r>
              <a:rPr b="0" i="0" lang="en-US" sz="5400" u="none" cap="none" strike="noStrike">
                <a:solidFill>
                  <a:srgbClr val="262626"/>
                </a:solidFill>
                <a:latin typeface="Century Gothic"/>
                <a:ea typeface="Century Gothic"/>
                <a:cs typeface="Century Gothic"/>
                <a:sym typeface="Century Gothic"/>
              </a:rPr>
              <a:t>Detecting fake reviews</a:t>
            </a:r>
            <a:br>
              <a:rPr b="0" i="0" lang="en-US" sz="5400" u="none" cap="none" strike="noStrike">
                <a:solidFill>
                  <a:srgbClr val="262626"/>
                </a:solidFill>
                <a:latin typeface="Century Gothic"/>
                <a:ea typeface="Century Gothic"/>
                <a:cs typeface="Century Gothic"/>
                <a:sym typeface="Century Gothic"/>
              </a:rPr>
            </a:br>
            <a:br>
              <a:rPr b="0" i="0" lang="en-US" sz="5400" u="none" cap="none" strike="noStrike">
                <a:solidFill>
                  <a:srgbClr val="262626"/>
                </a:solidFill>
                <a:latin typeface="Century Gothic"/>
                <a:ea typeface="Century Gothic"/>
                <a:cs typeface="Century Gothic"/>
                <a:sym typeface="Century Gothic"/>
              </a:rPr>
            </a:br>
            <a:r>
              <a:rPr b="1" i="0" lang="en-US" sz="4000" u="none" cap="none" strike="noStrike">
                <a:solidFill>
                  <a:srgbClr val="262626"/>
                </a:solidFill>
                <a:latin typeface="Century Gothic"/>
                <a:ea typeface="Century Gothic"/>
                <a:cs typeface="Century Gothic"/>
                <a:sym typeface="Century Gothic"/>
              </a:rPr>
              <a:t>Group#6</a:t>
            </a:r>
          </a:p>
        </p:txBody>
      </p:sp>
      <p:sp>
        <p:nvSpPr>
          <p:cNvPr id="169" name="Shape 169"/>
          <p:cNvSpPr txBox="1"/>
          <p:nvPr>
            <p:ph idx="1" type="subTitle"/>
          </p:nvPr>
        </p:nvSpPr>
        <p:spPr>
          <a:xfrm>
            <a:off x="2141621" y="4777378"/>
            <a:ext cx="9769642" cy="1876085"/>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Clr>
                <a:schemeClr val="accent1"/>
              </a:buClr>
              <a:buSzPct val="25000"/>
              <a:buFont typeface="Noto Sans Symbols"/>
              <a:buNone/>
            </a:pPr>
            <a:r>
              <a:rPr b="0" i="0" lang="en-US" sz="3200" u="none" cap="none" strike="noStrike">
                <a:solidFill>
                  <a:srgbClr val="595959"/>
                </a:solidFill>
                <a:latin typeface="Century Gothic"/>
                <a:ea typeface="Century Gothic"/>
                <a:cs typeface="Century Gothic"/>
                <a:sym typeface="Century Gothic"/>
              </a:rPr>
              <a:t>Yousef Fadila</a:t>
            </a:r>
          </a:p>
          <a:p>
            <a:pPr indent="0" lvl="0" marL="0" marR="0" rtl="0" algn="r">
              <a:spcBef>
                <a:spcPts val="1000"/>
              </a:spcBef>
              <a:spcAft>
                <a:spcPts val="0"/>
              </a:spcAft>
              <a:buClr>
                <a:schemeClr val="accent1"/>
              </a:buClr>
              <a:buSzPct val="25000"/>
              <a:buFont typeface="Noto Sans Symbols"/>
              <a:buNone/>
            </a:pPr>
            <a:r>
              <a:rPr b="0" i="0" lang="en-US" sz="3200" u="none" cap="none" strike="noStrike">
                <a:solidFill>
                  <a:srgbClr val="595959"/>
                </a:solidFill>
                <a:latin typeface="Century Gothic"/>
                <a:ea typeface="Century Gothic"/>
                <a:cs typeface="Century Gothic"/>
                <a:sym typeface="Century Gothic"/>
              </a:rPr>
              <a:t>Rahul Ghadge</a:t>
            </a:r>
          </a:p>
          <a:p>
            <a:pPr indent="0" lvl="0" marL="0" marR="0" rtl="0" algn="r">
              <a:spcBef>
                <a:spcPts val="1000"/>
              </a:spcBef>
              <a:spcAft>
                <a:spcPts val="0"/>
              </a:spcAft>
              <a:buClr>
                <a:schemeClr val="accent1"/>
              </a:buClr>
              <a:buSzPct val="25000"/>
              <a:buFont typeface="Noto Sans Symbols"/>
              <a:buNone/>
            </a:pPr>
            <a:r>
              <a:rPr b="0" i="0" lang="en-US" sz="3200" u="none" cap="none" strike="noStrike">
                <a:solidFill>
                  <a:srgbClr val="595959"/>
                </a:solidFill>
                <a:latin typeface="Century Gothic"/>
                <a:ea typeface="Century Gothic"/>
                <a:cs typeface="Century Gothic"/>
                <a:sym typeface="Century Gothic"/>
              </a:rPr>
              <a:t>Praneeth Nooli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2592925" y="624103"/>
            <a:ext cx="8911800" cy="775800"/>
          </a:xfrm>
          <a:prstGeom prst="rect">
            <a:avLst/>
          </a:prstGeom>
        </p:spPr>
        <p:txBody>
          <a:bodyPr anchorCtr="0" anchor="t" bIns="91425" lIns="91425" rIns="91425" tIns="91425">
            <a:noAutofit/>
          </a:bodyPr>
          <a:lstStyle/>
          <a:p>
            <a:pPr lvl="0">
              <a:spcBef>
                <a:spcPts val="0"/>
              </a:spcBef>
              <a:buNone/>
            </a:pPr>
            <a:r>
              <a:rPr lang="en-US"/>
              <a:t>SPOT-IT Detectors</a:t>
            </a:r>
          </a:p>
        </p:txBody>
      </p:sp>
      <p:sp>
        <p:nvSpPr>
          <p:cNvPr id="234" name="Shape 234"/>
          <p:cNvSpPr txBox="1"/>
          <p:nvPr>
            <p:ph idx="1" type="body"/>
          </p:nvPr>
        </p:nvSpPr>
        <p:spPr>
          <a:xfrm>
            <a:off x="2589211" y="2133600"/>
            <a:ext cx="8915400" cy="3777600"/>
          </a:xfrm>
          <a:prstGeom prst="rect">
            <a:avLst/>
          </a:prstGeom>
        </p:spPr>
        <p:txBody>
          <a:bodyPr anchorCtr="0" anchor="t" bIns="91425" lIns="91425" rIns="91425" tIns="91425">
            <a:noAutofit/>
          </a:bodyPr>
          <a:lstStyle/>
          <a:p>
            <a:pPr indent="0" lvl="0" marL="0" marR="279400" algn="just">
              <a:lnSpc>
                <a:spcPct val="115000"/>
              </a:lnSpc>
              <a:spcBef>
                <a:spcPts val="1100"/>
              </a:spcBef>
              <a:buNone/>
            </a:pPr>
            <a:r>
              <a:rPr lang="en-US">
                <a:solidFill>
                  <a:schemeClr val="dk1"/>
                </a:solidFill>
              </a:rPr>
              <a:t>Based on this idea we built two types of detectors.</a:t>
            </a:r>
          </a:p>
          <a:p>
            <a:pPr indent="0" lvl="0" marL="457200" marR="279400" algn="just">
              <a:lnSpc>
                <a:spcPct val="115000"/>
              </a:lnSpc>
              <a:spcBef>
                <a:spcPts val="1100"/>
              </a:spcBef>
              <a:buNone/>
            </a:pPr>
            <a:r>
              <a:rPr lang="en-US">
                <a:solidFill>
                  <a:schemeClr val="dk1"/>
                </a:solidFill>
              </a:rPr>
              <a:t>→ An offline detector which detects the fake reviews based on the above mentioned 2 step approach from Yelp offline database json files</a:t>
            </a:r>
          </a:p>
          <a:p>
            <a:pPr indent="0" lvl="0" marL="0" marR="279400" rtl="0" algn="just">
              <a:lnSpc>
                <a:spcPct val="115000"/>
              </a:lnSpc>
              <a:spcBef>
                <a:spcPts val="1100"/>
              </a:spcBef>
              <a:buNone/>
            </a:pPr>
            <a:r>
              <a:t/>
            </a:r>
            <a:endParaRPr>
              <a:solidFill>
                <a:schemeClr val="dk1"/>
              </a:solidFill>
            </a:endParaRPr>
          </a:p>
          <a:p>
            <a:pPr indent="0" lvl="0" marL="457200" marR="279400" algn="just">
              <a:lnSpc>
                <a:spcPct val="115000"/>
              </a:lnSpc>
              <a:spcBef>
                <a:spcPts val="1100"/>
              </a:spcBef>
              <a:buNone/>
            </a:pPr>
            <a:r>
              <a:rPr lang="en-US">
                <a:solidFill>
                  <a:schemeClr val="dk1"/>
                </a:solidFill>
              </a:rPr>
              <a:t>→ An online real time detector which takes the reviews from Yelp website given the business Id with the help of Yelp API and classifies the review based on the 2 step approach.</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2592925" y="624110"/>
            <a:ext cx="8911686" cy="735458"/>
          </a:xfrm>
          <a:prstGeom prst="rect">
            <a:avLst/>
          </a:prstGeom>
          <a:noFill/>
          <a:ln>
            <a:noFill/>
          </a:ln>
        </p:spPr>
        <p:txBody>
          <a:bodyPr anchorCtr="0" anchor="t" bIns="45700" lIns="91425" rIns="91425" tIns="45700">
            <a:noAutofit/>
          </a:bodyPr>
          <a:lstStyle/>
          <a:p>
            <a:pPr lvl="0" rtl="0">
              <a:spcBef>
                <a:spcPts val="0"/>
              </a:spcBef>
              <a:buNone/>
            </a:pPr>
            <a:r>
              <a:rPr lang="en-US">
                <a:solidFill>
                  <a:srgbClr val="3F3F3F"/>
                </a:solidFill>
              </a:rPr>
              <a:t>SPOT-IT Browser extension</a:t>
            </a:r>
          </a:p>
        </p:txBody>
      </p:sp>
      <p:sp>
        <p:nvSpPr>
          <p:cNvPr id="240" name="Shape 240"/>
          <p:cNvSpPr txBox="1"/>
          <p:nvPr>
            <p:ph idx="1" type="body"/>
          </p:nvPr>
        </p:nvSpPr>
        <p:spPr>
          <a:xfrm>
            <a:off x="2432801" y="1592178"/>
            <a:ext cx="9759198" cy="526582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t/>
            </a:r>
            <a:endParaRPr/>
          </a:p>
          <a:p>
            <a:pPr indent="-342900" lvl="0" marL="342900" marR="0" rtl="0" algn="l">
              <a:spcBef>
                <a:spcPts val="0"/>
              </a:spcBef>
              <a:spcAft>
                <a:spcPts val="0"/>
              </a:spcAft>
              <a:buClr>
                <a:schemeClr val="accent1"/>
              </a:buClr>
              <a:buSzPct val="100000"/>
              <a:buFont typeface="Noto Sans Symbols"/>
              <a:buNone/>
            </a:pPr>
            <a:r>
              <a:t/>
            </a:r>
            <a:endParaRPr/>
          </a:p>
        </p:txBody>
      </p:sp>
      <p:pic>
        <p:nvPicPr>
          <p:cNvPr descr="shawarma.png" id="241" name="Shape 241"/>
          <p:cNvPicPr preferRelativeResize="0"/>
          <p:nvPr/>
        </p:nvPicPr>
        <p:blipFill>
          <a:blip r:embed="rId3">
            <a:alphaModFix/>
          </a:blip>
          <a:stretch>
            <a:fillRect/>
          </a:stretch>
        </p:blipFill>
        <p:spPr>
          <a:xfrm>
            <a:off x="2799824" y="1592175"/>
            <a:ext cx="8704775" cy="51082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2592925" y="624110"/>
            <a:ext cx="8911800" cy="735600"/>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Century Gothic"/>
              <a:buNone/>
            </a:pPr>
            <a:r>
              <a:rPr lang="en-US"/>
              <a:t>Conclusion</a:t>
            </a:r>
          </a:p>
        </p:txBody>
      </p:sp>
      <p:sp>
        <p:nvSpPr>
          <p:cNvPr id="247" name="Shape 247"/>
          <p:cNvSpPr txBox="1"/>
          <p:nvPr>
            <p:ph idx="1" type="body"/>
          </p:nvPr>
        </p:nvSpPr>
        <p:spPr>
          <a:xfrm>
            <a:off x="2432800" y="1592175"/>
            <a:ext cx="8845200" cy="4495200"/>
          </a:xfrm>
          <a:prstGeom prst="rect">
            <a:avLst/>
          </a:prstGeom>
          <a:noFill/>
          <a:ln>
            <a:noFill/>
          </a:ln>
        </p:spPr>
        <p:txBody>
          <a:bodyPr anchorCtr="0" anchor="t" bIns="45700" lIns="91425" rIns="91425" tIns="45700">
            <a:noAutofit/>
          </a:bodyPr>
          <a:lstStyle/>
          <a:p>
            <a:pPr indent="0" lvl="0" marL="0" rtl="0">
              <a:lnSpc>
                <a:spcPct val="115000"/>
              </a:lnSpc>
              <a:spcBef>
                <a:spcPts val="0"/>
              </a:spcBef>
              <a:spcAft>
                <a:spcPts val="1600"/>
              </a:spcAft>
              <a:buNone/>
            </a:pPr>
            <a:r>
              <a:t/>
            </a:r>
            <a:endParaRPr>
              <a:solidFill>
                <a:srgbClr val="666666"/>
              </a:solidFill>
            </a:endParaRPr>
          </a:p>
          <a:p>
            <a:pPr indent="-228600" lvl="0" marL="457200" rtl="0">
              <a:lnSpc>
                <a:spcPct val="115000"/>
              </a:lnSpc>
              <a:spcBef>
                <a:spcPts val="0"/>
              </a:spcBef>
              <a:spcAft>
                <a:spcPts val="1600"/>
              </a:spcAft>
              <a:buClr>
                <a:srgbClr val="666666"/>
              </a:buClr>
              <a:buFont typeface="Arial"/>
              <a:buChar char="●"/>
            </a:pPr>
            <a:r>
              <a:rPr lang="en-US">
                <a:solidFill>
                  <a:srgbClr val="666666"/>
                </a:solidFill>
              </a:rPr>
              <a:t>A Novel approach that could be used by end-users using browser extension our integrated on enterprises back-end. </a:t>
            </a:r>
          </a:p>
          <a:p>
            <a:pPr indent="0" lvl="0" marL="0" rtl="0">
              <a:lnSpc>
                <a:spcPct val="115000"/>
              </a:lnSpc>
              <a:spcBef>
                <a:spcPts val="0"/>
              </a:spcBef>
              <a:spcAft>
                <a:spcPts val="1600"/>
              </a:spcAft>
              <a:buNone/>
            </a:pPr>
            <a:r>
              <a:t/>
            </a:r>
            <a:endParaRPr>
              <a:solidFill>
                <a:srgbClr val="666666"/>
              </a:solidFill>
            </a:endParaRPr>
          </a:p>
          <a:p>
            <a:pPr indent="-228600" lvl="0" marL="457200" rtl="0">
              <a:lnSpc>
                <a:spcPct val="115000"/>
              </a:lnSpc>
              <a:spcBef>
                <a:spcPts val="0"/>
              </a:spcBef>
              <a:spcAft>
                <a:spcPts val="1600"/>
              </a:spcAft>
              <a:buClr>
                <a:srgbClr val="666666"/>
              </a:buClr>
              <a:buFont typeface="Arial"/>
              <a:buChar char="●"/>
            </a:pPr>
            <a:r>
              <a:rPr lang="en-US">
                <a:solidFill>
                  <a:srgbClr val="666666"/>
                </a:solidFill>
              </a:rPr>
              <a:t>Could be easily tuned to different applications such as detecting fake news and rumors in the  social media.</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2592925" y="624110"/>
            <a:ext cx="8911686" cy="735458"/>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Century Gothic"/>
              <a:buNone/>
            </a:pPr>
            <a:r>
              <a:rPr b="0" i="0" lang="en-US" sz="3600" u="none" cap="none" strike="noStrike">
                <a:solidFill>
                  <a:srgbClr val="262626"/>
                </a:solidFill>
                <a:latin typeface="Century Gothic"/>
                <a:ea typeface="Century Gothic"/>
                <a:cs typeface="Century Gothic"/>
                <a:sym typeface="Century Gothic"/>
              </a:rPr>
              <a:t>Thank you…</a:t>
            </a:r>
          </a:p>
        </p:txBody>
      </p:sp>
      <p:sp>
        <p:nvSpPr>
          <p:cNvPr id="253" name="Shape 253"/>
          <p:cNvSpPr txBox="1"/>
          <p:nvPr>
            <p:ph idx="1" type="body"/>
          </p:nvPr>
        </p:nvSpPr>
        <p:spPr>
          <a:xfrm>
            <a:off x="2432801" y="1592178"/>
            <a:ext cx="9759198" cy="526582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3F3F3F"/>
              </a:buClr>
              <a:buSzPct val="250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pic>
        <p:nvPicPr>
          <p:cNvPr id="254" name="Shape 254"/>
          <p:cNvPicPr preferRelativeResize="0"/>
          <p:nvPr/>
        </p:nvPicPr>
        <p:blipFill rotWithShape="1">
          <a:blip r:embed="rId3">
            <a:alphaModFix/>
          </a:blip>
          <a:srcRect b="0" l="0" r="0" t="0"/>
          <a:stretch/>
        </p:blipFill>
        <p:spPr>
          <a:xfrm>
            <a:off x="5867667" y="1638822"/>
            <a:ext cx="2362200" cy="1933574"/>
          </a:xfrm>
          <a:prstGeom prst="rect">
            <a:avLst/>
          </a:prstGeom>
          <a:noFill/>
          <a:ln>
            <a:noFill/>
          </a:ln>
        </p:spPr>
      </p:pic>
      <p:pic>
        <p:nvPicPr>
          <p:cNvPr id="255" name="Shape 255"/>
          <p:cNvPicPr preferRelativeResize="0"/>
          <p:nvPr/>
        </p:nvPicPr>
        <p:blipFill rotWithShape="1">
          <a:blip r:embed="rId4">
            <a:alphaModFix/>
          </a:blip>
          <a:srcRect b="0" l="0" r="0" t="0"/>
          <a:stretch/>
        </p:blipFill>
        <p:spPr>
          <a:xfrm>
            <a:off x="5024705" y="3619039"/>
            <a:ext cx="4048125" cy="26860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2592925" y="624104"/>
            <a:ext cx="8911800" cy="712800"/>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Century Gothic"/>
              <a:buNone/>
            </a:pPr>
            <a:r>
              <a:rPr b="0" i="0" lang="en-US" sz="3600" u="none" cap="none" strike="noStrike">
                <a:solidFill>
                  <a:srgbClr val="262626"/>
                </a:solidFill>
                <a:latin typeface="Century Gothic"/>
                <a:ea typeface="Century Gothic"/>
                <a:cs typeface="Century Gothic"/>
                <a:sym typeface="Century Gothic"/>
              </a:rPr>
              <a:t>The Problem</a:t>
            </a:r>
          </a:p>
        </p:txBody>
      </p:sp>
      <p:sp>
        <p:nvSpPr>
          <p:cNvPr id="175" name="Shape 175"/>
          <p:cNvSpPr txBox="1"/>
          <p:nvPr>
            <p:ph idx="1" type="body"/>
          </p:nvPr>
        </p:nvSpPr>
        <p:spPr>
          <a:xfrm>
            <a:off x="2432800" y="1592179"/>
            <a:ext cx="8915400" cy="47244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100000"/>
              <a:buFont typeface="Noto Sans Symbols"/>
              <a:buChar char="•"/>
            </a:pPr>
            <a:r>
              <a:rPr b="0" i="0" lang="en-US" sz="1800" u="none" cap="none" strike="noStrike">
                <a:solidFill>
                  <a:srgbClr val="3F3F3F"/>
                </a:solidFill>
                <a:latin typeface="Century Gothic"/>
                <a:ea typeface="Century Gothic"/>
                <a:cs typeface="Century Gothic"/>
                <a:sym typeface="Century Gothic"/>
              </a:rPr>
              <a:t>Use of survey (google form) to know the problem</a:t>
            </a:r>
          </a:p>
          <a:p>
            <a:pPr indent="-342900" lvl="0" marL="342900" marR="0" rtl="0" algn="l">
              <a:spcBef>
                <a:spcPts val="1000"/>
              </a:spcBef>
              <a:spcAft>
                <a:spcPts val="0"/>
              </a:spcAft>
              <a:buClr>
                <a:schemeClr val="accent1"/>
              </a:buClr>
              <a:buSzPct val="1000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1000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1000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1000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1000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1000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1000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1000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1000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0" lvl="0" marL="0" marR="0" rtl="0" algn="l">
              <a:spcBef>
                <a:spcPts val="1000"/>
              </a:spcBef>
              <a:spcAft>
                <a:spcPts val="0"/>
              </a:spcAft>
              <a:buNone/>
            </a:pPr>
            <a:r>
              <a:t/>
            </a:r>
            <a:endParaRPr/>
          </a:p>
          <a:p>
            <a:pPr indent="-342900" lvl="0" marL="342900" marR="0" rtl="0" algn="l">
              <a:spcBef>
                <a:spcPts val="1000"/>
              </a:spcBef>
              <a:spcAft>
                <a:spcPts val="0"/>
              </a:spcAft>
              <a:buClr>
                <a:schemeClr val="accent1"/>
              </a:buClr>
              <a:buSzPct val="100000"/>
              <a:buFont typeface="Noto Sans Symbols"/>
              <a:buChar char="•"/>
            </a:pPr>
            <a:r>
              <a:rPr b="0" i="0" lang="en-US" sz="1800" u="none" cap="none" strike="noStrike">
                <a:solidFill>
                  <a:srgbClr val="3F3F3F"/>
                </a:solidFill>
                <a:latin typeface="Century Gothic"/>
                <a:ea typeface="Century Gothic"/>
                <a:cs typeface="Century Gothic"/>
                <a:sym typeface="Century Gothic"/>
              </a:rPr>
              <a:t>More than 30% of people experienced the problem.</a:t>
            </a:r>
          </a:p>
        </p:txBody>
      </p:sp>
      <p:pic>
        <p:nvPicPr>
          <p:cNvPr descr="https://lh3.googleusercontent.com/IBaC0kzdjAzBp5JpXFqceBdHKnhgJgJJjWPs2v-QLLUnfJCkohTmCKULP2HKLddkJts1ygN2s7ikZ-zgubWg2ZPzpXfjrGw_1Yu4J4I0TV7b_jU3OWrtD366mDrMfOYYfLwTOM_tgiw" id="176" name="Shape 176"/>
          <p:cNvPicPr preferRelativeResize="0"/>
          <p:nvPr/>
        </p:nvPicPr>
        <p:blipFill rotWithShape="1">
          <a:blip r:embed="rId3">
            <a:alphaModFix/>
          </a:blip>
          <a:srcRect b="0" l="0" r="0" t="0"/>
          <a:stretch/>
        </p:blipFill>
        <p:spPr>
          <a:xfrm>
            <a:off x="2938124" y="2201774"/>
            <a:ext cx="7949700" cy="3633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2592925" y="624110"/>
            <a:ext cx="8911686" cy="1280889"/>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Century Gothic"/>
              <a:buNone/>
            </a:pPr>
            <a:r>
              <a:rPr b="0" i="0" lang="en-US" sz="3600" u="none" cap="none" strike="noStrike">
                <a:solidFill>
                  <a:srgbClr val="262626"/>
                </a:solidFill>
                <a:latin typeface="Century Gothic"/>
                <a:ea typeface="Century Gothic"/>
                <a:cs typeface="Century Gothic"/>
                <a:sym typeface="Century Gothic"/>
              </a:rPr>
              <a:t>Motivation</a:t>
            </a:r>
          </a:p>
        </p:txBody>
      </p:sp>
      <p:sp>
        <p:nvSpPr>
          <p:cNvPr id="182" name="Shape 182"/>
          <p:cNvSpPr txBox="1"/>
          <p:nvPr>
            <p:ph idx="1" type="body"/>
          </p:nvPr>
        </p:nvSpPr>
        <p:spPr>
          <a:xfrm>
            <a:off x="2420769" y="1592179"/>
            <a:ext cx="9602788" cy="47244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100000"/>
              <a:buFont typeface="Noto Sans Symbols"/>
              <a:buChar char="•"/>
            </a:pPr>
            <a:r>
              <a:rPr b="0" i="0" lang="en-US" sz="1800" u="none" cap="none" strike="noStrike">
                <a:solidFill>
                  <a:srgbClr val="3F3F3F"/>
                </a:solidFill>
                <a:latin typeface="Century Gothic"/>
                <a:ea typeface="Century Gothic"/>
                <a:cs typeface="Century Gothic"/>
                <a:sym typeface="Century Gothic"/>
              </a:rPr>
              <a:t>Use of survey (google form) to know how much people would be interested.</a:t>
            </a:r>
          </a:p>
          <a:p>
            <a:pPr indent="-342900" lvl="0" marL="342900" marR="0" rtl="0" algn="l">
              <a:spcBef>
                <a:spcPts val="1000"/>
              </a:spcBef>
              <a:spcAft>
                <a:spcPts val="0"/>
              </a:spcAft>
              <a:buClr>
                <a:schemeClr val="accent1"/>
              </a:buClr>
              <a:buSzPct val="1000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1000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1000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1000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1000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1000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1000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1000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0" lvl="0" marL="0" marR="0" rtl="0" algn="l">
              <a:spcBef>
                <a:spcPts val="1000"/>
              </a:spcBef>
              <a:spcAft>
                <a:spcPts val="0"/>
              </a:spcAft>
              <a:buNone/>
            </a:pPr>
            <a:r>
              <a:t/>
            </a:r>
            <a:endParaRPr/>
          </a:p>
          <a:p>
            <a:pPr indent="-342900" lvl="0" marL="342900" marR="0" rtl="0" algn="l">
              <a:spcBef>
                <a:spcPts val="1000"/>
              </a:spcBef>
              <a:spcAft>
                <a:spcPts val="0"/>
              </a:spcAft>
              <a:buClr>
                <a:schemeClr val="accent1"/>
              </a:buClr>
              <a:buSzPct val="100000"/>
              <a:buFont typeface="Noto Sans Symbols"/>
              <a:buChar char="•"/>
            </a:pPr>
            <a:r>
              <a:rPr b="0" i="0" lang="en-US" sz="1800" u="none" cap="none" strike="noStrike">
                <a:solidFill>
                  <a:srgbClr val="3F3F3F"/>
                </a:solidFill>
                <a:latin typeface="Century Gothic"/>
                <a:ea typeface="Century Gothic"/>
                <a:cs typeface="Century Gothic"/>
                <a:sym typeface="Century Gothic"/>
              </a:rPr>
              <a:t>More than 86%  people are interested to have a solution i.e. Spot-It browser extension</a:t>
            </a:r>
          </a:p>
        </p:txBody>
      </p:sp>
      <p:pic>
        <p:nvPicPr>
          <p:cNvPr descr="https://lh3.googleusercontent.com/ETtiEWgCBAK78Sg-WXvOVMJ9ASEVSzA2J4C0Oz1WcZB0CqbmloVA5_MQU_zRr7XussSSmlmNFv-xB0NRCitrANjOk6EuGgPZK9a6DVvOiZiLqjakav0U-JiIAAnBaieqH1t_Tg2w" id="183" name="Shape 183"/>
          <p:cNvPicPr preferRelativeResize="0"/>
          <p:nvPr/>
        </p:nvPicPr>
        <p:blipFill rotWithShape="1">
          <a:blip r:embed="rId3">
            <a:alphaModFix/>
          </a:blip>
          <a:srcRect b="0" l="0" r="0" t="0"/>
          <a:stretch/>
        </p:blipFill>
        <p:spPr>
          <a:xfrm>
            <a:off x="3007900" y="2045376"/>
            <a:ext cx="6524100" cy="3544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2592925" y="624110"/>
            <a:ext cx="8911686" cy="1280889"/>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Century Gothic"/>
              <a:buNone/>
            </a:pPr>
            <a:r>
              <a:rPr b="0" i="0" lang="en-US" sz="3600" u="none" cap="none" strike="noStrike">
                <a:solidFill>
                  <a:srgbClr val="262626"/>
                </a:solidFill>
                <a:latin typeface="Century Gothic"/>
                <a:ea typeface="Century Gothic"/>
                <a:cs typeface="Century Gothic"/>
                <a:sym typeface="Century Gothic"/>
              </a:rPr>
              <a:t>Proposed Business Case</a:t>
            </a:r>
          </a:p>
        </p:txBody>
      </p:sp>
      <p:sp>
        <p:nvSpPr>
          <p:cNvPr id="189" name="Shape 189"/>
          <p:cNvSpPr txBox="1"/>
          <p:nvPr>
            <p:ph idx="1" type="body"/>
          </p:nvPr>
        </p:nvSpPr>
        <p:spPr>
          <a:xfrm>
            <a:off x="2408750" y="1592175"/>
            <a:ext cx="9026400" cy="46839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100000"/>
              <a:buFont typeface="Noto Sans Symbols"/>
              <a:buChar char="•"/>
            </a:pPr>
            <a:r>
              <a:rPr b="0" i="0" lang="en-US" sz="1800" u="none" cap="none" strike="noStrike">
                <a:solidFill>
                  <a:srgbClr val="3F3F3F"/>
                </a:solidFill>
                <a:latin typeface="Century Gothic"/>
                <a:ea typeface="Century Gothic"/>
                <a:cs typeface="Century Gothic"/>
                <a:sym typeface="Century Gothic"/>
              </a:rPr>
              <a:t>Spot-It browser extension</a:t>
            </a:r>
          </a:p>
          <a:p>
            <a:pPr indent="-285750" lvl="1" marL="742950" marR="0" rtl="0" algn="l">
              <a:spcBef>
                <a:spcPts val="1000"/>
              </a:spcBef>
              <a:spcAft>
                <a:spcPts val="0"/>
              </a:spcAft>
              <a:buClr>
                <a:schemeClr val="accent1"/>
              </a:buClr>
              <a:buSzPct val="100000"/>
              <a:buFont typeface="Noto Sans Symbols"/>
              <a:buChar char="•"/>
            </a:pPr>
            <a:r>
              <a:rPr b="0" i="0" lang="en-US" sz="1600" u="none" cap="none" strike="noStrike">
                <a:solidFill>
                  <a:srgbClr val="3F3F3F"/>
                </a:solidFill>
                <a:latin typeface="Century Gothic"/>
                <a:ea typeface="Century Gothic"/>
                <a:cs typeface="Century Gothic"/>
                <a:sym typeface="Century Gothic"/>
              </a:rPr>
              <a:t>To classify and flag genuine and fake reviews displayed on the page.</a:t>
            </a:r>
          </a:p>
          <a:p>
            <a:pPr indent="0" lvl="0" marL="457200" marR="0" rtl="0" algn="l">
              <a:spcBef>
                <a:spcPts val="1000"/>
              </a:spcBef>
              <a:spcAft>
                <a:spcPts val="0"/>
              </a:spcAft>
              <a:buNone/>
            </a:pPr>
            <a:r>
              <a:t/>
            </a:r>
            <a:endParaRPr/>
          </a:p>
          <a:p>
            <a:pPr lvl="0" marR="0" rtl="0" algn="l">
              <a:spcBef>
                <a:spcPts val="1000"/>
              </a:spcBef>
              <a:spcAft>
                <a:spcPts val="0"/>
              </a:spcAft>
              <a:buClr>
                <a:schemeClr val="accent1"/>
              </a:buClr>
              <a:buSzPct val="100000"/>
              <a:buFont typeface="Noto Sans Symbols"/>
              <a:buChar char="•"/>
            </a:pPr>
            <a:r>
              <a:rPr lang="en-US">
                <a:solidFill>
                  <a:schemeClr val="dk1"/>
                </a:solidFill>
                <a:highlight>
                  <a:srgbClr val="FFFFFF"/>
                </a:highlight>
              </a:rPr>
              <a:t>I</a:t>
            </a:r>
            <a:r>
              <a:rPr lang="en-US">
                <a:solidFill>
                  <a:schemeClr val="dk1"/>
                </a:solidFill>
              </a:rPr>
              <a:t>n our implementation, as 1st phase we will build 2 models.</a:t>
            </a:r>
          </a:p>
          <a:p>
            <a:pPr lvl="1" marR="0" rtl="0" algn="just">
              <a:spcBef>
                <a:spcPts val="1000"/>
              </a:spcBef>
              <a:spcAft>
                <a:spcPts val="0"/>
              </a:spcAft>
              <a:buClr>
                <a:schemeClr val="accent1"/>
              </a:buClr>
              <a:buSzPct val="100000"/>
              <a:buFont typeface="Noto Sans Symbols"/>
              <a:buChar char="•"/>
            </a:pPr>
            <a:r>
              <a:rPr lang="en-US">
                <a:solidFill>
                  <a:schemeClr val="dk1"/>
                </a:solidFill>
              </a:rPr>
              <a:t>General model that gives real/fake categorical identifier based on content and features extracted from the content. As 1st phase, The model will be trainied using restaurant reviews data only. In addition, the model will be deployed and exposed to public using REST API. </a:t>
            </a:r>
          </a:p>
          <a:p>
            <a:pPr lvl="1" rtl="0" algn="just">
              <a:spcBef>
                <a:spcPts val="0"/>
              </a:spcBef>
              <a:buClr>
                <a:schemeClr val="accent1"/>
              </a:buClr>
              <a:buSzPct val="100000"/>
              <a:buFont typeface="Noto Sans Symbols"/>
              <a:buChar char="•"/>
            </a:pPr>
            <a:r>
              <a:rPr lang="en-US">
                <a:solidFill>
                  <a:schemeClr val="dk1"/>
                </a:solidFill>
              </a:rPr>
              <a:t>Specific model, This model uses anomaly detection method to develop a model to detect the “outlier” reviews based on user/business metadata as first step, then use the  general model to refine the solution and reduce false positive errors. I.e. fake positive reviews.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2592925" y="624104"/>
            <a:ext cx="8911800" cy="760200"/>
          </a:xfrm>
          <a:prstGeom prst="rect">
            <a:avLst/>
          </a:prstGeom>
        </p:spPr>
        <p:txBody>
          <a:bodyPr anchorCtr="0" anchor="t" bIns="91425" lIns="91425" rIns="91425" tIns="91425">
            <a:noAutofit/>
          </a:bodyPr>
          <a:lstStyle/>
          <a:p>
            <a:pPr lvl="0">
              <a:spcBef>
                <a:spcPts val="0"/>
              </a:spcBef>
              <a:buNone/>
            </a:pPr>
            <a:r>
              <a:rPr lang="en-US"/>
              <a:t>Idea of detecting fake reviews</a:t>
            </a:r>
          </a:p>
        </p:txBody>
      </p:sp>
      <p:sp>
        <p:nvSpPr>
          <p:cNvPr id="196" name="Shape 196"/>
          <p:cNvSpPr txBox="1"/>
          <p:nvPr>
            <p:ph idx="1" type="body"/>
          </p:nvPr>
        </p:nvSpPr>
        <p:spPr>
          <a:xfrm>
            <a:off x="2195950" y="1661700"/>
            <a:ext cx="9931500" cy="5039100"/>
          </a:xfrm>
          <a:prstGeom prst="rect">
            <a:avLst/>
          </a:prstGeom>
        </p:spPr>
        <p:txBody>
          <a:bodyPr anchorCtr="0" anchor="t" bIns="91425" lIns="91425" rIns="91425" tIns="91425">
            <a:noAutofit/>
          </a:bodyPr>
          <a:lstStyle/>
          <a:p>
            <a:pPr indent="0" lvl="0" marL="0">
              <a:spcBef>
                <a:spcPts val="0"/>
              </a:spcBef>
              <a:buNone/>
            </a:pPr>
            <a:r>
              <a:rPr lang="en-US"/>
              <a:t>Quote from Cornell University’s research paper→</a:t>
            </a:r>
          </a:p>
          <a:p>
            <a:pPr indent="0" lvl="0" marL="0" algn="just">
              <a:spcBef>
                <a:spcPts val="0"/>
              </a:spcBef>
              <a:buNone/>
            </a:pPr>
            <a:r>
              <a:rPr lang="en-US" sz="2400">
                <a:solidFill>
                  <a:schemeClr val="dk1"/>
                </a:solidFill>
              </a:rPr>
              <a:t>"</a:t>
            </a:r>
            <a:r>
              <a:rPr lang="en-US" sz="2200">
                <a:solidFill>
                  <a:schemeClr val="dk1"/>
                </a:solidFill>
              </a:rPr>
              <a:t>Truth-tellers and deceivers differ in the use of keywords referring to human behavior and personal life, and sometimes in features like the amount of punctuation or frequency of "large words." In parallel with previous analysis of imaginative vs informative writing, deceivers use more verbs and truth-tellers use more nouns."</a:t>
            </a:r>
          </a:p>
          <a:p>
            <a:pPr lvl="0">
              <a:spcBef>
                <a:spcPts val="0"/>
              </a:spcBef>
              <a:buNone/>
            </a:pPr>
            <a:r>
              <a:t/>
            </a:r>
            <a:endParaRPr/>
          </a:p>
          <a:p>
            <a:pPr lvl="0" rtl="0">
              <a:spcBef>
                <a:spcPts val="0"/>
              </a:spcBef>
              <a:buNone/>
            </a:pPr>
            <a:r>
              <a:rPr lang="en-US"/>
              <a:t>Features extracted from the test→</a:t>
            </a:r>
          </a:p>
          <a:p>
            <a:pPr indent="-342900" lvl="0" marL="736600" marR="279400">
              <a:lnSpc>
                <a:spcPct val="115000"/>
              </a:lnSpc>
              <a:spcBef>
                <a:spcPts val="1100"/>
              </a:spcBef>
              <a:buClr>
                <a:schemeClr val="dk1"/>
              </a:buClr>
              <a:buSzPct val="100000"/>
              <a:buFont typeface="Arial"/>
              <a:buChar char="●"/>
            </a:pPr>
            <a:r>
              <a:rPr lang="en-US">
                <a:solidFill>
                  <a:schemeClr val="dk1"/>
                </a:solidFill>
              </a:rPr>
              <a:t>mount of punctuation</a:t>
            </a:r>
          </a:p>
          <a:p>
            <a:pPr indent="-342900" lvl="0" marL="736600" marR="279400">
              <a:lnSpc>
                <a:spcPct val="115000"/>
              </a:lnSpc>
              <a:spcBef>
                <a:spcPts val="1100"/>
              </a:spcBef>
              <a:buClr>
                <a:schemeClr val="dk1"/>
              </a:buClr>
              <a:buSzPct val="100000"/>
              <a:buFont typeface="Arial"/>
              <a:buChar char="●"/>
            </a:pPr>
            <a:r>
              <a:rPr lang="en-US">
                <a:solidFill>
                  <a:schemeClr val="dk1"/>
                </a:solidFill>
              </a:rPr>
              <a:t>total verbs - total nouns</a:t>
            </a:r>
          </a:p>
          <a:p>
            <a:pPr indent="-342900" lvl="0" marL="736600" marR="279400">
              <a:lnSpc>
                <a:spcPct val="115000"/>
              </a:lnSpc>
              <a:spcBef>
                <a:spcPts val="1100"/>
              </a:spcBef>
              <a:buClr>
                <a:schemeClr val="dk1"/>
              </a:buClr>
              <a:buSzPct val="100000"/>
              <a:buFont typeface="Arial"/>
              <a:buChar char="●"/>
            </a:pPr>
            <a:r>
              <a:rPr lang="en-US">
                <a:solidFill>
                  <a:schemeClr val="dk1"/>
                </a:solidFill>
              </a:rPr>
              <a:t>length of the review.</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2592925" y="624110"/>
            <a:ext cx="8911686" cy="1280889"/>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Century Gothic"/>
              <a:buNone/>
            </a:pPr>
            <a:r>
              <a:rPr b="0" i="0" lang="en-US" sz="3600" u="none" cap="none" strike="noStrike">
                <a:solidFill>
                  <a:srgbClr val="262626"/>
                </a:solidFill>
                <a:latin typeface="Century Gothic"/>
                <a:ea typeface="Century Gothic"/>
                <a:cs typeface="Century Gothic"/>
                <a:sym typeface="Century Gothic"/>
              </a:rPr>
              <a:t>Data Collection</a:t>
            </a:r>
          </a:p>
        </p:txBody>
      </p:sp>
      <p:sp>
        <p:nvSpPr>
          <p:cNvPr id="202" name="Shape 202"/>
          <p:cNvSpPr txBox="1"/>
          <p:nvPr>
            <p:ph idx="1" type="body"/>
          </p:nvPr>
        </p:nvSpPr>
        <p:spPr>
          <a:xfrm>
            <a:off x="2450824" y="1592175"/>
            <a:ext cx="9741300" cy="37776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100000"/>
              <a:buFont typeface="Noto Sans Symbols"/>
              <a:buChar char="•"/>
            </a:pPr>
            <a:r>
              <a:rPr b="0" i="0" lang="en-US" sz="1800" u="none" cap="none" strike="noStrike">
                <a:solidFill>
                  <a:srgbClr val="3F3F3F"/>
                </a:solidFill>
                <a:latin typeface="Century Gothic"/>
                <a:ea typeface="Century Gothic"/>
                <a:cs typeface="Century Gothic"/>
                <a:sym typeface="Century Gothic"/>
              </a:rPr>
              <a:t>Review’s Dataset</a:t>
            </a:r>
          </a:p>
          <a:p>
            <a:pPr lvl="1" rtl="0">
              <a:spcBef>
                <a:spcPts val="0"/>
              </a:spcBef>
              <a:buClr>
                <a:schemeClr val="accent1"/>
              </a:buClr>
              <a:buSzPct val="100000"/>
              <a:buFont typeface="Noto Sans Symbols"/>
              <a:buChar char="•"/>
            </a:pPr>
            <a:r>
              <a:rPr lang="en-US"/>
              <a:t>Deceptive reviews Dataset – Cornell</a:t>
            </a:r>
          </a:p>
          <a:p>
            <a:pPr indent="-285750" lvl="1" marL="742950" marR="0" rtl="0" algn="l">
              <a:spcBef>
                <a:spcPts val="1000"/>
              </a:spcBef>
              <a:spcAft>
                <a:spcPts val="0"/>
              </a:spcAft>
              <a:buClr>
                <a:schemeClr val="accent1"/>
              </a:buClr>
              <a:buSzPct val="100000"/>
              <a:buFont typeface="Noto Sans Symbols"/>
              <a:buChar char="•"/>
            </a:pPr>
            <a:r>
              <a:rPr b="0" i="0" lang="en-US" sz="1600" u="none" cap="none" strike="noStrike">
                <a:solidFill>
                  <a:srgbClr val="3F3F3F"/>
                </a:solidFill>
                <a:latin typeface="Century Gothic"/>
                <a:ea typeface="Century Gothic"/>
                <a:cs typeface="Century Gothic"/>
                <a:sym typeface="Century Gothic"/>
              </a:rPr>
              <a:t>Yelp Dataset – out of 2 Million reviews only restaura</a:t>
            </a:r>
            <a:r>
              <a:rPr lang="en-US"/>
              <a:t>nt related reviews were considered for the prototype model</a:t>
            </a:r>
          </a:p>
          <a:p>
            <a:pPr indent="-342900" lvl="0" marL="342900" marR="0" rtl="0" algn="l">
              <a:spcBef>
                <a:spcPts val="1000"/>
              </a:spcBef>
              <a:spcAft>
                <a:spcPts val="0"/>
              </a:spcAft>
              <a:buClr>
                <a:schemeClr val="accent1"/>
              </a:buClr>
              <a:buSzPct val="100000"/>
              <a:buFont typeface="Noto Sans Symbols"/>
              <a:buChar char="•"/>
            </a:pPr>
            <a:r>
              <a:rPr lang="en-US"/>
              <a:t>Check</a:t>
            </a:r>
            <a:r>
              <a:rPr b="0" i="0" lang="en-US" sz="1800" u="none" cap="none" strike="noStrike">
                <a:solidFill>
                  <a:srgbClr val="3F3F3F"/>
                </a:solidFill>
                <a:latin typeface="Century Gothic"/>
                <a:ea typeface="Century Gothic"/>
                <a:cs typeface="Century Gothic"/>
                <a:sym typeface="Century Gothic"/>
              </a:rPr>
              <a:t> if people can identify fake/genuine reviews through a survey</a:t>
            </a:r>
          </a:p>
          <a:p>
            <a:pPr indent="-285750" lvl="1" marL="742950" marR="0" rtl="0" algn="l">
              <a:spcBef>
                <a:spcPts val="1000"/>
              </a:spcBef>
              <a:spcAft>
                <a:spcPts val="0"/>
              </a:spcAft>
              <a:buClr>
                <a:schemeClr val="accent1"/>
              </a:buClr>
              <a:buSzPct val="100000"/>
              <a:buFont typeface="Noto Sans Symbols"/>
              <a:buChar char="•"/>
            </a:pPr>
            <a:r>
              <a:rPr b="0" i="0" lang="en-US" sz="1600" u="none" cap="none" strike="noStrike">
                <a:solidFill>
                  <a:srgbClr val="3F3F3F"/>
                </a:solidFill>
                <a:latin typeface="Century Gothic"/>
                <a:ea typeface="Century Gothic"/>
                <a:cs typeface="Century Gothic"/>
                <a:sym typeface="Century Gothic"/>
              </a:rPr>
              <a:t>Easy to identify genuine positive reviews (top) than identifying fake positive reviews (below)</a:t>
            </a:r>
          </a:p>
        </p:txBody>
      </p:sp>
      <p:pic>
        <p:nvPicPr>
          <p:cNvPr descr="https://lh4.googleusercontent.com/ctv5Dtw1gmowZgZhLig46RxwKbeU9TPo_fbj0b-18vSmtO_X-TqyznNL52-OjMxWfRtmcCoM1AxMiR_9bm8yVIltMWlIYfk8k9X8WVSJx5HkaTvkwHeYWC9AuuMHH5rECXRgkeFn" id="203" name="Shape 203"/>
          <p:cNvPicPr preferRelativeResize="0"/>
          <p:nvPr/>
        </p:nvPicPr>
        <p:blipFill rotWithShape="1">
          <a:blip r:embed="rId3">
            <a:alphaModFix/>
          </a:blip>
          <a:srcRect b="0" l="0" r="0" t="0"/>
          <a:stretch/>
        </p:blipFill>
        <p:spPr>
          <a:xfrm>
            <a:off x="7629225" y="330325"/>
            <a:ext cx="4252500" cy="1871700"/>
          </a:xfrm>
          <a:prstGeom prst="rect">
            <a:avLst/>
          </a:prstGeom>
          <a:noFill/>
          <a:ln>
            <a:noFill/>
          </a:ln>
        </p:spPr>
      </p:pic>
      <p:pic>
        <p:nvPicPr>
          <p:cNvPr descr="https://lh5.googleusercontent.com/DufQLBnVZC-Jchcu5BEpENEoanBFk__uyAvM4WZv5LnZ5UjeKyQQ27BO0WwbcfkrlM8DetqAYIgI1kBjXR2WizAgr9FUUKC29GcrtQCBBextI0AW-5qhvyuw5gYRvhYJStaZKMLz" id="204" name="Shape 204"/>
          <p:cNvPicPr preferRelativeResize="0"/>
          <p:nvPr/>
        </p:nvPicPr>
        <p:blipFill rotWithShape="1">
          <a:blip r:embed="rId4">
            <a:alphaModFix/>
          </a:blip>
          <a:srcRect b="0" l="0" r="0" t="0"/>
          <a:stretch/>
        </p:blipFill>
        <p:spPr>
          <a:xfrm>
            <a:off x="7628025" y="4231199"/>
            <a:ext cx="4254900" cy="2626800"/>
          </a:xfrm>
          <a:prstGeom prst="rect">
            <a:avLst/>
          </a:prstGeom>
          <a:noFill/>
          <a:ln>
            <a:noFill/>
          </a:ln>
        </p:spPr>
      </p:pic>
      <p:pic>
        <p:nvPicPr>
          <p:cNvPr descr="https://lh4.googleusercontent.com/pbNCCrHNDL1Ejydn6RPJ2-EFBamOzHMYjWyYawoEDmGNOw8ivlIiL4prk8-mgR5otGf-s9dkKxHSmukj7SXadG276N0O3i-0Dk0J6rRjNn-qOX0uyL-3gMqexmv37LTm6LsJIf46" id="205" name="Shape 205"/>
          <p:cNvPicPr preferRelativeResize="0"/>
          <p:nvPr/>
        </p:nvPicPr>
        <p:blipFill rotWithShape="1">
          <a:blip r:embed="rId5">
            <a:alphaModFix/>
          </a:blip>
          <a:srcRect b="0" l="0" r="0" t="0"/>
          <a:stretch/>
        </p:blipFill>
        <p:spPr>
          <a:xfrm>
            <a:off x="1885850" y="4231199"/>
            <a:ext cx="5366400" cy="262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2592925" y="624110"/>
            <a:ext cx="8911686" cy="1280889"/>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Century Gothic"/>
              <a:buNone/>
            </a:pPr>
            <a:r>
              <a:rPr b="0" i="0" lang="en-US" sz="3600" u="none" cap="none" strike="noStrike">
                <a:solidFill>
                  <a:srgbClr val="262626"/>
                </a:solidFill>
                <a:latin typeface="Century Gothic"/>
                <a:ea typeface="Century Gothic"/>
                <a:cs typeface="Century Gothic"/>
                <a:sym typeface="Century Gothic"/>
              </a:rPr>
              <a:t>Approach</a:t>
            </a:r>
          </a:p>
        </p:txBody>
      </p:sp>
      <p:sp>
        <p:nvSpPr>
          <p:cNvPr id="211" name="Shape 211"/>
          <p:cNvSpPr txBox="1"/>
          <p:nvPr>
            <p:ph idx="1" type="body"/>
          </p:nvPr>
        </p:nvSpPr>
        <p:spPr>
          <a:xfrm>
            <a:off x="2432800" y="1592178"/>
            <a:ext cx="8915400" cy="5265821"/>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accent1"/>
              </a:buClr>
              <a:buSzPct val="100000"/>
              <a:buFont typeface="Noto Sans Symbols"/>
              <a:buChar char="•"/>
            </a:pPr>
            <a:r>
              <a:rPr b="0" i="0" lang="en-US" sz="1800" u="none" cap="none" strike="noStrike">
                <a:solidFill>
                  <a:srgbClr val="3F3F3F"/>
                </a:solidFill>
                <a:latin typeface="Century Gothic"/>
                <a:ea typeface="Century Gothic"/>
                <a:cs typeface="Century Gothic"/>
                <a:sym typeface="Century Gothic"/>
              </a:rPr>
              <a:t>Train linear - support vector machine using</a:t>
            </a:r>
          </a:p>
          <a:p>
            <a:pPr indent="-285750" lvl="1" marL="742950" marR="0" rtl="0" algn="l">
              <a:spcBef>
                <a:spcPts val="1000"/>
              </a:spcBef>
              <a:spcAft>
                <a:spcPts val="0"/>
              </a:spcAft>
              <a:buClr>
                <a:schemeClr val="accent1"/>
              </a:buClr>
              <a:buSzPct val="100000"/>
              <a:buFont typeface="Noto Sans Symbols"/>
              <a:buChar char="•"/>
            </a:pPr>
            <a:r>
              <a:rPr b="0" i="0" lang="en-US" sz="1600" u="none" cap="none" strike="noStrike">
                <a:solidFill>
                  <a:srgbClr val="3F3F3F"/>
                </a:solidFill>
                <a:latin typeface="Century Gothic"/>
                <a:ea typeface="Century Gothic"/>
                <a:cs typeface="Century Gothic"/>
                <a:sym typeface="Century Gothic"/>
              </a:rPr>
              <a:t>Features from text classifiers – ngram(1,3)</a:t>
            </a:r>
          </a:p>
          <a:p>
            <a:pPr indent="-285750" lvl="1" marL="742950" marR="0" rtl="0" algn="l">
              <a:spcBef>
                <a:spcPts val="1000"/>
              </a:spcBef>
              <a:spcAft>
                <a:spcPts val="0"/>
              </a:spcAft>
              <a:buClr>
                <a:schemeClr val="accent1"/>
              </a:buClr>
              <a:buSzPct val="100000"/>
              <a:buFont typeface="Noto Sans Symbols"/>
              <a:buChar char="•"/>
            </a:pPr>
            <a:r>
              <a:rPr b="0" i="0" lang="en-US" sz="1600" u="none" cap="none" strike="noStrike">
                <a:solidFill>
                  <a:srgbClr val="3F3F3F"/>
                </a:solidFill>
                <a:latin typeface="Century Gothic"/>
                <a:ea typeface="Century Gothic"/>
                <a:cs typeface="Century Gothic"/>
                <a:sym typeface="Century Gothic"/>
              </a:rPr>
              <a:t>Features which differentiates informative and imaginative writing</a:t>
            </a:r>
          </a:p>
          <a:p>
            <a:pPr indent="-228600" lvl="2" marL="1143000" marR="0" rtl="0" algn="l">
              <a:spcBef>
                <a:spcPts val="1000"/>
              </a:spcBef>
              <a:spcAft>
                <a:spcPts val="0"/>
              </a:spcAft>
              <a:buClr>
                <a:schemeClr val="accent1"/>
              </a:buClr>
              <a:buSzPct val="100000"/>
              <a:buFont typeface="Noto Sans Symbols"/>
              <a:buChar char="•"/>
            </a:pPr>
            <a:r>
              <a:rPr b="0" i="0" lang="en-US" sz="1400" u="none" cap="none" strike="noStrike">
                <a:solidFill>
                  <a:srgbClr val="3F3F3F"/>
                </a:solidFill>
                <a:latin typeface="Century Gothic"/>
                <a:ea typeface="Century Gothic"/>
                <a:cs typeface="Century Gothic"/>
                <a:sym typeface="Century Gothic"/>
              </a:rPr>
              <a:t>Ratio of verbs, nouns and punctuations</a:t>
            </a:r>
          </a:p>
          <a:p>
            <a:pPr indent="-342900" lvl="0" marL="342900" marR="0" rtl="0" algn="l">
              <a:spcBef>
                <a:spcPts val="1000"/>
              </a:spcBef>
              <a:spcAft>
                <a:spcPts val="0"/>
              </a:spcAft>
              <a:buClr>
                <a:schemeClr val="accent1"/>
              </a:buClr>
              <a:buSzPct val="100000"/>
              <a:buFont typeface="Noto Sans Symbols"/>
              <a:buChar char="•"/>
            </a:pPr>
            <a:r>
              <a:rPr b="0" i="0" lang="en-US" sz="1800" u="none" cap="none" strike="noStrike">
                <a:solidFill>
                  <a:srgbClr val="3F3F3F"/>
                </a:solidFill>
                <a:latin typeface="Century Gothic"/>
                <a:ea typeface="Century Gothic"/>
                <a:cs typeface="Century Gothic"/>
                <a:sym typeface="Century Gothic"/>
              </a:rPr>
              <a:t>Linear support vector machine learns</a:t>
            </a:r>
          </a:p>
          <a:p>
            <a:pPr indent="-285750" lvl="1" marL="742950" marR="0" rtl="0" algn="l">
              <a:spcBef>
                <a:spcPts val="1000"/>
              </a:spcBef>
              <a:spcAft>
                <a:spcPts val="0"/>
              </a:spcAft>
              <a:buClr>
                <a:schemeClr val="accent1"/>
              </a:buClr>
              <a:buSzPct val="100000"/>
              <a:buFont typeface="Noto Sans Symbols"/>
              <a:buChar char="•"/>
            </a:pPr>
            <a:r>
              <a:rPr b="0" i="0" lang="en-US" sz="1600" u="none" cap="none" strike="noStrike">
                <a:solidFill>
                  <a:srgbClr val="3F3F3F"/>
                </a:solidFill>
                <a:latin typeface="Century Gothic"/>
                <a:ea typeface="Century Gothic"/>
                <a:cs typeface="Century Gothic"/>
                <a:sym typeface="Century Gothic"/>
              </a:rPr>
              <a:t>Weight vector –W</a:t>
            </a:r>
          </a:p>
          <a:p>
            <a:pPr indent="-285750" lvl="1" marL="742950" marR="0" rtl="0" algn="l">
              <a:spcBef>
                <a:spcPts val="1000"/>
              </a:spcBef>
              <a:spcAft>
                <a:spcPts val="0"/>
              </a:spcAft>
              <a:buClr>
                <a:schemeClr val="accent1"/>
              </a:buClr>
              <a:buSzPct val="100000"/>
              <a:buFont typeface="Noto Sans Symbols"/>
              <a:buChar char="•"/>
            </a:pPr>
            <a:r>
              <a:rPr b="0" i="0" lang="en-US" sz="1600" u="none" cap="none" strike="noStrike">
                <a:solidFill>
                  <a:srgbClr val="3F3F3F"/>
                </a:solidFill>
                <a:latin typeface="Century Gothic"/>
                <a:ea typeface="Century Gothic"/>
                <a:cs typeface="Century Gothic"/>
                <a:sym typeface="Century Gothic"/>
              </a:rPr>
              <a:t>Bias term – B</a:t>
            </a:r>
          </a:p>
          <a:p>
            <a:pPr indent="-342900" lvl="0" marL="342900" marR="0" rtl="0" algn="l">
              <a:spcBef>
                <a:spcPts val="1000"/>
              </a:spcBef>
              <a:spcAft>
                <a:spcPts val="0"/>
              </a:spcAft>
              <a:buClr>
                <a:schemeClr val="accent1"/>
              </a:buClr>
              <a:buSzPct val="100000"/>
              <a:buFont typeface="Noto Sans Symbols"/>
              <a:buChar char="•"/>
            </a:pPr>
            <a:r>
              <a:rPr b="0" i="0" lang="en-US" sz="1800" u="none" cap="none" strike="noStrike">
                <a:solidFill>
                  <a:srgbClr val="3F3F3F"/>
                </a:solidFill>
                <a:latin typeface="Century Gothic"/>
                <a:ea typeface="Century Gothic"/>
                <a:cs typeface="Century Gothic"/>
                <a:sym typeface="Century Gothic"/>
              </a:rPr>
              <a:t>2 step Math approach</a:t>
            </a:r>
          </a:p>
          <a:p>
            <a:pPr indent="-285750" lvl="1" marL="742950" marR="0" rtl="0" algn="l">
              <a:spcBef>
                <a:spcPts val="1000"/>
              </a:spcBef>
              <a:spcAft>
                <a:spcPts val="0"/>
              </a:spcAft>
              <a:buClr>
                <a:schemeClr val="accent1"/>
              </a:buClr>
              <a:buSzPct val="100000"/>
              <a:buFont typeface="Noto Sans Symbols"/>
              <a:buChar char="•"/>
            </a:pPr>
            <a:r>
              <a:rPr b="0" i="0" lang="en-US" sz="1600" u="none" cap="none" strike="noStrike">
                <a:solidFill>
                  <a:srgbClr val="3F3F3F"/>
                </a:solidFill>
                <a:latin typeface="Century Gothic"/>
                <a:ea typeface="Century Gothic"/>
                <a:cs typeface="Century Gothic"/>
                <a:sym typeface="Century Gothic"/>
              </a:rPr>
              <a:t>Anomaly Detection – using Elliptic Envelope algorithm with yelp dataset</a:t>
            </a:r>
          </a:p>
          <a:p>
            <a:pPr indent="-285750" lvl="1" marL="742950" marR="0" rtl="0" algn="l">
              <a:spcBef>
                <a:spcPts val="1000"/>
              </a:spcBef>
              <a:spcAft>
                <a:spcPts val="0"/>
              </a:spcAft>
              <a:buClr>
                <a:schemeClr val="accent1"/>
              </a:buClr>
              <a:buSzPct val="100000"/>
              <a:buFont typeface="Noto Sans Symbols"/>
              <a:buChar char="•"/>
            </a:pPr>
            <a:r>
              <a:rPr b="0" i="0" lang="en-US" sz="1600" u="none" cap="none" strike="noStrike">
                <a:solidFill>
                  <a:srgbClr val="3F3F3F"/>
                </a:solidFill>
                <a:latin typeface="Century Gothic"/>
                <a:ea typeface="Century Gothic"/>
                <a:cs typeface="Century Gothic"/>
                <a:sym typeface="Century Gothic"/>
              </a:rPr>
              <a:t>Text based classification - using cornell dece</a:t>
            </a:r>
            <a:r>
              <a:rPr lang="en-US"/>
              <a:t>ptive reviews dataset</a:t>
            </a:r>
          </a:p>
        </p:txBody>
      </p:sp>
      <p:pic>
        <p:nvPicPr>
          <p:cNvPr descr="https://lh6.googleusercontent.com/z5DtOfPTdaxEBs8nOe3VWQ_ueGy5_E80OgAFuS0WkiATNuqlAw7trCwrTOxG8NSM4DF1dC9nX27LAx-TWefPW4TX14feWDPUL3lh8hA1TFDUiOAQXShGXQW5sd9eBUBtW3bgnWus" id="212" name="Shape 212"/>
          <p:cNvPicPr preferRelativeResize="0"/>
          <p:nvPr/>
        </p:nvPicPr>
        <p:blipFill rotWithShape="1">
          <a:blip r:embed="rId3">
            <a:alphaModFix/>
          </a:blip>
          <a:srcRect b="0" l="0" r="0" t="0"/>
          <a:stretch/>
        </p:blipFill>
        <p:spPr>
          <a:xfrm>
            <a:off x="5943598" y="3480989"/>
            <a:ext cx="3414363" cy="658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idx="1" type="body"/>
          </p:nvPr>
        </p:nvSpPr>
        <p:spPr>
          <a:xfrm>
            <a:off x="2444833" y="1580146"/>
            <a:ext cx="9634871" cy="5193631"/>
          </a:xfrm>
          <a:prstGeom prst="rect">
            <a:avLst/>
          </a:prstGeom>
          <a:noFill/>
          <a:ln>
            <a:noFill/>
          </a:ln>
        </p:spPr>
        <p:txBody>
          <a:bodyPr anchorCtr="0" anchor="t" bIns="45700" lIns="91425" rIns="91425" tIns="45700">
            <a:noAutofit/>
          </a:bodyPr>
          <a:lstStyle/>
          <a:p>
            <a:pPr indent="-228600" lvl="0" marL="457200" rtl="0">
              <a:spcBef>
                <a:spcPts val="0"/>
              </a:spcBef>
            </a:pPr>
            <a:r>
              <a:rPr lang="en-US">
                <a:solidFill>
                  <a:srgbClr val="262626"/>
                </a:solidFill>
              </a:rPr>
              <a:t>E</a:t>
            </a:r>
            <a:r>
              <a:rPr lang="en-US"/>
              <a:t>lliptic Envelope Algorithm</a:t>
            </a:r>
          </a:p>
          <a:p>
            <a:pPr indent="457200" lvl="0" marL="0" marR="0" rtl="0" algn="l">
              <a:spcBef>
                <a:spcPts val="1000"/>
              </a:spcBef>
              <a:spcAft>
                <a:spcPts val="0"/>
              </a:spcAft>
              <a:buNone/>
            </a:pPr>
            <a:r>
              <a:rPr lang="en-US" sz="1800"/>
              <a:t>It is d</a:t>
            </a:r>
            <a:r>
              <a:rPr b="0" i="0" lang="en-US" sz="1800" u="none" cap="none" strike="noStrike">
                <a:solidFill>
                  <a:srgbClr val="3F3F3F"/>
                </a:solidFill>
                <a:latin typeface="Century Gothic"/>
                <a:ea typeface="Century Gothic"/>
                <a:cs typeface="Century Gothic"/>
                <a:sym typeface="Century Gothic"/>
              </a:rPr>
              <a:t>ifferent from</a:t>
            </a:r>
            <a:r>
              <a:rPr lang="en-US" sz="1800"/>
              <a:t> </a:t>
            </a:r>
            <a:r>
              <a:rPr lang="en-US"/>
              <a:t>-</a:t>
            </a:r>
          </a:p>
          <a:p>
            <a:pPr indent="-228600" lvl="1" marL="914400" rtl="0">
              <a:spcBef>
                <a:spcPts val="0"/>
              </a:spcBef>
            </a:pPr>
            <a:r>
              <a:rPr lang="en-US" sz="1600"/>
              <a:t>Isolation Forrest Algorithm</a:t>
            </a:r>
          </a:p>
          <a:p>
            <a:pPr indent="-228600" lvl="1" marL="914400" rtl="0">
              <a:spcBef>
                <a:spcPts val="0"/>
              </a:spcBef>
            </a:pPr>
            <a:r>
              <a:rPr lang="en-US"/>
              <a:t>One Class SVM Algorithm</a:t>
            </a:r>
          </a:p>
          <a:p>
            <a:pPr indent="0" lvl="0" marL="0" rtl="0">
              <a:spcBef>
                <a:spcPts val="0"/>
              </a:spcBef>
              <a:buNone/>
            </a:pPr>
            <a:r>
              <a:t/>
            </a:r>
            <a:endParaRPr/>
          </a:p>
          <a:p>
            <a:pPr indent="0" lvl="0" marL="0" rtl="0">
              <a:spcBef>
                <a:spcPts val="0"/>
              </a:spcBef>
              <a:buNone/>
            </a:pPr>
            <a:r>
              <a:t/>
            </a:r>
            <a:endParaRPr/>
          </a:p>
          <a:p>
            <a:pPr indent="-228600" lvl="0" marL="457200" rtl="0">
              <a:spcBef>
                <a:spcPts val="0"/>
              </a:spcBef>
            </a:pPr>
            <a:r>
              <a:rPr lang="en-US"/>
              <a:t>Features used</a:t>
            </a:r>
          </a:p>
          <a:p>
            <a:pPr indent="-228600" lvl="1" marL="914400" rtl="0">
              <a:spcBef>
                <a:spcPts val="0"/>
              </a:spcBef>
            </a:pPr>
            <a:r>
              <a:rPr lang="en-US" sz="1800">
                <a:solidFill>
                  <a:schemeClr val="dk1"/>
                </a:solidFill>
              </a:rPr>
              <a:t>user_review_count</a:t>
            </a:r>
          </a:p>
          <a:p>
            <a:pPr indent="-228600" lvl="1" marL="914400" rtl="0">
              <a:spcBef>
                <a:spcPts val="0"/>
              </a:spcBef>
            </a:pPr>
            <a:r>
              <a:rPr lang="en-US" sz="1800">
                <a:solidFill>
                  <a:schemeClr val="dk1"/>
                </a:solidFill>
              </a:rPr>
              <a:t>user_average_stars</a:t>
            </a:r>
          </a:p>
          <a:p>
            <a:pPr indent="-228600" lvl="1" marL="914400" rtl="0">
              <a:spcBef>
                <a:spcPts val="0"/>
              </a:spcBef>
            </a:pPr>
            <a:r>
              <a:rPr lang="en-US" sz="1800">
                <a:solidFill>
                  <a:schemeClr val="dk1"/>
                </a:solidFill>
              </a:rPr>
              <a:t>user_friends_count</a:t>
            </a:r>
          </a:p>
          <a:p>
            <a:pPr indent="-228600" lvl="1" marL="914400" rtl="0">
              <a:spcBef>
                <a:spcPts val="0"/>
              </a:spcBef>
            </a:pPr>
            <a:r>
              <a:rPr lang="en-US" sz="1800">
                <a:solidFill>
                  <a:schemeClr val="dk1"/>
                </a:solidFill>
              </a:rPr>
              <a:t>business_rate</a:t>
            </a:r>
          </a:p>
          <a:p>
            <a:pPr indent="-228600" lvl="1" marL="914400" rtl="0">
              <a:spcBef>
                <a:spcPts val="0"/>
              </a:spcBef>
            </a:pPr>
            <a:r>
              <a:rPr lang="en-US" sz="1800">
                <a:solidFill>
                  <a:schemeClr val="dk1"/>
                </a:solidFill>
              </a:rPr>
              <a:t>business_review count</a:t>
            </a:r>
          </a:p>
          <a:p>
            <a:pPr indent="0" lvl="0" marL="457200" rtl="0">
              <a:spcBef>
                <a:spcPts val="0"/>
              </a:spcBef>
              <a:buNone/>
            </a:pPr>
            <a:r>
              <a:t/>
            </a:r>
            <a:endParaRPr sz="1800">
              <a:solidFill>
                <a:schemeClr val="dk1"/>
              </a:solidFill>
            </a:endParaRPr>
          </a:p>
          <a:p>
            <a:pPr indent="-228600" lvl="0" marL="457200" marR="279400" rtl="0" algn="just">
              <a:lnSpc>
                <a:spcPct val="142857"/>
              </a:lnSpc>
              <a:spcBef>
                <a:spcPts val="1100"/>
              </a:spcBef>
            </a:pPr>
            <a:r>
              <a:rPr lang="en-US"/>
              <a:t>Data used - Yelp reviews of restaurant buisness.</a:t>
            </a:r>
          </a:p>
          <a:p>
            <a:pPr indent="0" lvl="0" marL="0" marR="0" rtl="0" algn="l">
              <a:spcBef>
                <a:spcPts val="1000"/>
              </a:spcBef>
              <a:spcAft>
                <a:spcPts val="0"/>
              </a:spcAft>
              <a:buNone/>
            </a:pPr>
            <a:r>
              <a:t/>
            </a:r>
            <a:endParaRPr/>
          </a:p>
        </p:txBody>
      </p:sp>
      <p:sp>
        <p:nvSpPr>
          <p:cNvPr id="218" name="Shape 218"/>
          <p:cNvSpPr txBox="1"/>
          <p:nvPr>
            <p:ph type="title"/>
          </p:nvPr>
        </p:nvSpPr>
        <p:spPr>
          <a:xfrm>
            <a:off x="2592925" y="624104"/>
            <a:ext cx="8911800" cy="665699"/>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Century Gothic"/>
              <a:buNone/>
            </a:pPr>
            <a:r>
              <a:rPr lang="en-US"/>
              <a:t>Step1 - Anomaly Detection </a:t>
            </a:r>
          </a:p>
        </p:txBody>
      </p:sp>
      <p:pic>
        <p:nvPicPr>
          <p:cNvPr descr="https://lh6.googleusercontent.com/wykz4eQOoJ7a1vdakGuqkV7aAIv-Ie16U56GyMF6WDiCr6tYWdRCCBIQPsoPIu2JJcmRTUVmO7t-7JQH2gnM3ssFO5vjjxzaYClO6_wAJ4RRmVxNQfUVYqauAKqZqoskpjmFpXj4" id="219" name="Shape 219"/>
          <p:cNvPicPr preferRelativeResize="0"/>
          <p:nvPr/>
        </p:nvPicPr>
        <p:blipFill rotWithShape="1">
          <a:blip r:embed="rId3">
            <a:alphaModFix/>
          </a:blip>
          <a:srcRect b="0" l="0" r="0" t="0"/>
          <a:stretch/>
        </p:blipFill>
        <p:spPr>
          <a:xfrm>
            <a:off x="6213200" y="1580150"/>
            <a:ext cx="5866500" cy="427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2592925" y="624110"/>
            <a:ext cx="8911686" cy="735458"/>
          </a:xfrm>
          <a:prstGeom prst="rect">
            <a:avLst/>
          </a:prstGeom>
          <a:noFill/>
          <a:ln>
            <a:noFill/>
          </a:ln>
        </p:spPr>
        <p:txBody>
          <a:bodyPr anchorCtr="0" anchor="t" bIns="45700" lIns="91425" rIns="91425" tIns="45700">
            <a:noAutofit/>
          </a:bodyPr>
          <a:lstStyle/>
          <a:p>
            <a:pPr indent="0" lvl="0" marL="0" marR="0" rtl="0" algn="l">
              <a:spcBef>
                <a:spcPts val="0"/>
              </a:spcBef>
              <a:buClr>
                <a:srgbClr val="262626"/>
              </a:buClr>
              <a:buSzPct val="25000"/>
              <a:buFont typeface="Century Gothic"/>
              <a:buNone/>
            </a:pPr>
            <a:r>
              <a:rPr lang="en-US"/>
              <a:t>Step2 - Text Classifier</a:t>
            </a:r>
          </a:p>
        </p:txBody>
      </p:sp>
      <p:sp>
        <p:nvSpPr>
          <p:cNvPr id="225" name="Shape 225"/>
          <p:cNvSpPr txBox="1"/>
          <p:nvPr>
            <p:ph idx="1" type="body"/>
          </p:nvPr>
        </p:nvSpPr>
        <p:spPr>
          <a:xfrm>
            <a:off x="2432801" y="1592178"/>
            <a:ext cx="9759198" cy="5265821"/>
          </a:xfrm>
          <a:prstGeom prst="rect">
            <a:avLst/>
          </a:prstGeom>
          <a:noFill/>
          <a:ln>
            <a:noFill/>
          </a:ln>
        </p:spPr>
        <p:txBody>
          <a:bodyPr anchorCtr="0" anchor="t" bIns="45700" lIns="91425" rIns="91425" tIns="45700">
            <a:noAutofit/>
          </a:bodyPr>
          <a:lstStyle/>
          <a:p>
            <a:pPr indent="0" lvl="0" marL="0" rtl="0">
              <a:spcBef>
                <a:spcPts val="0"/>
              </a:spcBef>
              <a:buNone/>
            </a:pPr>
            <a:r>
              <a:t/>
            </a:r>
            <a:endParaRPr sz="1800"/>
          </a:p>
          <a:p>
            <a:pPr indent="-342900" lvl="0" marL="457200" rtl="0">
              <a:spcBef>
                <a:spcPts val="0"/>
              </a:spcBef>
              <a:buSzPct val="100000"/>
            </a:pPr>
            <a:r>
              <a:rPr lang="en-US" sz="1800"/>
              <a:t>g(x) → anomaly detection function</a:t>
            </a:r>
          </a:p>
          <a:p>
            <a:pPr indent="-342900" lvl="0" marL="457200" rtl="0">
              <a:spcBef>
                <a:spcPts val="0"/>
              </a:spcBef>
              <a:buSzPct val="100000"/>
            </a:pPr>
            <a:r>
              <a:rPr lang="en-US" sz="1800"/>
              <a:t>h(x) → outlier detector - text classifier function</a:t>
            </a:r>
          </a:p>
          <a:p>
            <a:pPr indent="0" lvl="0" marL="0" rtl="0">
              <a:spcBef>
                <a:spcPts val="0"/>
              </a:spcBef>
              <a:buNone/>
            </a:pPr>
            <a:r>
              <a:t/>
            </a:r>
            <a:endParaRPr/>
          </a:p>
          <a:p>
            <a:pPr indent="-69850" lvl="0" marL="0" rtl="0">
              <a:spcBef>
                <a:spcPts val="0"/>
              </a:spcBef>
              <a:buClr>
                <a:schemeClr val="dk1"/>
              </a:buClr>
              <a:buSzPct val="61111"/>
              <a:buFont typeface="Arial"/>
              <a:buNone/>
            </a:pPr>
            <a:r>
              <a:t/>
            </a:r>
            <a:endParaRPr/>
          </a:p>
          <a:p>
            <a:pPr indent="-228600" lvl="0" marL="457200" rtl="0">
              <a:spcBef>
                <a:spcPts val="0"/>
              </a:spcBef>
            </a:pPr>
            <a:r>
              <a:rPr lang="en-US"/>
              <a:t>Features used</a:t>
            </a:r>
          </a:p>
          <a:p>
            <a:pPr indent="-228600" lvl="1" marL="914400" rtl="0">
              <a:spcBef>
                <a:spcPts val="0"/>
              </a:spcBef>
            </a:pPr>
            <a:r>
              <a:rPr lang="en-US"/>
              <a:t>amount of punctuation</a:t>
            </a:r>
          </a:p>
          <a:p>
            <a:pPr indent="-228600" lvl="1" marL="914400" rtl="0">
              <a:spcBef>
                <a:spcPts val="0"/>
              </a:spcBef>
            </a:pPr>
            <a:r>
              <a:rPr lang="en-US"/>
              <a:t>total verbs - total nouns</a:t>
            </a:r>
          </a:p>
          <a:p>
            <a:pPr indent="-228600" lvl="1" marL="914400" rtl="0">
              <a:spcBef>
                <a:spcPts val="0"/>
              </a:spcBef>
            </a:pPr>
            <a:r>
              <a:rPr lang="en-US"/>
              <a:t>length of the review</a:t>
            </a:r>
          </a:p>
          <a:p>
            <a:pPr indent="0" lvl="0" marL="0" rtl="0">
              <a:spcBef>
                <a:spcPts val="0"/>
              </a:spcBef>
              <a:buNone/>
            </a:pPr>
            <a:r>
              <a:t/>
            </a:r>
            <a:endParaRPr/>
          </a:p>
          <a:p>
            <a:pPr indent="0" lvl="0" marL="0" rtl="0">
              <a:lnSpc>
                <a:spcPct val="100000"/>
              </a:lnSpc>
              <a:spcBef>
                <a:spcPts val="0"/>
              </a:spcBef>
              <a:buNone/>
            </a:pPr>
            <a:r>
              <a:t/>
            </a:r>
            <a:endParaRPr sz="1600"/>
          </a:p>
          <a:p>
            <a:pPr indent="0" lvl="0" marL="0" rtl="0">
              <a:lnSpc>
                <a:spcPct val="100000"/>
              </a:lnSpc>
              <a:spcBef>
                <a:spcPts val="0"/>
              </a:spcBef>
              <a:buNone/>
            </a:pPr>
            <a:r>
              <a:t/>
            </a:r>
            <a:endParaRPr sz="1600"/>
          </a:p>
          <a:p>
            <a:pPr indent="0" lvl="0" marL="0" rtl="0">
              <a:lnSpc>
                <a:spcPct val="100000"/>
              </a:lnSpc>
              <a:spcBef>
                <a:spcPts val="0"/>
              </a:spcBef>
              <a:buNone/>
            </a:pPr>
            <a:r>
              <a:t/>
            </a:r>
            <a:endParaRPr sz="1600"/>
          </a:p>
          <a:p>
            <a:pPr indent="-330200" lvl="0" marL="457200" rtl="0">
              <a:lnSpc>
                <a:spcPct val="100000"/>
              </a:lnSpc>
              <a:spcBef>
                <a:spcPts val="0"/>
              </a:spcBef>
              <a:buSzPct val="100000"/>
            </a:pPr>
            <a:r>
              <a:rPr lang="en-US" sz="1600"/>
              <a:t>Flow→ So a given review will be classified as a deceptive one if it has been detected as an outlier by the anomaly detector and then classified as a deceptive review by the text classifier.</a:t>
            </a:r>
          </a:p>
        </p:txBody>
      </p:sp>
      <p:pic>
        <p:nvPicPr>
          <p:cNvPr id="226" name="Shape 226"/>
          <p:cNvPicPr preferRelativeResize="0"/>
          <p:nvPr/>
        </p:nvPicPr>
        <p:blipFill>
          <a:blip r:embed="rId3">
            <a:alphaModFix/>
          </a:blip>
          <a:stretch>
            <a:fillRect/>
          </a:stretch>
        </p:blipFill>
        <p:spPr>
          <a:xfrm>
            <a:off x="8249622" y="1718024"/>
            <a:ext cx="3721624" cy="877324"/>
          </a:xfrm>
          <a:prstGeom prst="rect">
            <a:avLst/>
          </a:prstGeom>
          <a:noFill/>
          <a:ln>
            <a:noFill/>
          </a:ln>
        </p:spPr>
      </p:pic>
      <p:pic>
        <p:nvPicPr>
          <p:cNvPr id="227" name="Shape 227"/>
          <p:cNvPicPr preferRelativeResize="0"/>
          <p:nvPr/>
        </p:nvPicPr>
        <p:blipFill rotWithShape="1">
          <a:blip r:embed="rId4">
            <a:alphaModFix/>
          </a:blip>
          <a:srcRect b="0" l="3437" r="0" t="0"/>
          <a:stretch/>
        </p:blipFill>
        <p:spPr>
          <a:xfrm>
            <a:off x="6055799" y="3016725"/>
            <a:ext cx="5915449" cy="2658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