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57" r:id="rId5"/>
    <p:sldId id="260" r:id="rId6"/>
    <p:sldId id="261" r:id="rId7"/>
    <p:sldId id="270" r:id="rId8"/>
    <p:sldId id="263" r:id="rId9"/>
    <p:sldId id="267" r:id="rId10"/>
    <p:sldId id="264" r:id="rId11"/>
    <p:sldId id="265" r:id="rId12"/>
    <p:sldId id="273" r:id="rId13"/>
    <p:sldId id="271" r:id="rId14"/>
    <p:sldId id="274" r:id="rId15"/>
    <p:sldId id="275" r:id="rId16"/>
    <p:sldId id="27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9985-D378-1A40-8E10-B11A51A14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1F0E3B-525E-8CFB-BCE3-3039506EE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399300-F7F7-E230-144D-DED855D07575}"/>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7E1A2E3A-F16D-3984-B56A-F4A000E6D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5FB13-9D4B-A89F-ED7E-CA27D73776A4}"/>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419677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C53A-3F9B-F9E4-2FB9-D34158EB71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04712-5588-E2F1-3C2D-BF444362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B7B74-56CA-4982-6034-BB9C85382FCD}"/>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B096D08A-CC81-3E5E-6491-DA6CFCAE3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91AB4-C126-9D06-2980-A32DC6763E17}"/>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1062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5E266-AB29-40B3-712B-8407ED8B97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23F04-68CD-4E10-B226-C1534F159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13321-C860-AD2A-D984-CCF129478B3A}"/>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52642678-352B-03AA-0F47-E7C8DF220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6E3B4-BC49-DF2F-B282-9769140C3831}"/>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1830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541B-065A-9948-F577-34DCAE83A9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3564B-62BD-FE4E-B107-2E5579ABE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17307-3682-5C5D-E837-817D7A6543C5}"/>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9A0AA8AB-4F95-9983-4D96-CFF6F951F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229B0-8187-6863-178E-14FEBECF8813}"/>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197350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7859-6FA5-60DC-3D74-C1C4EF538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3F43A6-71D4-FCE1-BBF9-C8C864C92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98C73-2627-78A1-F3B6-2135DC35E401}"/>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C1F0D095-CC8A-0A01-A19E-96C66DADC0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15E30-8789-5A2C-CCEF-6BB738F7270A}"/>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48511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C686-591E-FDB6-B1FA-314570ACB0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9E64F-D5A0-4542-C2E5-AC677DF43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E9CB29-F075-2128-8B1F-1A96FE738E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BE7C2F-EDD7-A836-3132-36D8BB6666EA}"/>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6" name="Footer Placeholder 5">
            <a:extLst>
              <a:ext uri="{FF2B5EF4-FFF2-40B4-BE49-F238E27FC236}">
                <a16:creationId xmlns:a16="http://schemas.microsoft.com/office/drawing/2014/main" id="{F3148682-FFB4-614A-2D65-FF5E3C233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C97B0-DB6B-ACB7-2D39-CFCE9A276C4C}"/>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303438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7A29-9070-F509-BDAB-3A9ECD9D31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51CB73-D1BB-8D37-AAEA-B346AB003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370C78-2012-24F2-21C9-D13EBB606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681C0B-291A-4E1A-B383-C9AD8C2F4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589701-3857-6249-8ED7-F75E6CEED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613893-A264-2A79-C8CB-4AF696B4B631}"/>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8" name="Footer Placeholder 7">
            <a:extLst>
              <a:ext uri="{FF2B5EF4-FFF2-40B4-BE49-F238E27FC236}">
                <a16:creationId xmlns:a16="http://schemas.microsoft.com/office/drawing/2014/main" id="{B02C3026-0887-7626-C7F0-B70831C6AD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294157-FDE3-C593-557F-0DA3F6FC8119}"/>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141546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50E5-A75C-51E0-F010-EC0BCCB22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2A4968-F953-3A69-CBCE-CEFCC6FC6222}"/>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4" name="Footer Placeholder 3">
            <a:extLst>
              <a:ext uri="{FF2B5EF4-FFF2-40B4-BE49-F238E27FC236}">
                <a16:creationId xmlns:a16="http://schemas.microsoft.com/office/drawing/2014/main" id="{C9B25BDE-3B25-45BF-A06E-071733D7FB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556154-0461-3BAB-A1AE-CE8BC4433BF6}"/>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254840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B1AE6-C864-6B49-7903-12F571CE8E40}"/>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3" name="Footer Placeholder 2">
            <a:extLst>
              <a:ext uri="{FF2B5EF4-FFF2-40B4-BE49-F238E27FC236}">
                <a16:creationId xmlns:a16="http://schemas.microsoft.com/office/drawing/2014/main" id="{0405E7E7-5647-F56F-8520-7323DD16DE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8F7C73-C69C-5B52-8073-4B62FB3E4FF6}"/>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237617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1BF7-ACE0-D262-8A9C-2BEF620B9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31BB3E-E046-1735-F131-2218F9532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3EC140-572D-45C5-CD43-2DBFDD610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10343-6B8A-7D78-5B71-F76DD0F699B4}"/>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6" name="Footer Placeholder 5">
            <a:extLst>
              <a:ext uri="{FF2B5EF4-FFF2-40B4-BE49-F238E27FC236}">
                <a16:creationId xmlns:a16="http://schemas.microsoft.com/office/drawing/2014/main" id="{90DBC283-2A09-E7F2-C2FD-2EC29F6A0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E5209-CE32-D452-B843-F905512BFAF4}"/>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289271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B57E-BAE8-1E79-9D40-8F9046FC8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2EE415-5869-3294-25D6-4EA486A83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899162-D2FC-FE1D-4D00-7ABD1DEC6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0B294-61CE-4069-6D4F-2B3FC55F857A}"/>
              </a:ext>
            </a:extLst>
          </p:cNvPr>
          <p:cNvSpPr>
            <a:spLocks noGrp="1"/>
          </p:cNvSpPr>
          <p:nvPr>
            <p:ph type="dt" sz="half" idx="10"/>
          </p:nvPr>
        </p:nvSpPr>
        <p:spPr/>
        <p:txBody>
          <a:bodyPr/>
          <a:lstStyle/>
          <a:p>
            <a:fld id="{E8FE8C0C-8B78-4085-AC97-850159A3A246}" type="datetimeFigureOut">
              <a:rPr lang="en-IN" smtClean="0"/>
              <a:t>26-05-2023</a:t>
            </a:fld>
            <a:endParaRPr lang="en-IN"/>
          </a:p>
        </p:txBody>
      </p:sp>
      <p:sp>
        <p:nvSpPr>
          <p:cNvPr id="6" name="Footer Placeholder 5">
            <a:extLst>
              <a:ext uri="{FF2B5EF4-FFF2-40B4-BE49-F238E27FC236}">
                <a16:creationId xmlns:a16="http://schemas.microsoft.com/office/drawing/2014/main" id="{2B6E5453-CCA9-753D-940E-141ED24E5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232D3-772C-DBE3-A3C4-988D316BEF69}"/>
              </a:ext>
            </a:extLst>
          </p:cNvPr>
          <p:cNvSpPr>
            <a:spLocks noGrp="1"/>
          </p:cNvSpPr>
          <p:nvPr>
            <p:ph type="sldNum" sz="quarter" idx="12"/>
          </p:nvPr>
        </p:nvSpPr>
        <p:spPr/>
        <p:txBody>
          <a:bodyPr/>
          <a:lstStyle/>
          <a:p>
            <a:fld id="{4B775707-E73E-407A-B7BF-DA67D45AEC09}" type="slidenum">
              <a:rPr lang="en-IN" smtClean="0"/>
              <a:t>‹#›</a:t>
            </a:fld>
            <a:endParaRPr lang="en-IN"/>
          </a:p>
        </p:txBody>
      </p:sp>
    </p:spTree>
    <p:extLst>
      <p:ext uri="{BB962C8B-B14F-4D97-AF65-F5344CB8AC3E}">
        <p14:creationId xmlns:p14="http://schemas.microsoft.com/office/powerpoint/2010/main" val="245003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7D530-CE38-70DD-2663-70D4FD575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FA019D-4650-9BA7-39EF-3EC8EFE10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5AFEE1-C86A-E7A0-B17A-83B72DDBA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E8C0C-8B78-4085-AC97-850159A3A246}" type="datetimeFigureOut">
              <a:rPr lang="en-IN" smtClean="0"/>
              <a:t>26-05-2023</a:t>
            </a:fld>
            <a:endParaRPr lang="en-IN"/>
          </a:p>
        </p:txBody>
      </p:sp>
      <p:sp>
        <p:nvSpPr>
          <p:cNvPr id="5" name="Footer Placeholder 4">
            <a:extLst>
              <a:ext uri="{FF2B5EF4-FFF2-40B4-BE49-F238E27FC236}">
                <a16:creationId xmlns:a16="http://schemas.microsoft.com/office/drawing/2014/main" id="{95F6E19E-03F5-FFA1-7CC2-4219633EF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2219A9-F121-B3AA-13CF-E2C8EC8C5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75707-E73E-407A-B7BF-DA67D45AEC09}" type="slidenum">
              <a:rPr lang="en-IN" smtClean="0"/>
              <a:t>‹#›</a:t>
            </a:fld>
            <a:endParaRPr lang="en-IN"/>
          </a:p>
        </p:txBody>
      </p:sp>
    </p:spTree>
    <p:extLst>
      <p:ext uri="{BB962C8B-B14F-4D97-AF65-F5344CB8AC3E}">
        <p14:creationId xmlns:p14="http://schemas.microsoft.com/office/powerpoint/2010/main" val="420385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ap.stanford.edu/data/egonets-Facebook.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5E6-2BFC-0804-45BF-D3D7E7DF6A48}"/>
              </a:ext>
            </a:extLst>
          </p:cNvPr>
          <p:cNvSpPr>
            <a:spLocks noGrp="1"/>
          </p:cNvSpPr>
          <p:nvPr>
            <p:ph type="ctrTitle"/>
          </p:nvPr>
        </p:nvSpPr>
        <p:spPr>
          <a:xfrm>
            <a:off x="1523999" y="1122363"/>
            <a:ext cx="9353909" cy="2388588"/>
          </a:xfrm>
        </p:spPr>
        <p:txBody>
          <a:bodyPr/>
          <a:lstStyle/>
          <a:p>
            <a:r>
              <a:rPr lang="en-US" dirty="0">
                <a:solidFill>
                  <a:schemeClr val="accent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Influential user in social network </a:t>
            </a:r>
            <a:endParaRPr lang="en-IN" dirty="0">
              <a:solidFill>
                <a:schemeClr val="accent1">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aphicFrame>
        <p:nvGraphicFramePr>
          <p:cNvPr id="5" name="Table 4">
            <a:extLst>
              <a:ext uri="{FF2B5EF4-FFF2-40B4-BE49-F238E27FC236}">
                <a16:creationId xmlns:a16="http://schemas.microsoft.com/office/drawing/2014/main" id="{52679212-81D7-3267-403C-C0EF159B8785}"/>
              </a:ext>
            </a:extLst>
          </p:cNvPr>
          <p:cNvGraphicFramePr>
            <a:graphicFrameLocks noGrp="1"/>
          </p:cNvGraphicFramePr>
          <p:nvPr>
            <p:extLst>
              <p:ext uri="{D42A27DB-BD31-4B8C-83A1-F6EECF244321}">
                <p14:modId xmlns:p14="http://schemas.microsoft.com/office/powerpoint/2010/main" val="3896679697"/>
              </p:ext>
            </p:extLst>
          </p:nvPr>
        </p:nvGraphicFramePr>
        <p:xfrm>
          <a:off x="3141452" y="4154129"/>
          <a:ext cx="5909096" cy="1071880"/>
        </p:xfrm>
        <a:graphic>
          <a:graphicData uri="http://schemas.openxmlformats.org/drawingml/2006/table">
            <a:tbl>
              <a:tblPr>
                <a:effectLst/>
                <a:tableStyleId>{073A0DAA-6AF3-43AB-8588-CEC1D06C72B9}</a:tableStyleId>
              </a:tblPr>
              <a:tblGrid>
                <a:gridCol w="2954548">
                  <a:extLst>
                    <a:ext uri="{9D8B030D-6E8A-4147-A177-3AD203B41FA5}">
                      <a16:colId xmlns:a16="http://schemas.microsoft.com/office/drawing/2014/main" val="1606624252"/>
                    </a:ext>
                  </a:extLst>
                </a:gridCol>
                <a:gridCol w="2954548">
                  <a:extLst>
                    <a:ext uri="{9D8B030D-6E8A-4147-A177-3AD203B41FA5}">
                      <a16:colId xmlns:a16="http://schemas.microsoft.com/office/drawing/2014/main" val="1560528070"/>
                    </a:ext>
                  </a:extLst>
                </a:gridCol>
              </a:tblGrid>
              <a:tr h="0">
                <a:tc>
                  <a:txBody>
                    <a:bodyPr/>
                    <a:lstStyle/>
                    <a:p>
                      <a:pPr marL="294005" indent="-6350">
                        <a:lnSpc>
                          <a:spcPct val="107000"/>
                        </a:lnSpc>
                        <a:spcAft>
                          <a:spcPts val="90"/>
                        </a:spcAft>
                      </a:pPr>
                      <a:r>
                        <a:rPr lang="en-IN" sz="1400">
                          <a:effectLst/>
                        </a:rPr>
                        <a:t>A S K Viswas</a:t>
                      </a:r>
                      <a:endPar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tc>
                  <a:txBody>
                    <a:bodyPr/>
                    <a:lstStyle/>
                    <a:p>
                      <a:pPr marL="6350" indent="-6350">
                        <a:lnSpc>
                          <a:spcPct val="107000"/>
                        </a:lnSpc>
                        <a:spcAft>
                          <a:spcPts val="90"/>
                        </a:spcAft>
                      </a:pPr>
                      <a:r>
                        <a:rPr lang="en-IN" sz="1400" b="0" dirty="0">
                          <a:effectLst/>
                        </a:rPr>
                        <a:t>AM. EN. U4CSE20013</a:t>
                      </a:r>
                      <a:endParaRPr lang="en-IN" sz="14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extLst>
                  <a:ext uri="{0D108BD9-81ED-4DB2-BD59-A6C34878D82A}">
                    <a16:rowId xmlns:a16="http://schemas.microsoft.com/office/drawing/2014/main" val="1601089918"/>
                  </a:ext>
                </a:extLst>
              </a:tr>
              <a:tr h="210185">
                <a:tc>
                  <a:txBody>
                    <a:bodyPr/>
                    <a:lstStyle/>
                    <a:p>
                      <a:pPr marL="163195" indent="-6350">
                        <a:lnSpc>
                          <a:spcPct val="107000"/>
                        </a:lnSpc>
                        <a:spcAft>
                          <a:spcPts val="90"/>
                        </a:spcAft>
                      </a:pPr>
                      <a:r>
                        <a:rPr lang="en-IN" sz="1400">
                          <a:effectLst/>
                        </a:rPr>
                        <a:t>P Laxmi Praneeth</a:t>
                      </a:r>
                      <a:r>
                        <a:rPr lang="en-IN" sz="2000">
                          <a:effectLst/>
                        </a:rPr>
                        <a:t> </a:t>
                      </a:r>
                      <a:endPar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tc>
                  <a:txBody>
                    <a:bodyPr/>
                    <a:lstStyle/>
                    <a:p>
                      <a:pPr marL="6350" indent="-6350">
                        <a:lnSpc>
                          <a:spcPct val="107000"/>
                        </a:lnSpc>
                        <a:spcAft>
                          <a:spcPts val="90"/>
                        </a:spcAft>
                      </a:pPr>
                      <a:r>
                        <a:rPr lang="en-IN" sz="1400" dirty="0">
                          <a:effectLst/>
                        </a:rPr>
                        <a:t>AM. EN. U4CSE20052</a:t>
                      </a:r>
                      <a:r>
                        <a:rPr lang="en-IN" sz="2000" dirty="0">
                          <a:effectLst/>
                        </a:rPr>
                        <a:t> </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extLst>
                  <a:ext uri="{0D108BD9-81ED-4DB2-BD59-A6C34878D82A}">
                    <a16:rowId xmlns:a16="http://schemas.microsoft.com/office/drawing/2014/main" val="2009006933"/>
                  </a:ext>
                </a:extLst>
              </a:tr>
              <a:tr h="210185">
                <a:tc>
                  <a:txBody>
                    <a:bodyPr/>
                    <a:lstStyle/>
                    <a:p>
                      <a:pPr marL="6350" marR="1016000" indent="-6350" algn="ctr">
                        <a:lnSpc>
                          <a:spcPct val="107000"/>
                        </a:lnSpc>
                        <a:spcAft>
                          <a:spcPts val="90"/>
                        </a:spcAft>
                      </a:pPr>
                      <a:r>
                        <a:rPr lang="en-IN" sz="1400" dirty="0">
                          <a:effectLst/>
                        </a:rPr>
                        <a:t>V Harshit</a:t>
                      </a:r>
                      <a:r>
                        <a:rPr lang="en-IN" sz="2000" dirty="0">
                          <a:effectLst/>
                        </a:rPr>
                        <a:t> </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tc>
                  <a:txBody>
                    <a:bodyPr/>
                    <a:lstStyle/>
                    <a:p>
                      <a:pPr marL="6350" indent="-6350">
                        <a:lnSpc>
                          <a:spcPct val="107000"/>
                        </a:lnSpc>
                        <a:spcAft>
                          <a:spcPts val="90"/>
                        </a:spcAft>
                      </a:pPr>
                      <a:r>
                        <a:rPr lang="en-IN" sz="1400" dirty="0">
                          <a:effectLst/>
                        </a:rPr>
                        <a:t>AM. EN. U4CSE20074</a:t>
                      </a:r>
                      <a:r>
                        <a:rPr lang="en-IN" sz="2000" dirty="0">
                          <a:effectLst/>
                        </a:rPr>
                        <a:t> </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extLst>
                  <a:ext uri="{0D108BD9-81ED-4DB2-BD59-A6C34878D82A}">
                    <a16:rowId xmlns:a16="http://schemas.microsoft.com/office/drawing/2014/main" val="3158508549"/>
                  </a:ext>
                </a:extLst>
              </a:tr>
              <a:tr h="210185">
                <a:tc>
                  <a:txBody>
                    <a:bodyPr/>
                    <a:lstStyle/>
                    <a:p>
                      <a:pPr marL="6350" marR="1016000" indent="-6350" algn="ctr">
                        <a:lnSpc>
                          <a:spcPct val="107000"/>
                        </a:lnSpc>
                        <a:spcAft>
                          <a:spcPts val="90"/>
                        </a:spcAft>
                      </a:pPr>
                      <a:r>
                        <a:rPr lang="en-IN" sz="1400">
                          <a:effectLst/>
                        </a:rPr>
                        <a:t>G Nandan </a:t>
                      </a:r>
                      <a:endParaRPr lang="en-IN"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tc>
                  <a:txBody>
                    <a:bodyPr/>
                    <a:lstStyle/>
                    <a:p>
                      <a:pPr marL="6350" indent="-6350">
                        <a:lnSpc>
                          <a:spcPct val="107000"/>
                        </a:lnSpc>
                        <a:spcAft>
                          <a:spcPts val="90"/>
                        </a:spcAft>
                      </a:pPr>
                      <a:r>
                        <a:rPr lang="en-IN" sz="1400" dirty="0">
                          <a:effectLst/>
                        </a:rPr>
                        <a:t>AM. EN. U4CSE20226</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8980" marR="73025" marT="4445" marB="0"/>
                </a:tc>
                <a:extLst>
                  <a:ext uri="{0D108BD9-81ED-4DB2-BD59-A6C34878D82A}">
                    <a16:rowId xmlns:a16="http://schemas.microsoft.com/office/drawing/2014/main" val="778569596"/>
                  </a:ext>
                </a:extLst>
              </a:tr>
            </a:tbl>
          </a:graphicData>
        </a:graphic>
      </p:graphicFrame>
    </p:spTree>
    <p:extLst>
      <p:ext uri="{BB962C8B-B14F-4D97-AF65-F5344CB8AC3E}">
        <p14:creationId xmlns:p14="http://schemas.microsoft.com/office/powerpoint/2010/main" val="1430381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CF8F5-1293-A19D-4F0E-551054E2EBCB}"/>
              </a:ext>
            </a:extLst>
          </p:cNvPr>
          <p:cNvSpPr>
            <a:spLocks noGrp="1"/>
          </p:cNvSpPr>
          <p:nvPr>
            <p:ph type="title"/>
          </p:nvPr>
        </p:nvSpPr>
        <p:spPr>
          <a:xfrm>
            <a:off x="1156851" y="637762"/>
            <a:ext cx="9888496" cy="1520377"/>
          </a:xfrm>
        </p:spPr>
        <p:txBody>
          <a:bodyPr anchor="ctr">
            <a:normAutofit/>
          </a:bodyPr>
          <a:lstStyle/>
          <a:p>
            <a:r>
              <a:rPr lang="en-IN" b="1" dirty="0">
                <a:solidFill>
                  <a:schemeClr val="bg1"/>
                </a:solidFill>
              </a:rPr>
              <a:t>OBJECTIVE</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6E3E38-BCF9-6691-E8FF-1E89A46FFB77}"/>
              </a:ext>
            </a:extLst>
          </p:cNvPr>
          <p:cNvSpPr>
            <a:spLocks noGrp="1"/>
          </p:cNvSpPr>
          <p:nvPr>
            <p:ph idx="1"/>
          </p:nvPr>
        </p:nvSpPr>
        <p:spPr>
          <a:xfrm>
            <a:off x="1155559" y="3100283"/>
            <a:ext cx="9889788" cy="3076679"/>
          </a:xfrm>
        </p:spPr>
        <p:txBody>
          <a:bodyPr>
            <a:normAutofit/>
          </a:bodyPr>
          <a:lstStyle/>
          <a:p>
            <a:pPr fontAlgn="base">
              <a:spcAft>
                <a:spcPts val="90"/>
              </a:spcAft>
              <a:buClr>
                <a:srgbClr val="000000"/>
              </a:buClr>
              <a:buSzPts val="1400"/>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 Acquisition and Learning  </a:t>
            </a:r>
          </a:p>
          <a:p>
            <a:pPr fontAlgn="base">
              <a:spcAft>
                <a:spcPts val="280"/>
              </a:spcAft>
              <a:buClr>
                <a:srgbClr val="000000"/>
              </a:buClr>
              <a:buSzPts val="1400"/>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Development and Explanation </a:t>
            </a:r>
          </a:p>
          <a:p>
            <a:endParaRPr lang="en-IN" sz="2400" dirty="0"/>
          </a:p>
        </p:txBody>
      </p:sp>
    </p:spTree>
    <p:extLst>
      <p:ext uri="{BB962C8B-B14F-4D97-AF65-F5344CB8AC3E}">
        <p14:creationId xmlns:p14="http://schemas.microsoft.com/office/powerpoint/2010/main" val="2873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AE454-F308-0BFD-2D13-1869E6EAB572}"/>
              </a:ext>
            </a:extLst>
          </p:cNvPr>
          <p:cNvSpPr>
            <a:spLocks noGrp="1"/>
          </p:cNvSpPr>
          <p:nvPr>
            <p:ph type="title"/>
          </p:nvPr>
        </p:nvSpPr>
        <p:spPr>
          <a:xfrm>
            <a:off x="1156851" y="637762"/>
            <a:ext cx="9888496" cy="1520377"/>
          </a:xfrm>
        </p:spPr>
        <p:txBody>
          <a:bodyPr anchor="ctr">
            <a:normAutofit/>
          </a:bodyPr>
          <a:lstStyle/>
          <a:p>
            <a:r>
              <a:rPr lang="en-GB" b="1">
                <a:solidFill>
                  <a:schemeClr val="bg1"/>
                </a:solidFill>
              </a:rPr>
              <a:t>DATA ACQUISITION AND LEARNING</a:t>
            </a:r>
            <a:endParaRPr lang="en-IN"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941440-F881-919A-B0E7-1EADB528C89B}"/>
              </a:ext>
            </a:extLst>
          </p:cNvPr>
          <p:cNvSpPr>
            <a:spLocks noGrp="1"/>
          </p:cNvSpPr>
          <p:nvPr>
            <p:ph idx="1"/>
          </p:nvPr>
        </p:nvSpPr>
        <p:spPr>
          <a:xfrm>
            <a:off x="1155559" y="3100283"/>
            <a:ext cx="9889788" cy="3076679"/>
          </a:xfrm>
        </p:spPr>
        <p:txBody>
          <a:bodyPr>
            <a:normAutofit/>
          </a:bodyPr>
          <a:lstStyle/>
          <a:p>
            <a:pPr marL="457200" lvl="0" indent="-342900" rtl="0">
              <a:spcBef>
                <a:spcPts val="0"/>
              </a:spcBef>
              <a:spcAft>
                <a:spcPts val="0"/>
              </a:spcAft>
              <a:buSzPts val="1800"/>
              <a:buFont typeface="Times New Roman"/>
              <a:buChar char="●"/>
            </a:pPr>
            <a:r>
              <a:rPr lang="en-US" sz="2400" dirty="0">
                <a:ea typeface="Times New Roman"/>
                <a:cs typeface="Times New Roman"/>
                <a:sym typeface="Times New Roman"/>
              </a:rPr>
              <a:t>Acquired from </a:t>
            </a:r>
            <a:r>
              <a:rPr lang="en-US" sz="2400" u="sng" dirty="0">
                <a:ea typeface="Times New Roman"/>
                <a:cs typeface="Times New Roman"/>
                <a:sym typeface="Times New Roman"/>
                <a:hlinkClick r:id="rId2"/>
              </a:rPr>
              <a:t>http://snap.stanford.edu/data/egonets-Facebook.html</a:t>
            </a:r>
            <a:endParaRPr lang="en-US" sz="2400" dirty="0">
              <a:ea typeface="Times New Roman"/>
              <a:cs typeface="Times New Roman"/>
              <a:sym typeface="Times New Roman"/>
            </a:endParaRPr>
          </a:p>
          <a:p>
            <a:pPr marL="457200" lvl="0" indent="-342900">
              <a:spcBef>
                <a:spcPts val="0"/>
              </a:spcBef>
              <a:spcAft>
                <a:spcPts val="0"/>
              </a:spcAft>
              <a:buSzPts val="1800"/>
              <a:buFont typeface="Times New Roman"/>
              <a:buChar char="●"/>
            </a:pPr>
            <a:r>
              <a:rPr lang="en-US" sz="2400" dirty="0">
                <a:ea typeface="Times New Roman"/>
                <a:cs typeface="Times New Roman"/>
                <a:sym typeface="Times New Roman"/>
              </a:rPr>
              <a:t>This dataset consists of 'circles' (or 'friends lists') from Facebook.</a:t>
            </a:r>
          </a:p>
          <a:p>
            <a:pPr marL="457200" lvl="0" indent="-342900" rtl="0">
              <a:spcBef>
                <a:spcPts val="0"/>
              </a:spcBef>
              <a:spcAft>
                <a:spcPts val="0"/>
              </a:spcAft>
              <a:buSzPts val="1800"/>
              <a:buFont typeface="Times New Roman"/>
              <a:buChar char="●"/>
            </a:pPr>
            <a:r>
              <a:rPr lang="en-US" sz="2400" dirty="0">
                <a:ea typeface="Times New Roman"/>
                <a:cs typeface="Times New Roman"/>
                <a:sym typeface="Times New Roman"/>
              </a:rPr>
              <a:t>This anonymized dataset includes node features (profiles), circles, and ego networks.</a:t>
            </a:r>
          </a:p>
          <a:p>
            <a:pPr marL="457200" lvl="0" indent="-342900" rtl="0">
              <a:spcBef>
                <a:spcPts val="0"/>
              </a:spcBef>
              <a:spcAft>
                <a:spcPts val="0"/>
              </a:spcAft>
              <a:buSzPts val="1800"/>
              <a:buFont typeface="Times New Roman"/>
              <a:buChar char="●"/>
            </a:pPr>
            <a:r>
              <a:rPr lang="en-US" sz="2400" dirty="0">
                <a:ea typeface="Times New Roman"/>
                <a:cs typeface="Times New Roman"/>
                <a:sym typeface="Times New Roman"/>
              </a:rPr>
              <a:t>The edges are undirected .</a:t>
            </a:r>
          </a:p>
          <a:p>
            <a:pPr marL="457200" lvl="0" indent="-342900" rtl="0">
              <a:spcBef>
                <a:spcPts val="0"/>
              </a:spcBef>
              <a:spcAft>
                <a:spcPts val="0"/>
              </a:spcAft>
              <a:buSzPts val="1800"/>
              <a:buFont typeface="Times New Roman"/>
              <a:buChar char="●"/>
            </a:pPr>
            <a:r>
              <a:rPr lang="en-US" sz="2400" dirty="0">
                <a:ea typeface="Times New Roman"/>
                <a:cs typeface="Times New Roman"/>
                <a:sym typeface="Times New Roman"/>
              </a:rPr>
              <a:t>10 ego-networks, consisting of 193 circles and 4,039 users.</a:t>
            </a:r>
          </a:p>
          <a:p>
            <a:pPr marL="457200" lvl="0" indent="-342900">
              <a:spcBef>
                <a:spcPts val="0"/>
              </a:spcBef>
              <a:spcAft>
                <a:spcPts val="0"/>
              </a:spcAft>
              <a:buSzPts val="1800"/>
              <a:buFont typeface="Times New Roman"/>
              <a:buChar char="●"/>
            </a:pPr>
            <a:r>
              <a:rPr lang="en-US" sz="2400" dirty="0">
                <a:ea typeface="Times New Roman"/>
                <a:cs typeface="Times New Roman"/>
                <a:sym typeface="Times New Roman"/>
              </a:rPr>
              <a:t>Features of various nodes are described in the following format:[Type]:[Subtype]:</a:t>
            </a:r>
            <a:r>
              <a:rPr lang="en-US" sz="2400" dirty="0" err="1">
                <a:ea typeface="Times New Roman"/>
                <a:cs typeface="Times New Roman"/>
                <a:sym typeface="Times New Roman"/>
              </a:rPr>
              <a:t>attributeName</a:t>
            </a:r>
            <a:br>
              <a:rPr lang="en-US" sz="2400" dirty="0">
                <a:ea typeface="Times New Roman"/>
                <a:cs typeface="Times New Roman"/>
                <a:sym typeface="Times New Roman"/>
              </a:rPr>
            </a:br>
            <a:endParaRPr lang="en-US" sz="2400" dirty="0">
              <a:ea typeface="Times New Roman"/>
              <a:cs typeface="Times New Roman"/>
              <a:sym typeface="Times New Roman"/>
            </a:endParaRPr>
          </a:p>
          <a:p>
            <a:pPr marL="0" lvl="0" indent="0" rtl="0">
              <a:spcBef>
                <a:spcPts val="1600"/>
              </a:spcBef>
              <a:spcAft>
                <a:spcPts val="0"/>
              </a:spcAft>
              <a:buNone/>
            </a:pPr>
            <a:endParaRPr lang="en-US" sz="2400" dirty="0"/>
          </a:p>
          <a:p>
            <a:pPr marL="0" lvl="0" indent="0" rtl="0">
              <a:spcBef>
                <a:spcPts val="1600"/>
              </a:spcBef>
              <a:spcAft>
                <a:spcPts val="1600"/>
              </a:spcAft>
              <a:buNone/>
            </a:pPr>
            <a:endParaRPr lang="en-US" sz="2400" dirty="0"/>
          </a:p>
          <a:p>
            <a:endParaRPr lang="en-IN" sz="2400" dirty="0"/>
          </a:p>
        </p:txBody>
      </p:sp>
    </p:spTree>
    <p:extLst>
      <p:ext uri="{BB962C8B-B14F-4D97-AF65-F5344CB8AC3E}">
        <p14:creationId xmlns:p14="http://schemas.microsoft.com/office/powerpoint/2010/main" val="318576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AE454-F308-0BFD-2D13-1869E6EAB572}"/>
              </a:ext>
            </a:extLst>
          </p:cNvPr>
          <p:cNvSpPr>
            <a:spLocks noGrp="1"/>
          </p:cNvSpPr>
          <p:nvPr>
            <p:ph type="title"/>
          </p:nvPr>
        </p:nvSpPr>
        <p:spPr>
          <a:xfrm>
            <a:off x="1156851" y="637762"/>
            <a:ext cx="9888496" cy="1520377"/>
          </a:xfrm>
        </p:spPr>
        <p:txBody>
          <a:bodyPr anchor="ctr">
            <a:normAutofit/>
          </a:bodyPr>
          <a:lstStyle/>
          <a:p>
            <a:r>
              <a:rPr lang="en-GB" b="1" dirty="0">
                <a:solidFill>
                  <a:schemeClr val="bg1"/>
                </a:solidFill>
              </a:rPr>
              <a:t>DEVELOPMENT AND EXPLANATION</a:t>
            </a:r>
            <a:endParaRPr lang="en-IN" b="1"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hape 277">
            <a:extLst>
              <a:ext uri="{FF2B5EF4-FFF2-40B4-BE49-F238E27FC236}">
                <a16:creationId xmlns:a16="http://schemas.microsoft.com/office/drawing/2014/main" id="{A1B0C72C-B705-A0BB-0DA5-0BD27DD853CF}"/>
              </a:ext>
            </a:extLst>
          </p:cNvPr>
          <p:cNvSpPr txBox="1"/>
          <p:nvPr/>
        </p:nvSpPr>
        <p:spPr>
          <a:xfrm>
            <a:off x="1903614" y="3468830"/>
            <a:ext cx="1854000" cy="444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dirty="0">
                <a:latin typeface="Montserrat"/>
                <a:ea typeface="Montserrat"/>
                <a:cs typeface="Montserrat"/>
                <a:sym typeface="Montserrat"/>
              </a:rPr>
              <a:t>LOAD DATASET</a:t>
            </a:r>
            <a:endParaRPr dirty="0"/>
          </a:p>
        </p:txBody>
      </p:sp>
      <p:sp>
        <p:nvSpPr>
          <p:cNvPr id="6" name="Shape 278">
            <a:extLst>
              <a:ext uri="{FF2B5EF4-FFF2-40B4-BE49-F238E27FC236}">
                <a16:creationId xmlns:a16="http://schemas.microsoft.com/office/drawing/2014/main" id="{5C0E407E-D815-4884-1B4E-5FA4F3A1E100}"/>
              </a:ext>
            </a:extLst>
          </p:cNvPr>
          <p:cNvSpPr txBox="1"/>
          <p:nvPr/>
        </p:nvSpPr>
        <p:spPr>
          <a:xfrm>
            <a:off x="1903614" y="3912080"/>
            <a:ext cx="1991400" cy="691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GB" sz="1000">
                <a:latin typeface="Lato"/>
                <a:ea typeface="Lato"/>
                <a:cs typeface="Lato"/>
                <a:sym typeface="Lato"/>
              </a:rPr>
              <a:t>Facebook data from the stanford Website is taken and Loaded into the  Notebook.</a:t>
            </a:r>
            <a:endParaRPr sz="1000">
              <a:latin typeface="Lato"/>
              <a:ea typeface="Lato"/>
              <a:cs typeface="Lato"/>
              <a:sym typeface="Lato"/>
            </a:endParaRPr>
          </a:p>
        </p:txBody>
      </p:sp>
      <p:sp>
        <p:nvSpPr>
          <p:cNvPr id="7" name="Shape 279">
            <a:extLst>
              <a:ext uri="{FF2B5EF4-FFF2-40B4-BE49-F238E27FC236}">
                <a16:creationId xmlns:a16="http://schemas.microsoft.com/office/drawing/2014/main" id="{AA811FCF-24F8-176B-F948-10C625ABD126}"/>
              </a:ext>
            </a:extLst>
          </p:cNvPr>
          <p:cNvSpPr txBox="1"/>
          <p:nvPr/>
        </p:nvSpPr>
        <p:spPr>
          <a:xfrm>
            <a:off x="1903614" y="4881630"/>
            <a:ext cx="2275500" cy="444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a:latin typeface="Montserrat"/>
                <a:ea typeface="Montserrat"/>
                <a:cs typeface="Montserrat"/>
                <a:sym typeface="Montserrat"/>
              </a:rPr>
              <a:t>DEGREE OF NODES</a:t>
            </a:r>
            <a:endParaRPr/>
          </a:p>
        </p:txBody>
      </p:sp>
      <p:sp>
        <p:nvSpPr>
          <p:cNvPr id="9" name="Shape 280">
            <a:extLst>
              <a:ext uri="{FF2B5EF4-FFF2-40B4-BE49-F238E27FC236}">
                <a16:creationId xmlns:a16="http://schemas.microsoft.com/office/drawing/2014/main" id="{CFB84506-FABF-89CD-0BE8-745B31FF97BB}"/>
              </a:ext>
            </a:extLst>
          </p:cNvPr>
          <p:cNvSpPr txBox="1"/>
          <p:nvPr/>
        </p:nvSpPr>
        <p:spPr>
          <a:xfrm>
            <a:off x="1903614" y="5324880"/>
            <a:ext cx="2176800" cy="691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GB" sz="1000">
                <a:latin typeface="Lato"/>
                <a:ea typeface="Lato"/>
                <a:cs typeface="Lato"/>
                <a:sym typeface="Lato"/>
              </a:rPr>
              <a:t>To find the nodes that have  highest number of immediate neighbors (degree)</a:t>
            </a:r>
            <a:endParaRPr sz="1000">
              <a:latin typeface="Lato"/>
              <a:ea typeface="Lato"/>
              <a:cs typeface="Lato"/>
              <a:sym typeface="Lato"/>
            </a:endParaRPr>
          </a:p>
        </p:txBody>
      </p:sp>
      <p:sp>
        <p:nvSpPr>
          <p:cNvPr id="11" name="Shape 281">
            <a:extLst>
              <a:ext uri="{FF2B5EF4-FFF2-40B4-BE49-F238E27FC236}">
                <a16:creationId xmlns:a16="http://schemas.microsoft.com/office/drawing/2014/main" id="{39AF7231-B178-B421-35BB-868F54684B2C}"/>
              </a:ext>
            </a:extLst>
          </p:cNvPr>
          <p:cNvSpPr txBox="1"/>
          <p:nvPr/>
        </p:nvSpPr>
        <p:spPr>
          <a:xfrm>
            <a:off x="7417164" y="3468830"/>
            <a:ext cx="2682600" cy="444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dirty="0">
                <a:latin typeface="Montserrat"/>
                <a:ea typeface="Montserrat"/>
                <a:cs typeface="Montserrat"/>
                <a:sym typeface="Montserrat"/>
              </a:rPr>
              <a:t>PLOT THE RELATIONSHIP</a:t>
            </a:r>
            <a:endParaRPr dirty="0"/>
          </a:p>
        </p:txBody>
      </p:sp>
      <p:sp>
        <p:nvSpPr>
          <p:cNvPr id="13" name="Shape 282">
            <a:extLst>
              <a:ext uri="{FF2B5EF4-FFF2-40B4-BE49-F238E27FC236}">
                <a16:creationId xmlns:a16="http://schemas.microsoft.com/office/drawing/2014/main" id="{EE94F813-F50A-790D-F84A-F5BCD1D1A169}"/>
              </a:ext>
            </a:extLst>
          </p:cNvPr>
          <p:cNvSpPr txBox="1"/>
          <p:nvPr/>
        </p:nvSpPr>
        <p:spPr>
          <a:xfrm>
            <a:off x="7476524" y="3954730"/>
            <a:ext cx="1991400" cy="691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GB" sz="1000">
                <a:latin typeface="Lato"/>
                <a:ea typeface="Lato"/>
                <a:cs typeface="Lato"/>
                <a:sym typeface="Lato"/>
              </a:rPr>
              <a:t>Plotting relationships among users and Unferring the result</a:t>
            </a:r>
            <a:endParaRPr sz="1000">
              <a:latin typeface="Lato"/>
              <a:ea typeface="Lato"/>
              <a:cs typeface="Lato"/>
              <a:sym typeface="Lato"/>
            </a:endParaRPr>
          </a:p>
        </p:txBody>
      </p:sp>
      <p:sp>
        <p:nvSpPr>
          <p:cNvPr id="14" name="Shape 283">
            <a:extLst>
              <a:ext uri="{FF2B5EF4-FFF2-40B4-BE49-F238E27FC236}">
                <a16:creationId xmlns:a16="http://schemas.microsoft.com/office/drawing/2014/main" id="{DF747345-E6B6-4CAD-CDE8-575D9DBA6661}"/>
              </a:ext>
            </a:extLst>
          </p:cNvPr>
          <p:cNvSpPr txBox="1"/>
          <p:nvPr/>
        </p:nvSpPr>
        <p:spPr>
          <a:xfrm>
            <a:off x="7364289" y="4881630"/>
            <a:ext cx="2613000" cy="444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GB" sz="1600">
                <a:latin typeface="Montserrat"/>
                <a:ea typeface="Montserrat"/>
                <a:cs typeface="Montserrat"/>
                <a:sym typeface="Montserrat"/>
              </a:rPr>
              <a:t>MEASURE EACH CENTRALITY</a:t>
            </a:r>
            <a:endParaRPr/>
          </a:p>
        </p:txBody>
      </p:sp>
      <p:sp>
        <p:nvSpPr>
          <p:cNvPr id="15" name="Shape 284">
            <a:extLst>
              <a:ext uri="{FF2B5EF4-FFF2-40B4-BE49-F238E27FC236}">
                <a16:creationId xmlns:a16="http://schemas.microsoft.com/office/drawing/2014/main" id="{C63DD20B-3E51-AD55-E692-8C230B527C53}"/>
              </a:ext>
            </a:extLst>
          </p:cNvPr>
          <p:cNvSpPr txBox="1"/>
          <p:nvPr/>
        </p:nvSpPr>
        <p:spPr>
          <a:xfrm>
            <a:off x="7476524" y="5387393"/>
            <a:ext cx="1991400" cy="691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1600"/>
              </a:spcAft>
              <a:buNone/>
            </a:pPr>
            <a:r>
              <a:rPr lang="en-GB" sz="1000">
                <a:latin typeface="Lato"/>
                <a:ea typeface="Lato"/>
                <a:cs typeface="Lato"/>
                <a:sym typeface="Lato"/>
              </a:rPr>
              <a:t>Performing Analysis for each type of centrality</a:t>
            </a:r>
            <a:endParaRPr sz="1000">
              <a:latin typeface="Lato"/>
              <a:ea typeface="Lato"/>
              <a:cs typeface="Lato"/>
              <a:sym typeface="Lato"/>
            </a:endParaRPr>
          </a:p>
        </p:txBody>
      </p:sp>
      <p:cxnSp>
        <p:nvCxnSpPr>
          <p:cNvPr id="16" name="Shape 285">
            <a:extLst>
              <a:ext uri="{FF2B5EF4-FFF2-40B4-BE49-F238E27FC236}">
                <a16:creationId xmlns:a16="http://schemas.microsoft.com/office/drawing/2014/main" id="{347B48DC-CF22-733B-F0C7-FADFAA9B12DC}"/>
              </a:ext>
            </a:extLst>
          </p:cNvPr>
          <p:cNvCxnSpPr/>
          <p:nvPr/>
        </p:nvCxnSpPr>
        <p:spPr>
          <a:xfrm flipH="1">
            <a:off x="1871609" y="3203355"/>
            <a:ext cx="7596300" cy="10500"/>
          </a:xfrm>
          <a:prstGeom prst="straightConnector1">
            <a:avLst/>
          </a:prstGeom>
          <a:noFill/>
          <a:ln w="9525" cap="flat" cmpd="sng">
            <a:solidFill>
              <a:srgbClr val="B7B7B7"/>
            </a:solidFill>
            <a:prstDash val="solid"/>
            <a:round/>
            <a:headEnd type="none" w="med" len="med"/>
            <a:tailEnd type="none" w="med" len="med"/>
          </a:ln>
        </p:spPr>
      </p:cxnSp>
      <p:cxnSp>
        <p:nvCxnSpPr>
          <p:cNvPr id="17" name="Shape 286">
            <a:extLst>
              <a:ext uri="{FF2B5EF4-FFF2-40B4-BE49-F238E27FC236}">
                <a16:creationId xmlns:a16="http://schemas.microsoft.com/office/drawing/2014/main" id="{9A8261EB-4F88-5418-2311-2DEDB9817EC1}"/>
              </a:ext>
            </a:extLst>
          </p:cNvPr>
          <p:cNvCxnSpPr/>
          <p:nvPr/>
        </p:nvCxnSpPr>
        <p:spPr>
          <a:xfrm flipH="1">
            <a:off x="1871706" y="4605603"/>
            <a:ext cx="2275500" cy="10500"/>
          </a:xfrm>
          <a:prstGeom prst="straightConnector1">
            <a:avLst/>
          </a:prstGeom>
          <a:noFill/>
          <a:ln w="9525" cap="flat" cmpd="sng">
            <a:solidFill>
              <a:srgbClr val="FFFFFF"/>
            </a:solidFill>
            <a:prstDash val="dot"/>
            <a:round/>
            <a:headEnd type="none" w="med" len="med"/>
            <a:tailEnd type="none" w="med" len="med"/>
          </a:ln>
        </p:spPr>
      </p:cxnSp>
      <p:cxnSp>
        <p:nvCxnSpPr>
          <p:cNvPr id="18" name="Shape 287">
            <a:extLst>
              <a:ext uri="{FF2B5EF4-FFF2-40B4-BE49-F238E27FC236}">
                <a16:creationId xmlns:a16="http://schemas.microsoft.com/office/drawing/2014/main" id="{1DEBF490-12D3-E219-8974-46839C1350FA}"/>
              </a:ext>
            </a:extLst>
          </p:cNvPr>
          <p:cNvCxnSpPr/>
          <p:nvPr/>
        </p:nvCxnSpPr>
        <p:spPr>
          <a:xfrm flipH="1">
            <a:off x="7192406" y="4605603"/>
            <a:ext cx="2275500" cy="10500"/>
          </a:xfrm>
          <a:prstGeom prst="straightConnector1">
            <a:avLst/>
          </a:prstGeom>
          <a:noFill/>
          <a:ln w="9525" cap="flat" cmpd="sng">
            <a:solidFill>
              <a:srgbClr val="FFFFFF"/>
            </a:solidFill>
            <a:prstDash val="dot"/>
            <a:round/>
            <a:headEnd type="none" w="med" len="med"/>
            <a:tailEnd type="none" w="med" len="med"/>
          </a:ln>
        </p:spPr>
      </p:cxnSp>
      <p:cxnSp>
        <p:nvCxnSpPr>
          <p:cNvPr id="19" name="Shape 288">
            <a:extLst>
              <a:ext uri="{FF2B5EF4-FFF2-40B4-BE49-F238E27FC236}">
                <a16:creationId xmlns:a16="http://schemas.microsoft.com/office/drawing/2014/main" id="{88B8FA1D-DFF0-6508-FC08-6EAC625ED1B8}"/>
              </a:ext>
            </a:extLst>
          </p:cNvPr>
          <p:cNvCxnSpPr/>
          <p:nvPr/>
        </p:nvCxnSpPr>
        <p:spPr>
          <a:xfrm flipH="1">
            <a:off x="1871609" y="6016680"/>
            <a:ext cx="7596300" cy="10500"/>
          </a:xfrm>
          <a:prstGeom prst="straightConnector1">
            <a:avLst/>
          </a:prstGeom>
          <a:noFill/>
          <a:ln w="9525" cap="flat" cmpd="sng">
            <a:solidFill>
              <a:srgbClr val="B7B7B7"/>
            </a:solidFill>
            <a:prstDash val="solid"/>
            <a:round/>
            <a:headEnd type="none" w="med" len="med"/>
            <a:tailEnd type="none" w="med" len="med"/>
          </a:ln>
        </p:spPr>
      </p:cxnSp>
      <p:sp>
        <p:nvSpPr>
          <p:cNvPr id="20" name="Shape 289">
            <a:extLst>
              <a:ext uri="{FF2B5EF4-FFF2-40B4-BE49-F238E27FC236}">
                <a16:creationId xmlns:a16="http://schemas.microsoft.com/office/drawing/2014/main" id="{976C225E-4202-92E0-61EF-1A6ADA977987}"/>
              </a:ext>
            </a:extLst>
          </p:cNvPr>
          <p:cNvSpPr/>
          <p:nvPr/>
        </p:nvSpPr>
        <p:spPr>
          <a:xfrm>
            <a:off x="4262437" y="3222288"/>
            <a:ext cx="2787300" cy="2787300"/>
          </a:xfrm>
          <a:prstGeom prst="pie">
            <a:avLst>
              <a:gd name="adj1" fmla="val 10795717"/>
              <a:gd name="adj2" fmla="val 16201261"/>
            </a:avLst>
          </a:prstGeom>
          <a:solidFill>
            <a:srgbClr val="9BC5E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1" name="Shape 290">
            <a:extLst>
              <a:ext uri="{FF2B5EF4-FFF2-40B4-BE49-F238E27FC236}">
                <a16:creationId xmlns:a16="http://schemas.microsoft.com/office/drawing/2014/main" id="{AD77E8CE-19B9-2D2D-1493-802524763B54}"/>
              </a:ext>
            </a:extLst>
          </p:cNvPr>
          <p:cNvSpPr/>
          <p:nvPr/>
        </p:nvSpPr>
        <p:spPr>
          <a:xfrm rot="5400000">
            <a:off x="4262424" y="3222288"/>
            <a:ext cx="2787300" cy="2787300"/>
          </a:xfrm>
          <a:prstGeom prst="pie">
            <a:avLst>
              <a:gd name="adj1" fmla="val 10795717"/>
              <a:gd name="adj2" fmla="val 16201261"/>
            </a:avLst>
          </a:prstGeom>
          <a:solidFill>
            <a:srgbClr val="0D47A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91">
            <a:extLst>
              <a:ext uri="{FF2B5EF4-FFF2-40B4-BE49-F238E27FC236}">
                <a16:creationId xmlns:a16="http://schemas.microsoft.com/office/drawing/2014/main" id="{8109E7C6-686B-33F3-D231-ED2E83930F61}"/>
              </a:ext>
            </a:extLst>
          </p:cNvPr>
          <p:cNvSpPr/>
          <p:nvPr/>
        </p:nvSpPr>
        <p:spPr>
          <a:xfrm rot="10800000">
            <a:off x="4262424" y="3222273"/>
            <a:ext cx="2787300" cy="2787300"/>
          </a:xfrm>
          <a:prstGeom prst="pie">
            <a:avLst>
              <a:gd name="adj1" fmla="val 10795717"/>
              <a:gd name="adj2" fmla="val 16201261"/>
            </a:avLst>
          </a:prstGeom>
          <a:solidFill>
            <a:srgbClr val="1976D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3" name="Shape 292">
            <a:extLst>
              <a:ext uri="{FF2B5EF4-FFF2-40B4-BE49-F238E27FC236}">
                <a16:creationId xmlns:a16="http://schemas.microsoft.com/office/drawing/2014/main" id="{804BF725-F3E8-4DD8-A22C-53EA1B4B0651}"/>
              </a:ext>
            </a:extLst>
          </p:cNvPr>
          <p:cNvSpPr/>
          <p:nvPr/>
        </p:nvSpPr>
        <p:spPr>
          <a:xfrm rot="16200000">
            <a:off x="4262437" y="3222273"/>
            <a:ext cx="2787300" cy="2787300"/>
          </a:xfrm>
          <a:prstGeom prst="pie">
            <a:avLst>
              <a:gd name="adj1" fmla="val 10795717"/>
              <a:gd name="adj2" fmla="val 16201261"/>
            </a:avLst>
          </a:prstGeom>
          <a:solidFill>
            <a:srgbClr val="2196F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24" name="Shape 293">
            <a:extLst>
              <a:ext uri="{FF2B5EF4-FFF2-40B4-BE49-F238E27FC236}">
                <a16:creationId xmlns:a16="http://schemas.microsoft.com/office/drawing/2014/main" id="{4CC1720D-8B37-4EF2-2C2D-16434D6765AB}"/>
              </a:ext>
            </a:extLst>
          </p:cNvPr>
          <p:cNvGrpSpPr/>
          <p:nvPr/>
        </p:nvGrpSpPr>
        <p:grpSpPr>
          <a:xfrm>
            <a:off x="4169551" y="4262363"/>
            <a:ext cx="737729" cy="737729"/>
            <a:chOff x="2920647" y="2157958"/>
            <a:chExt cx="827700" cy="827700"/>
          </a:xfrm>
        </p:grpSpPr>
        <p:sp>
          <p:nvSpPr>
            <p:cNvPr id="25" name="Shape 294">
              <a:extLst>
                <a:ext uri="{FF2B5EF4-FFF2-40B4-BE49-F238E27FC236}">
                  <a16:creationId xmlns:a16="http://schemas.microsoft.com/office/drawing/2014/main" id="{BAD780E2-4F92-B7E3-5442-C48C15CDBE45}"/>
                </a:ext>
              </a:extLst>
            </p:cNvPr>
            <p:cNvSpPr/>
            <p:nvPr/>
          </p:nvSpPr>
          <p:spPr>
            <a:xfrm rot="2368348">
              <a:off x="3040494" y="2277805"/>
              <a:ext cx="588007" cy="588007"/>
            </a:xfrm>
            <a:prstGeom prst="pie">
              <a:avLst>
                <a:gd name="adj1" fmla="val 18953478"/>
                <a:gd name="adj2" fmla="val 8381030"/>
              </a:avLst>
            </a:prstGeom>
            <a:solidFill>
              <a:srgbClr val="9BC5E9"/>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95">
              <a:extLst>
                <a:ext uri="{FF2B5EF4-FFF2-40B4-BE49-F238E27FC236}">
                  <a16:creationId xmlns:a16="http://schemas.microsoft.com/office/drawing/2014/main" id="{FD8C17C8-260C-813A-1746-3BE01ED5FE6D}"/>
                </a:ext>
              </a:extLst>
            </p:cNvPr>
            <p:cNvSpPr/>
            <p:nvPr/>
          </p:nvSpPr>
          <p:spPr>
            <a:xfrm rot="248723">
              <a:off x="3023158" y="2234335"/>
              <a:ext cx="655715" cy="655993"/>
            </a:xfrm>
            <a:prstGeom prst="chord">
              <a:avLst>
                <a:gd name="adj1" fmla="val 2500565"/>
                <a:gd name="adj2" fmla="val 1811979"/>
              </a:avLst>
            </a:prstGeom>
            <a:solidFill>
              <a:srgbClr val="9BC5E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7" name="Shape 296">
            <a:extLst>
              <a:ext uri="{FF2B5EF4-FFF2-40B4-BE49-F238E27FC236}">
                <a16:creationId xmlns:a16="http://schemas.microsoft.com/office/drawing/2014/main" id="{88B62DB8-F92D-95A1-BB9D-8A65BB7FE603}"/>
              </a:ext>
            </a:extLst>
          </p:cNvPr>
          <p:cNvSpPr txBox="1"/>
          <p:nvPr/>
        </p:nvSpPr>
        <p:spPr>
          <a:xfrm>
            <a:off x="4290058" y="4444362"/>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Roboto"/>
                <a:ea typeface="Roboto"/>
                <a:cs typeface="Roboto"/>
                <a:sym typeface="Roboto"/>
              </a:rPr>
              <a:t>01</a:t>
            </a:r>
            <a:endParaRPr sz="1600" b="1">
              <a:latin typeface="Roboto"/>
              <a:ea typeface="Roboto"/>
              <a:cs typeface="Roboto"/>
              <a:sym typeface="Roboto"/>
            </a:endParaRPr>
          </a:p>
        </p:txBody>
      </p:sp>
      <p:grpSp>
        <p:nvGrpSpPr>
          <p:cNvPr id="28" name="Shape 297">
            <a:extLst>
              <a:ext uri="{FF2B5EF4-FFF2-40B4-BE49-F238E27FC236}">
                <a16:creationId xmlns:a16="http://schemas.microsoft.com/office/drawing/2014/main" id="{42506130-8F84-2CA7-9CE6-1A11958FB439}"/>
              </a:ext>
            </a:extLst>
          </p:cNvPr>
          <p:cNvGrpSpPr/>
          <p:nvPr/>
        </p:nvGrpSpPr>
        <p:grpSpPr>
          <a:xfrm rot="-5400000">
            <a:off x="5316202" y="5364434"/>
            <a:ext cx="737729" cy="737729"/>
            <a:chOff x="2920647" y="2157958"/>
            <a:chExt cx="827700" cy="827700"/>
          </a:xfrm>
        </p:grpSpPr>
        <p:sp>
          <p:nvSpPr>
            <p:cNvPr id="29" name="Shape 298">
              <a:extLst>
                <a:ext uri="{FF2B5EF4-FFF2-40B4-BE49-F238E27FC236}">
                  <a16:creationId xmlns:a16="http://schemas.microsoft.com/office/drawing/2014/main" id="{F32CB128-4028-8BE6-2154-0A728100577D}"/>
                </a:ext>
              </a:extLst>
            </p:cNvPr>
            <p:cNvSpPr/>
            <p:nvPr/>
          </p:nvSpPr>
          <p:spPr>
            <a:xfrm rot="2368348">
              <a:off x="3040494" y="2277805"/>
              <a:ext cx="588007" cy="588007"/>
            </a:xfrm>
            <a:prstGeom prst="pie">
              <a:avLst>
                <a:gd name="adj1" fmla="val 18953478"/>
                <a:gd name="adj2" fmla="val 8381030"/>
              </a:avLst>
            </a:prstGeom>
            <a:solidFill>
              <a:srgbClr val="2196F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299">
              <a:extLst>
                <a:ext uri="{FF2B5EF4-FFF2-40B4-BE49-F238E27FC236}">
                  <a16:creationId xmlns:a16="http://schemas.microsoft.com/office/drawing/2014/main" id="{24E7744A-0805-3E98-D632-BAA3BAC305AD}"/>
                </a:ext>
              </a:extLst>
            </p:cNvPr>
            <p:cNvSpPr/>
            <p:nvPr/>
          </p:nvSpPr>
          <p:spPr>
            <a:xfrm rot="248723">
              <a:off x="3023158" y="2234335"/>
              <a:ext cx="655715" cy="655993"/>
            </a:xfrm>
            <a:prstGeom prst="chord">
              <a:avLst>
                <a:gd name="adj1" fmla="val 2500565"/>
                <a:gd name="adj2" fmla="val 1811979"/>
              </a:avLst>
            </a:prstGeom>
            <a:solidFill>
              <a:srgbClr val="2196F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31" name="Shape 300">
            <a:extLst>
              <a:ext uri="{FF2B5EF4-FFF2-40B4-BE49-F238E27FC236}">
                <a16:creationId xmlns:a16="http://schemas.microsoft.com/office/drawing/2014/main" id="{DCFEB991-097E-50A3-5C07-D25F22C7C5E5}"/>
              </a:ext>
            </a:extLst>
          </p:cNvPr>
          <p:cNvSpPr txBox="1"/>
          <p:nvPr/>
        </p:nvSpPr>
        <p:spPr>
          <a:xfrm>
            <a:off x="5411295" y="5532453"/>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Roboto"/>
                <a:ea typeface="Roboto"/>
                <a:cs typeface="Roboto"/>
                <a:sym typeface="Roboto"/>
              </a:rPr>
              <a:t>02</a:t>
            </a:r>
            <a:endParaRPr sz="1600" b="1">
              <a:latin typeface="Roboto"/>
              <a:ea typeface="Roboto"/>
              <a:cs typeface="Roboto"/>
              <a:sym typeface="Roboto"/>
            </a:endParaRPr>
          </a:p>
        </p:txBody>
      </p:sp>
      <p:grpSp>
        <p:nvGrpSpPr>
          <p:cNvPr id="32" name="Shape 301">
            <a:extLst>
              <a:ext uri="{FF2B5EF4-FFF2-40B4-BE49-F238E27FC236}">
                <a16:creationId xmlns:a16="http://schemas.microsoft.com/office/drawing/2014/main" id="{A563CBCF-EBF7-FCB5-9891-343536511AE8}"/>
              </a:ext>
            </a:extLst>
          </p:cNvPr>
          <p:cNvGrpSpPr/>
          <p:nvPr/>
        </p:nvGrpSpPr>
        <p:grpSpPr>
          <a:xfrm>
            <a:off x="6403957" y="4262160"/>
            <a:ext cx="737804" cy="737804"/>
            <a:chOff x="5428888" y="2158023"/>
            <a:chExt cx="828900" cy="828900"/>
          </a:xfrm>
        </p:grpSpPr>
        <p:sp>
          <p:nvSpPr>
            <p:cNvPr id="33" name="Shape 302">
              <a:extLst>
                <a:ext uri="{FF2B5EF4-FFF2-40B4-BE49-F238E27FC236}">
                  <a16:creationId xmlns:a16="http://schemas.microsoft.com/office/drawing/2014/main" id="{97B3FB8D-8396-B19D-DA39-36C0A310A6CC}"/>
                </a:ext>
              </a:extLst>
            </p:cNvPr>
            <p:cNvSpPr/>
            <p:nvPr/>
          </p:nvSpPr>
          <p:spPr>
            <a:xfrm rot="-8431175">
              <a:off x="5548912" y="2278047"/>
              <a:ext cx="588851" cy="588851"/>
            </a:xfrm>
            <a:prstGeom prst="pie">
              <a:avLst>
                <a:gd name="adj1" fmla="val 19686997"/>
                <a:gd name="adj2" fmla="val 7771013"/>
              </a:avLst>
            </a:prstGeom>
            <a:solidFill>
              <a:srgbClr val="1976D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4" name="Shape 303">
              <a:extLst>
                <a:ext uri="{FF2B5EF4-FFF2-40B4-BE49-F238E27FC236}">
                  <a16:creationId xmlns:a16="http://schemas.microsoft.com/office/drawing/2014/main" id="{DA429484-AA7C-40D5-4FE5-BAFECE83B4AE}"/>
                </a:ext>
              </a:extLst>
            </p:cNvPr>
            <p:cNvSpPr/>
            <p:nvPr/>
          </p:nvSpPr>
          <p:spPr>
            <a:xfrm rot="-10551618">
              <a:off x="5498383" y="2253584"/>
              <a:ext cx="656613" cy="656891"/>
            </a:xfrm>
            <a:prstGeom prst="chord">
              <a:avLst>
                <a:gd name="adj1" fmla="val 2500565"/>
                <a:gd name="adj2" fmla="val 1811979"/>
              </a:avLst>
            </a:prstGeom>
            <a:solidFill>
              <a:srgbClr val="1976D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35" name="Shape 304">
            <a:extLst>
              <a:ext uri="{FF2B5EF4-FFF2-40B4-BE49-F238E27FC236}">
                <a16:creationId xmlns:a16="http://schemas.microsoft.com/office/drawing/2014/main" id="{9E78B773-A8A5-1FBF-A7CD-08AE71079C4D}"/>
              </a:ext>
            </a:extLst>
          </p:cNvPr>
          <p:cNvSpPr txBox="1"/>
          <p:nvPr/>
        </p:nvSpPr>
        <p:spPr>
          <a:xfrm>
            <a:off x="6494947" y="4444362"/>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Roboto"/>
                <a:ea typeface="Roboto"/>
                <a:cs typeface="Roboto"/>
                <a:sym typeface="Roboto"/>
              </a:rPr>
              <a:t>03</a:t>
            </a:r>
            <a:endParaRPr sz="1600" b="1">
              <a:latin typeface="Roboto"/>
              <a:ea typeface="Roboto"/>
              <a:cs typeface="Roboto"/>
              <a:sym typeface="Roboto"/>
            </a:endParaRPr>
          </a:p>
        </p:txBody>
      </p:sp>
      <p:grpSp>
        <p:nvGrpSpPr>
          <p:cNvPr id="36" name="Shape 305">
            <a:extLst>
              <a:ext uri="{FF2B5EF4-FFF2-40B4-BE49-F238E27FC236}">
                <a16:creationId xmlns:a16="http://schemas.microsoft.com/office/drawing/2014/main" id="{1039D06C-AC22-D84A-BFA0-B638CC301524}"/>
              </a:ext>
            </a:extLst>
          </p:cNvPr>
          <p:cNvGrpSpPr/>
          <p:nvPr/>
        </p:nvGrpSpPr>
        <p:grpSpPr>
          <a:xfrm rot="5400000">
            <a:off x="5284234" y="3131257"/>
            <a:ext cx="737729" cy="737729"/>
            <a:chOff x="2920647" y="2157958"/>
            <a:chExt cx="827700" cy="827700"/>
          </a:xfrm>
        </p:grpSpPr>
        <p:sp>
          <p:nvSpPr>
            <p:cNvPr id="37" name="Shape 306">
              <a:extLst>
                <a:ext uri="{FF2B5EF4-FFF2-40B4-BE49-F238E27FC236}">
                  <a16:creationId xmlns:a16="http://schemas.microsoft.com/office/drawing/2014/main" id="{557E3310-573E-2D14-8F2D-6113540C3FF0}"/>
                </a:ext>
              </a:extLst>
            </p:cNvPr>
            <p:cNvSpPr/>
            <p:nvPr/>
          </p:nvSpPr>
          <p:spPr>
            <a:xfrm rot="2368348">
              <a:off x="3040494" y="2277805"/>
              <a:ext cx="588007" cy="588007"/>
            </a:xfrm>
            <a:prstGeom prst="pie">
              <a:avLst>
                <a:gd name="adj1" fmla="val 18953478"/>
                <a:gd name="adj2" fmla="val 8381030"/>
              </a:avLst>
            </a:prstGeom>
            <a:solidFill>
              <a:srgbClr val="0D47A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07">
              <a:extLst>
                <a:ext uri="{FF2B5EF4-FFF2-40B4-BE49-F238E27FC236}">
                  <a16:creationId xmlns:a16="http://schemas.microsoft.com/office/drawing/2014/main" id="{EE2A93EF-E2F3-1F54-793B-16F06F0820F3}"/>
                </a:ext>
              </a:extLst>
            </p:cNvPr>
            <p:cNvSpPr/>
            <p:nvPr/>
          </p:nvSpPr>
          <p:spPr>
            <a:xfrm rot="248723">
              <a:off x="3023158" y="2234335"/>
              <a:ext cx="655715" cy="655993"/>
            </a:xfrm>
            <a:prstGeom prst="chord">
              <a:avLst>
                <a:gd name="adj1" fmla="val 2500565"/>
                <a:gd name="adj2" fmla="val 1811979"/>
              </a:avLst>
            </a:prstGeom>
            <a:solidFill>
              <a:srgbClr val="0D47A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39" name="Shape 308">
            <a:extLst>
              <a:ext uri="{FF2B5EF4-FFF2-40B4-BE49-F238E27FC236}">
                <a16:creationId xmlns:a16="http://schemas.microsoft.com/office/drawing/2014/main" id="{8AB61E2F-160F-8F8D-09C4-A65AA00B57E8}"/>
              </a:ext>
            </a:extLst>
          </p:cNvPr>
          <p:cNvSpPr txBox="1"/>
          <p:nvPr/>
        </p:nvSpPr>
        <p:spPr>
          <a:xfrm>
            <a:off x="5411295" y="3326598"/>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latin typeface="Roboto"/>
                <a:ea typeface="Roboto"/>
                <a:cs typeface="Roboto"/>
                <a:sym typeface="Roboto"/>
              </a:rPr>
              <a:t>04</a:t>
            </a:r>
            <a:endParaRPr sz="1600" b="1">
              <a:latin typeface="Roboto"/>
              <a:ea typeface="Roboto"/>
              <a:cs typeface="Roboto"/>
              <a:sym typeface="Roboto"/>
            </a:endParaRPr>
          </a:p>
        </p:txBody>
      </p:sp>
      <p:sp>
        <p:nvSpPr>
          <p:cNvPr id="40" name="Shape 309">
            <a:extLst>
              <a:ext uri="{FF2B5EF4-FFF2-40B4-BE49-F238E27FC236}">
                <a16:creationId xmlns:a16="http://schemas.microsoft.com/office/drawing/2014/main" id="{2F4BA7D4-AA10-9EA7-9324-FBBFF84414B2}"/>
              </a:ext>
            </a:extLst>
          </p:cNvPr>
          <p:cNvSpPr/>
          <p:nvPr/>
        </p:nvSpPr>
        <p:spPr>
          <a:xfrm>
            <a:off x="4844578" y="3804418"/>
            <a:ext cx="1623000" cy="1623000"/>
          </a:xfrm>
          <a:prstGeom prst="ellipse">
            <a:avLst/>
          </a:prstGeom>
          <a:solidFill>
            <a:srgbClr val="1B212C"/>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9719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FA9C-5818-CF61-D125-4F7C8AB52B91}"/>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USING ASSOCIATION RULE LEARNING</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10323095" cy="4818085"/>
          </a:xfrm>
        </p:spPr>
        <p:txBody>
          <a:bodyPr>
            <a:noAutofit/>
          </a:bodyPr>
          <a:lstStyle/>
          <a:p>
            <a:endParaRPr lang="en-US" sz="2200" b="1" dirty="0"/>
          </a:p>
          <a:p>
            <a:r>
              <a:rPr lang="en-IN" sz="2200" dirty="0"/>
              <a:t>It is a data mining technique </a:t>
            </a:r>
            <a:r>
              <a:rPr lang="en-US" sz="2200" dirty="0"/>
              <a:t>used to discover interesting relationships or patterns within a dataset.</a:t>
            </a:r>
          </a:p>
          <a:p>
            <a:r>
              <a:rPr lang="en-US" sz="2200" dirty="0"/>
              <a:t>While it is not typically used directly to find the most influential user in social networks, These patterns can provide insights into the influence or impact a user may have within their network.</a:t>
            </a:r>
          </a:p>
          <a:p>
            <a:r>
              <a:rPr lang="en-US" sz="2200" dirty="0"/>
              <a:t>Steps:</a:t>
            </a:r>
          </a:p>
          <a:p>
            <a:pPr lvl="1"/>
            <a:r>
              <a:rPr lang="en-US" sz="1800" dirty="0"/>
              <a:t>Date preparation</a:t>
            </a:r>
          </a:p>
          <a:p>
            <a:pPr lvl="1"/>
            <a:r>
              <a:rPr lang="en-US" sz="1800" dirty="0"/>
              <a:t>Association rule mining (</a:t>
            </a:r>
            <a:r>
              <a:rPr lang="en-US" sz="1800" dirty="0" err="1"/>
              <a:t>Apriori</a:t>
            </a:r>
            <a:r>
              <a:rPr lang="en-US" sz="1800" dirty="0"/>
              <a:t> Algorithm)</a:t>
            </a:r>
          </a:p>
          <a:p>
            <a:pPr lvl="1"/>
            <a:r>
              <a:rPr lang="en-US" sz="1800" dirty="0"/>
              <a:t>Rule Evaluation</a:t>
            </a:r>
          </a:p>
          <a:p>
            <a:pPr lvl="1"/>
            <a:r>
              <a:rPr lang="en-US" sz="1800" dirty="0"/>
              <a:t>Influence Assessment</a:t>
            </a:r>
          </a:p>
          <a:p>
            <a:pPr lvl="1"/>
            <a:r>
              <a:rPr lang="en-US" sz="1800" dirty="0" err="1"/>
              <a:t>Additonal</a:t>
            </a:r>
            <a:r>
              <a:rPr lang="en-US" sz="1800" dirty="0"/>
              <a:t> Analysis</a:t>
            </a:r>
          </a:p>
          <a:p>
            <a:endParaRPr lang="en-US" sz="2200" dirty="0"/>
          </a:p>
          <a:p>
            <a:endParaRPr lang="en-IN" sz="2200" dirty="0"/>
          </a:p>
        </p:txBody>
      </p:sp>
    </p:spTree>
    <p:extLst>
      <p:ext uri="{BB962C8B-B14F-4D97-AF65-F5344CB8AC3E}">
        <p14:creationId xmlns:p14="http://schemas.microsoft.com/office/powerpoint/2010/main" val="158285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FA9C-5818-CF61-D125-4F7C8AB52B91}"/>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RESULT ANALYSIS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10323095" cy="4513285"/>
          </a:xfrm>
        </p:spPr>
        <p:txBody>
          <a:bodyPr>
            <a:noAutofit/>
          </a:bodyPr>
          <a:lstStyle/>
          <a:p>
            <a:endParaRPr lang="en-US" sz="2300" b="1" dirty="0"/>
          </a:p>
          <a:p>
            <a:r>
              <a:rPr lang="en-US" sz="2300" dirty="0"/>
              <a:t>A node with high closeness centrality can reach all other nodes in the network quickly, which makes it an important node for spreading information.</a:t>
            </a:r>
          </a:p>
          <a:p>
            <a:r>
              <a:rPr lang="en-US" sz="2300" dirty="0"/>
              <a:t>A node with high betweenness centrality can control the flow of information in the network, which makes it an important node for influencing others.</a:t>
            </a:r>
          </a:p>
          <a:p>
            <a:r>
              <a:rPr lang="en-US" sz="2300" dirty="0"/>
              <a:t>A node with high eigenvector centrality is connected to other nodes that are also highly central, which makes it an important node for spreading information and influence.</a:t>
            </a:r>
          </a:p>
          <a:p>
            <a:r>
              <a:rPr lang="en-US" sz="2300" dirty="0"/>
              <a:t>Association Rule Learning Algorithm used in Identifying influential user attributes, Uncovering influential user collaborations, Discovering influential user behaviors, Predicting user influence, Recommending influential users.</a:t>
            </a:r>
          </a:p>
          <a:p>
            <a:endParaRPr lang="en-IN" sz="2300" dirty="0"/>
          </a:p>
        </p:txBody>
      </p:sp>
    </p:spTree>
    <p:extLst>
      <p:ext uri="{BB962C8B-B14F-4D97-AF65-F5344CB8AC3E}">
        <p14:creationId xmlns:p14="http://schemas.microsoft.com/office/powerpoint/2010/main" val="250391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FA9C-5818-CF61-D125-4F7C8AB52B91}"/>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RESULT ANALYSIS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10323095" cy="4513285"/>
          </a:xfrm>
        </p:spPr>
        <p:txBody>
          <a:bodyPr>
            <a:noAutofit/>
          </a:bodyPr>
          <a:lstStyle/>
          <a:p>
            <a:endParaRPr lang="en-US" sz="2300" b="1" dirty="0"/>
          </a:p>
          <a:p>
            <a:r>
              <a:rPr lang="en-US" sz="2300" dirty="0"/>
              <a:t>A node with high closeness centrality can reach all other nodes in the network quickly, which makes it an important node for spreading information.</a:t>
            </a:r>
          </a:p>
          <a:p>
            <a:r>
              <a:rPr lang="en-US" sz="2300" dirty="0"/>
              <a:t>A node with high betweenness centrality can control the flow of information in the network, which makes it an important node for influencing others.</a:t>
            </a:r>
          </a:p>
          <a:p>
            <a:r>
              <a:rPr lang="en-US" sz="2300" dirty="0"/>
              <a:t>A node with high eigenvector centrality is connected to other nodes that are also highly central, which makes it an important node for spreading information and influence.</a:t>
            </a:r>
          </a:p>
          <a:p>
            <a:r>
              <a:rPr lang="en-US" sz="2300" dirty="0"/>
              <a:t>Association Rule Learning Algorithm used in Identifying influential user attributes, Uncovering influential user collaborations, Discovering influential user behaviors, Predicting user influence, Recommending influential users.</a:t>
            </a:r>
          </a:p>
          <a:p>
            <a:endParaRPr lang="en-IN" sz="2300" dirty="0"/>
          </a:p>
        </p:txBody>
      </p:sp>
    </p:spTree>
    <p:extLst>
      <p:ext uri="{BB962C8B-B14F-4D97-AF65-F5344CB8AC3E}">
        <p14:creationId xmlns:p14="http://schemas.microsoft.com/office/powerpoint/2010/main" val="40819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FA9C-5818-CF61-D125-4F7C8AB52B91}"/>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RESULT ANALYSIS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10323095" cy="4513285"/>
          </a:xfrm>
        </p:spPr>
        <p:txBody>
          <a:bodyPr>
            <a:noAutofit/>
          </a:bodyPr>
          <a:lstStyle/>
          <a:p>
            <a:endParaRPr lang="en-US" sz="2300" b="1" dirty="0"/>
          </a:p>
          <a:p>
            <a:r>
              <a:rPr lang="en-US" sz="2300" dirty="0"/>
              <a:t>A </a:t>
            </a:r>
            <a:r>
              <a:rPr lang="en-US" sz="2300" dirty="0" err="1"/>
              <a:t>frozenset</a:t>
            </a:r>
            <a:r>
              <a:rPr lang="en-US" sz="2300" dirty="0"/>
              <a:t> is a data structure that is similar to a set, but it is immutable. </a:t>
            </a:r>
          </a:p>
          <a:p>
            <a:r>
              <a:rPr lang="en-US" sz="2300" dirty="0"/>
              <a:t>The output list contains the following information:</a:t>
            </a:r>
          </a:p>
          <a:p>
            <a:pPr lvl="1"/>
            <a:r>
              <a:rPr lang="en-US" sz="2300" dirty="0"/>
              <a:t>The name of the user.</a:t>
            </a:r>
          </a:p>
          <a:p>
            <a:pPr lvl="1"/>
            <a:r>
              <a:rPr lang="en-US" sz="2300" dirty="0"/>
              <a:t>The names of the interests that the user shares with other users.</a:t>
            </a:r>
          </a:p>
          <a:p>
            <a:r>
              <a:rPr lang="en-US" sz="2300" dirty="0"/>
              <a:t>The output list is sorted by the number of interests that each user shares with other users. The user with the most shared interests is at the top of the list, and the user with the fewest shared interests is at the bottom of the list.</a:t>
            </a:r>
          </a:p>
          <a:p>
            <a:r>
              <a:rPr lang="en-US" sz="2300" dirty="0"/>
              <a:t>The output list can be used to identify the users who are most likely to influence the opinions of others. These users can be targeted by marketing campaigns or other efforts to influence public opinion.</a:t>
            </a:r>
            <a:endParaRPr lang="en-IN" sz="2300" dirty="0"/>
          </a:p>
        </p:txBody>
      </p:sp>
    </p:spTree>
    <p:extLst>
      <p:ext uri="{BB962C8B-B14F-4D97-AF65-F5344CB8AC3E}">
        <p14:creationId xmlns:p14="http://schemas.microsoft.com/office/powerpoint/2010/main" val="259101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10323095" cy="4513285"/>
          </a:xfrm>
        </p:spPr>
        <p:txBody>
          <a:bodyPr>
            <a:noAutofit/>
          </a:bodyPr>
          <a:lstStyle/>
          <a:p>
            <a:pPr marL="0" indent="0" algn="ctr">
              <a:buNone/>
            </a:pPr>
            <a:endParaRPr lang="en-IN" sz="2300" dirty="0"/>
          </a:p>
          <a:p>
            <a:pPr marL="0" indent="0" algn="ctr">
              <a:buNone/>
            </a:pPr>
            <a:endParaRPr lang="en-IN" sz="2300" dirty="0"/>
          </a:p>
          <a:p>
            <a:pPr marL="0" indent="0" algn="ctr">
              <a:buNone/>
            </a:pPr>
            <a:endParaRPr lang="en-IN" sz="2300" dirty="0"/>
          </a:p>
          <a:p>
            <a:pPr marL="0" indent="0" algn="ctr">
              <a:buNone/>
            </a:pPr>
            <a:r>
              <a:rPr lang="en-IN" sz="5000" b="1" dirty="0"/>
              <a:t>THANK YOU</a:t>
            </a:r>
          </a:p>
        </p:txBody>
      </p:sp>
    </p:spTree>
    <p:extLst>
      <p:ext uri="{BB962C8B-B14F-4D97-AF65-F5344CB8AC3E}">
        <p14:creationId xmlns:p14="http://schemas.microsoft.com/office/powerpoint/2010/main" val="306248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ECD5-D8E7-5BD1-7CBD-F04B2C7A8A44}"/>
              </a:ext>
            </a:extLst>
          </p:cNvPr>
          <p:cNvSpPr>
            <a:spLocks noGrp="1"/>
          </p:cNvSpPr>
          <p:nvPr>
            <p:ph type="title"/>
          </p:nvPr>
        </p:nvSpPr>
        <p:spPr>
          <a:xfrm>
            <a:off x="1156851" y="637762"/>
            <a:ext cx="9888496" cy="900131"/>
          </a:xfrm>
        </p:spPr>
        <p:txBody>
          <a:bodyPr anchor="t">
            <a:normAutofit/>
          </a:bodyPr>
          <a:lstStyle/>
          <a:p>
            <a:r>
              <a:rPr lang="en-US" sz="4000" b="1" dirty="0">
                <a:solidFill>
                  <a:schemeClr val="bg1"/>
                </a:solidFill>
              </a:rPr>
              <a:t>INTRODUCTION</a:t>
            </a:r>
            <a:endParaRPr lang="en-IN" sz="4000" b="1"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8FBB02-D491-4E04-CDC3-397086AEE038}"/>
              </a:ext>
            </a:extLst>
          </p:cNvPr>
          <p:cNvSpPr>
            <a:spLocks noGrp="1"/>
          </p:cNvSpPr>
          <p:nvPr>
            <p:ph idx="1"/>
          </p:nvPr>
        </p:nvSpPr>
        <p:spPr>
          <a:xfrm>
            <a:off x="1155548" y="2109728"/>
            <a:ext cx="9880893" cy="3959619"/>
          </a:xfrm>
        </p:spPr>
        <p:txBody>
          <a:bodyPr>
            <a:noAutofit/>
          </a:bodyPr>
          <a:lstStyle/>
          <a:p>
            <a:r>
              <a:rPr lang="en-US" sz="2300" dirty="0">
                <a:effectLst/>
                <a:latin typeface="Times New Roman" panose="02020603050405020304" pitchFamily="18" charset="0"/>
                <a:ea typeface="Times New Roman" panose="02020603050405020304" pitchFamily="18" charset="0"/>
              </a:rPr>
              <a:t>In this presentation, we will delve into the fascinating world of social media and explore the impact and influence of an individual who has left a remarkable footprint in this digital realm.</a:t>
            </a:r>
          </a:p>
          <a:p>
            <a:r>
              <a:rPr lang="en-US" sz="2300" dirty="0">
                <a:effectLst/>
                <a:latin typeface="Times New Roman" panose="02020603050405020304" pitchFamily="18" charset="0"/>
                <a:ea typeface="Times New Roman" panose="02020603050405020304" pitchFamily="18" charset="0"/>
              </a:rPr>
              <a:t>Our objective is to analyze and understand the dynamics of influence in the social media landscape.</a:t>
            </a:r>
          </a:p>
          <a:p>
            <a:r>
              <a:rPr lang="en-US" sz="2300" dirty="0">
                <a:effectLst/>
                <a:latin typeface="Times New Roman" panose="02020603050405020304" pitchFamily="18" charset="0"/>
                <a:ea typeface="Times New Roman" panose="02020603050405020304" pitchFamily="18" charset="0"/>
              </a:rPr>
              <a:t>In the realm of social media, individuals with a strong influence can sway public sentiment, advocate for causes, and drive cultural shifts.</a:t>
            </a:r>
          </a:p>
          <a:p>
            <a:r>
              <a:rPr lang="en-US" sz="2300" dirty="0">
                <a:latin typeface="Times New Roman" panose="02020603050405020304" pitchFamily="18" charset="0"/>
                <a:ea typeface="Times New Roman" panose="02020603050405020304" pitchFamily="18" charset="0"/>
              </a:rPr>
              <a:t>We will be using social network methods to reach our goal.</a:t>
            </a:r>
            <a:endParaRPr lang="en-IN"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91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ECD5-D8E7-5BD1-7CBD-F04B2C7A8A44}"/>
              </a:ext>
            </a:extLst>
          </p:cNvPr>
          <p:cNvSpPr>
            <a:spLocks noGrp="1"/>
          </p:cNvSpPr>
          <p:nvPr>
            <p:ph type="title"/>
          </p:nvPr>
        </p:nvSpPr>
        <p:spPr>
          <a:xfrm>
            <a:off x="1156851" y="637762"/>
            <a:ext cx="9888496" cy="900131"/>
          </a:xfrm>
        </p:spPr>
        <p:txBody>
          <a:bodyPr anchor="t">
            <a:normAutofit/>
          </a:bodyPr>
          <a:lstStyle/>
          <a:p>
            <a:r>
              <a:rPr lang="en-US" sz="4000" b="1">
                <a:solidFill>
                  <a:schemeClr val="bg1"/>
                </a:solidFill>
              </a:rPr>
              <a:t>Motivation</a:t>
            </a:r>
            <a:endParaRPr lang="en-IN"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8FBB02-D491-4E04-CDC3-397086AEE038}"/>
              </a:ext>
            </a:extLst>
          </p:cNvPr>
          <p:cNvSpPr>
            <a:spLocks noGrp="1"/>
          </p:cNvSpPr>
          <p:nvPr>
            <p:ph idx="1"/>
          </p:nvPr>
        </p:nvSpPr>
        <p:spPr>
          <a:xfrm>
            <a:off x="1155548" y="2109728"/>
            <a:ext cx="9880893" cy="3959619"/>
          </a:xfrm>
        </p:spPr>
        <p:txBody>
          <a:bodyPr>
            <a:noAutofit/>
          </a:bodyPr>
          <a:lstStyle/>
          <a:p>
            <a:r>
              <a:rPr lang="en-IN" sz="2300" dirty="0">
                <a:effectLst/>
                <a:latin typeface="Times New Roman" panose="02020603050405020304" pitchFamily="18" charset="0"/>
                <a:ea typeface="Times New Roman" panose="02020603050405020304" pitchFamily="18" charset="0"/>
              </a:rPr>
              <a:t>Social networks have become an integral part of our daily lives, </a:t>
            </a:r>
            <a:r>
              <a:rPr lang="en-IN" sz="2300" dirty="0">
                <a:latin typeface="Times New Roman" panose="02020603050405020304" pitchFamily="18" charset="0"/>
                <a:ea typeface="Times New Roman" panose="02020603050405020304" pitchFamily="18" charset="0"/>
              </a:rPr>
              <a:t>and </a:t>
            </a:r>
            <a:r>
              <a:rPr lang="en-IN" sz="2300" dirty="0">
                <a:effectLst/>
                <a:latin typeface="Times New Roman" panose="02020603050405020304" pitchFamily="18" charset="0"/>
                <a:ea typeface="Times New Roman" panose="02020603050405020304" pitchFamily="18" charset="0"/>
              </a:rPr>
              <a:t>Influential users can have a significant impact on the opinions and behaviours of other users in the network.</a:t>
            </a:r>
          </a:p>
          <a:p>
            <a:r>
              <a:rPr lang="en-IN" sz="2300" dirty="0">
                <a:effectLst/>
                <a:latin typeface="Times New Roman" panose="02020603050405020304" pitchFamily="18" charset="0"/>
                <a:ea typeface="Times New Roman" panose="02020603050405020304" pitchFamily="18" charset="0"/>
              </a:rPr>
              <a:t>In this project, we propose an approach for identifying influential users in social networks using social network analysis techniques.</a:t>
            </a:r>
          </a:p>
          <a:p>
            <a:r>
              <a:rPr lang="en-IN" sz="2300" dirty="0">
                <a:effectLst/>
                <a:latin typeface="Times New Roman" panose="02020603050405020304" pitchFamily="18" charset="0"/>
                <a:ea typeface="Times New Roman" panose="02020603050405020304" pitchFamily="18" charset="0"/>
              </a:rPr>
              <a:t>We first analyse the network connections between users to identify the nodes with the highest centrality measures, including degree centrality, betweenness centrality.</a:t>
            </a:r>
          </a:p>
          <a:p>
            <a:r>
              <a:rPr lang="en-IN" sz="2300" dirty="0">
                <a:effectLst/>
                <a:latin typeface="Times New Roman" panose="02020603050405020304" pitchFamily="18" charset="0"/>
                <a:ea typeface="Times New Roman" panose="02020603050405020304" pitchFamily="18" charset="0"/>
              </a:rPr>
              <a:t>Our approach can be used for a wide range of applications, including social media marketing, political campaigning, and identifying thought leaders in various domains. </a:t>
            </a:r>
          </a:p>
          <a:p>
            <a:endParaRPr lang="en-IN"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722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C6D49-C2DA-B217-3EF4-17CED7F7EC3E}"/>
              </a:ext>
            </a:extLst>
          </p:cNvPr>
          <p:cNvSpPr>
            <a:spLocks noGrp="1"/>
          </p:cNvSpPr>
          <p:nvPr>
            <p:ph type="title"/>
          </p:nvPr>
        </p:nvSpPr>
        <p:spPr>
          <a:xfrm>
            <a:off x="1156851" y="637762"/>
            <a:ext cx="9888496" cy="900131"/>
          </a:xfrm>
        </p:spPr>
        <p:txBody>
          <a:bodyPr anchor="t">
            <a:normAutofit/>
          </a:bodyPr>
          <a:lstStyle/>
          <a:p>
            <a:r>
              <a:rPr lang="en-US" sz="4000" b="1" dirty="0">
                <a:solidFill>
                  <a:schemeClr val="bg1"/>
                </a:solidFill>
              </a:rPr>
              <a:t>PROBLEM STATEMENT</a:t>
            </a:r>
            <a:endParaRPr lang="en-IN" sz="4000" b="1" dirty="0">
              <a:solidFill>
                <a:schemeClr val="bg1"/>
              </a:solidFill>
            </a:endParaRP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F6B7CB-0BE5-DFE5-809F-FEC2F9DAA42B}"/>
              </a:ext>
            </a:extLst>
          </p:cNvPr>
          <p:cNvSpPr>
            <a:spLocks noGrp="1"/>
          </p:cNvSpPr>
          <p:nvPr>
            <p:ph idx="1"/>
          </p:nvPr>
        </p:nvSpPr>
        <p:spPr>
          <a:xfrm>
            <a:off x="1155548" y="2217343"/>
            <a:ext cx="9880893" cy="3959619"/>
          </a:xfrm>
        </p:spPr>
        <p:txBody>
          <a:bodyPr>
            <a:normAutofit/>
          </a:bodyPr>
          <a:lstStyle/>
          <a:p>
            <a:pPr marL="6350" indent="-6350">
              <a:spcAft>
                <a:spcPts val="90"/>
              </a:spcAft>
            </a:pPr>
            <a:r>
              <a:rPr lang="en-US" sz="2200" dirty="0">
                <a:effectLst/>
                <a:latin typeface="Times New Roman" panose="02020603050405020304" pitchFamily="18" charset="0"/>
                <a:ea typeface="Times New Roman" panose="02020603050405020304" pitchFamily="18" charset="0"/>
              </a:rPr>
              <a:t>Social media platforms have become key channels for communication making it increasingly important to understand how information spreads within these networks.</a:t>
            </a:r>
          </a:p>
          <a:p>
            <a:pPr marL="6350" indent="-6350">
              <a:spcAft>
                <a:spcPts val="90"/>
              </a:spcAft>
            </a:pPr>
            <a:r>
              <a:rPr lang="en-US" sz="2200" dirty="0">
                <a:effectLst/>
                <a:latin typeface="Times New Roman" panose="02020603050405020304" pitchFamily="18" charset="0"/>
                <a:ea typeface="Times New Roman" panose="02020603050405020304" pitchFamily="18" charset="0"/>
              </a:rPr>
              <a:t>One way to do this is through the use of social network analysis (SNA), which offers a range of tools and techniques for analyzing and understanding the relationships and patterns within a network of individuals or organizations.</a:t>
            </a:r>
            <a:endParaRPr lang="en-IN" sz="2200" dirty="0">
              <a:latin typeface="Times New Roman" panose="02020603050405020304" pitchFamily="18" charset="0"/>
              <a:ea typeface="Times New Roman" panose="02020603050405020304" pitchFamily="18" charset="0"/>
            </a:endParaRPr>
          </a:p>
          <a:p>
            <a:pPr marL="6350" indent="-6350">
              <a:spcAft>
                <a:spcPts val="90"/>
              </a:spcAft>
            </a:pPr>
            <a:r>
              <a:rPr lang="en-IN" sz="2200" dirty="0">
                <a:effectLst/>
                <a:latin typeface="Times New Roman" panose="02020603050405020304" pitchFamily="18" charset="0"/>
                <a:ea typeface="Times New Roman" panose="02020603050405020304" pitchFamily="18" charset="0"/>
              </a:rPr>
              <a:t>If we want to know who is most central in a network, that seems like an easy question, just count how many people they are linked to, right? But what if they are only linked to people who are disconnected themselves? </a:t>
            </a:r>
          </a:p>
          <a:p>
            <a:pPr marL="6350" indent="-6350">
              <a:spcAft>
                <a:spcPts val="90"/>
              </a:spcAft>
            </a:pPr>
            <a:r>
              <a:rPr lang="en-IN" sz="2200" dirty="0">
                <a:effectLst/>
                <a:latin typeface="Times New Roman" panose="02020603050405020304" pitchFamily="18" charset="0"/>
                <a:ea typeface="Times New Roman" panose="02020603050405020304" pitchFamily="18" charset="0"/>
              </a:rPr>
              <a:t>We are addressing this problem of identifying the most influential person in a Social Network (Facebook Data Here) </a:t>
            </a:r>
          </a:p>
          <a:p>
            <a:endParaRPr lang="en-IN" sz="2200" dirty="0"/>
          </a:p>
        </p:txBody>
      </p:sp>
    </p:spTree>
    <p:extLst>
      <p:ext uri="{BB962C8B-B14F-4D97-AF65-F5344CB8AC3E}">
        <p14:creationId xmlns:p14="http://schemas.microsoft.com/office/powerpoint/2010/main" val="28854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FA9C-5818-CF61-D125-4F7C8AB52B91}"/>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EXISTING SYSTEMS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BAE701-0470-92AA-BD3F-98CE3B536AA1}"/>
              </a:ext>
            </a:extLst>
          </p:cNvPr>
          <p:cNvSpPr>
            <a:spLocks noGrp="1"/>
          </p:cNvSpPr>
          <p:nvPr>
            <p:ph idx="1"/>
          </p:nvPr>
        </p:nvSpPr>
        <p:spPr>
          <a:xfrm>
            <a:off x="1066800" y="1839389"/>
            <a:ext cx="9969641" cy="4337573"/>
          </a:xfrm>
        </p:spPr>
        <p:txBody>
          <a:bodyPr>
            <a:noAutofit/>
          </a:bodyPr>
          <a:lstStyle/>
          <a:p>
            <a:pPr marL="0" indent="0">
              <a:buNone/>
            </a:pPr>
            <a:endParaRPr lang="en-IN" sz="2200" b="1" i="0" dirty="0">
              <a:effectLst/>
              <a:latin typeface="ff2"/>
            </a:endParaRPr>
          </a:p>
          <a:p>
            <a:r>
              <a:rPr lang="en-US" sz="2300" b="0" i="0" dirty="0">
                <a:effectLst/>
                <a:latin typeface="Times New Roman" panose="02020603050405020304" pitchFamily="18" charset="0"/>
                <a:cs typeface="Times New Roman" panose="02020603050405020304" pitchFamily="18" charset="0"/>
              </a:rPr>
              <a:t>These are just a few examples of the many systems and tools available for identifying influential users in social media. </a:t>
            </a:r>
          </a:p>
          <a:p>
            <a:r>
              <a:rPr lang="en-US" sz="2300" b="1" i="0" dirty="0" err="1">
                <a:effectLst/>
                <a:latin typeface="Times New Roman" panose="02020603050405020304" pitchFamily="18" charset="0"/>
                <a:cs typeface="Times New Roman" panose="02020603050405020304" pitchFamily="18" charset="0"/>
              </a:rPr>
              <a:t>SocialRank</a:t>
            </a:r>
            <a:r>
              <a:rPr lang="en-US" sz="2300" b="1" i="0" dirty="0">
                <a:effectLst/>
                <a:latin typeface="Times New Roman" panose="02020603050405020304" pitchFamily="18" charset="0"/>
                <a:cs typeface="Times New Roman" panose="02020603050405020304" pitchFamily="18" charset="0"/>
              </a:rPr>
              <a:t>: </a:t>
            </a:r>
            <a:r>
              <a:rPr lang="en-US" sz="2300" b="0" i="0" dirty="0" err="1">
                <a:effectLst/>
                <a:latin typeface="Times New Roman" panose="02020603050405020304" pitchFamily="18" charset="0"/>
                <a:cs typeface="Times New Roman" panose="02020603050405020304" pitchFamily="18" charset="0"/>
              </a:rPr>
              <a:t>SocialRank</a:t>
            </a:r>
            <a:r>
              <a:rPr lang="en-US" sz="2300" b="0" i="0" dirty="0">
                <a:effectLst/>
                <a:latin typeface="Times New Roman" panose="02020603050405020304" pitchFamily="18" charset="0"/>
                <a:cs typeface="Times New Roman" panose="02020603050405020304" pitchFamily="18" charset="0"/>
              </a:rPr>
              <a:t> is a tool that allows users to analyze their Twitter and Instagram followers and identify the most influential users in their network. It provides data on follower count, engagement, and activity, and allows users to sort their followers by influence, location, and other factors.</a:t>
            </a:r>
          </a:p>
          <a:p>
            <a:pPr lvl="1"/>
            <a:r>
              <a:rPr lang="en-US" sz="2200" b="1" i="0" dirty="0">
                <a:effectLst/>
                <a:latin typeface="Times New Roman" panose="02020603050405020304" pitchFamily="18" charset="0"/>
                <a:cs typeface="Times New Roman" panose="02020603050405020304" pitchFamily="18" charset="0"/>
              </a:rPr>
              <a:t>Problem: </a:t>
            </a:r>
            <a:r>
              <a:rPr lang="en-US" sz="2200" i="0" dirty="0">
                <a:effectLst/>
                <a:latin typeface="Times New Roman" panose="02020603050405020304" pitchFamily="18" charset="0"/>
                <a:cs typeface="Times New Roman" panose="02020603050405020304" pitchFamily="18" charset="0"/>
              </a:rPr>
              <a:t>If you are analyzing influencers or users on less mainstream platforms, the tool may not provide comprehensive data or insights.</a:t>
            </a:r>
          </a:p>
          <a:p>
            <a:pPr marL="0" indent="0">
              <a:buNone/>
            </a:pPr>
            <a:endParaRPr lang="en-US" sz="2300" dirty="0">
              <a:latin typeface="Times New Roman" panose="02020603050405020304" pitchFamily="18" charset="0"/>
              <a:cs typeface="Times New Roman" panose="02020603050405020304" pitchFamily="18" charset="0"/>
            </a:endParaRPr>
          </a:p>
          <a:p>
            <a:endParaRPr lang="en-IN" sz="2200" b="1" dirty="0"/>
          </a:p>
          <a:p>
            <a:endParaRPr lang="en-IN" sz="2200" b="1" dirty="0"/>
          </a:p>
        </p:txBody>
      </p:sp>
    </p:spTree>
    <p:extLst>
      <p:ext uri="{BB962C8B-B14F-4D97-AF65-F5344CB8AC3E}">
        <p14:creationId xmlns:p14="http://schemas.microsoft.com/office/powerpoint/2010/main" val="318964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661512-CA3F-89D9-ACBF-38F0E70D8395}"/>
              </a:ext>
            </a:extLst>
          </p:cNvPr>
          <p:cNvSpPr>
            <a:spLocks noGrp="1"/>
          </p:cNvSpPr>
          <p:nvPr>
            <p:ph idx="1"/>
          </p:nvPr>
        </p:nvSpPr>
        <p:spPr>
          <a:xfrm>
            <a:off x="905986" y="1885156"/>
            <a:ext cx="10380018" cy="4776327"/>
          </a:xfrm>
        </p:spPr>
        <p:txBody>
          <a:bodyPr>
            <a:noAutofit/>
          </a:bodyPr>
          <a:lstStyle/>
          <a:p>
            <a:endParaRPr lang="en-US" sz="2200" dirty="0"/>
          </a:p>
          <a:p>
            <a:r>
              <a:rPr lang="en-US" sz="2200" b="1" dirty="0">
                <a:latin typeface="Times New Roman" panose="02020603050405020304" pitchFamily="18" charset="0"/>
                <a:cs typeface="Times New Roman" panose="02020603050405020304" pitchFamily="18" charset="0"/>
              </a:rPr>
              <a:t>Hootsuite Insights: </a:t>
            </a:r>
            <a:r>
              <a:rPr lang="en-US" sz="2200" dirty="0">
                <a:latin typeface="Times New Roman" panose="02020603050405020304" pitchFamily="18" charset="0"/>
                <a:cs typeface="Times New Roman" panose="02020603050405020304" pitchFamily="18" charset="0"/>
              </a:rPr>
              <a:t>Hootsuite Insights is a social media listening tool that allows users to monitor social media conversations and identify influential users based on their reach, engagement, and authority. It provides real-time data on social media activity and can be used to track trends and sentiment.</a:t>
            </a:r>
          </a:p>
          <a:p>
            <a:pPr lvl="1"/>
            <a:r>
              <a:rPr lang="en-US" sz="2200" b="1" dirty="0">
                <a:latin typeface="Times New Roman" panose="02020603050405020304" pitchFamily="18" charset="0"/>
                <a:cs typeface="Times New Roman" panose="02020603050405020304" pitchFamily="18" charset="0"/>
              </a:rPr>
              <a:t>Problem:  T</a:t>
            </a:r>
            <a:r>
              <a:rPr lang="en-US" sz="2200" dirty="0">
                <a:latin typeface="Times New Roman" panose="02020603050405020304" pitchFamily="18" charset="0"/>
                <a:cs typeface="Times New Roman" panose="02020603050405020304" pitchFamily="18" charset="0"/>
              </a:rPr>
              <a:t>he data may not always provide a complete or accurate representation of the social media landscape.</a:t>
            </a:r>
            <a:endParaRPr lang="en-US" sz="2200" dirty="0"/>
          </a:p>
          <a:p>
            <a:r>
              <a:rPr lang="en-US" sz="2200" b="1" dirty="0" err="1"/>
              <a:t>Mentionmapp</a:t>
            </a:r>
            <a:r>
              <a:rPr lang="en-US" sz="2200" b="1" dirty="0"/>
              <a:t>: </a:t>
            </a:r>
            <a:r>
              <a:rPr lang="en-US" sz="2200" dirty="0" err="1"/>
              <a:t>Mentionmapp</a:t>
            </a:r>
            <a:r>
              <a:rPr lang="en-US" sz="2200" dirty="0"/>
              <a:t> is a social network analysis tool that visualizes connections between Twitter users and identifies influential users based on their connections and engagement. It provides a graphical representation of a user's network and can be used to discover new connections and influencers in a particular industry or niche.</a:t>
            </a:r>
          </a:p>
          <a:p>
            <a:pPr lvl="1"/>
            <a:r>
              <a:rPr lang="en-US" sz="2200" b="1" dirty="0"/>
              <a:t>Problem:  </a:t>
            </a:r>
            <a:r>
              <a:rPr lang="en-US" sz="2200" dirty="0" err="1"/>
              <a:t>Mentionmapp's</a:t>
            </a:r>
            <a:r>
              <a:rPr lang="en-US" sz="2200" dirty="0"/>
              <a:t> visualization can become complex and crowded, especially when analyzing users with a large number of connections or mentions.</a:t>
            </a:r>
          </a:p>
          <a:p>
            <a:endParaRPr lang="en-IN" sz="2200" dirty="0"/>
          </a:p>
        </p:txBody>
      </p:sp>
    </p:spTree>
    <p:extLst>
      <p:ext uri="{BB962C8B-B14F-4D97-AF65-F5344CB8AC3E}">
        <p14:creationId xmlns:p14="http://schemas.microsoft.com/office/powerpoint/2010/main" val="84843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661512-CA3F-89D9-ACBF-38F0E70D8395}"/>
              </a:ext>
            </a:extLst>
          </p:cNvPr>
          <p:cNvSpPr>
            <a:spLocks noGrp="1"/>
          </p:cNvSpPr>
          <p:nvPr>
            <p:ph idx="1"/>
          </p:nvPr>
        </p:nvSpPr>
        <p:spPr>
          <a:xfrm>
            <a:off x="905986" y="1885156"/>
            <a:ext cx="10380018" cy="4776327"/>
          </a:xfrm>
        </p:spPr>
        <p:txBody>
          <a:bodyPr>
            <a:noAutofit/>
          </a:bodyPr>
          <a:lstStyle/>
          <a:p>
            <a:endParaRPr lang="en-US" sz="2200" dirty="0"/>
          </a:p>
          <a:p>
            <a:r>
              <a:rPr lang="en-US" sz="2200" b="1" dirty="0"/>
              <a:t>Klout: </a:t>
            </a:r>
            <a:r>
              <a:rPr lang="en-US" sz="2200" dirty="0"/>
              <a:t>Klout is a tool that measures social media influence on a scale of 1 to 100, based on factors such as engagement, follower count, and social media activity. It can be used to identify the most influential users on Twitter, Facebook, LinkedIn, and other platforms.</a:t>
            </a:r>
          </a:p>
          <a:p>
            <a:pPr lvl="1"/>
            <a:r>
              <a:rPr lang="en-US" sz="2200" b="1" dirty="0"/>
              <a:t>Problem</a:t>
            </a:r>
            <a:r>
              <a:rPr lang="en-US" sz="2200" dirty="0"/>
              <a:t>: Limited platform coverage</a:t>
            </a:r>
          </a:p>
          <a:p>
            <a:r>
              <a:rPr lang="en-US" sz="2200" b="1" dirty="0" err="1"/>
              <a:t>Followerwonk</a:t>
            </a:r>
            <a:r>
              <a:rPr lang="en-US" sz="2200" b="1" dirty="0"/>
              <a:t>: </a:t>
            </a:r>
            <a:r>
              <a:rPr lang="en-US" sz="2200" dirty="0" err="1"/>
              <a:t>Followerwonk</a:t>
            </a:r>
            <a:r>
              <a:rPr lang="en-US" sz="2200" dirty="0"/>
              <a:t> is a Twitter analytics tool that allows users to analyze their followers and find influential users in their network. It provides data on follower count, engagement, and activity, and allows users to compare their influence to others in their industry or niche.</a:t>
            </a:r>
          </a:p>
          <a:p>
            <a:pPr lvl="1"/>
            <a:r>
              <a:rPr lang="en-US" sz="2200" b="1" dirty="0"/>
              <a:t>Problem: </a:t>
            </a:r>
            <a:r>
              <a:rPr lang="en-US" sz="2200" dirty="0"/>
              <a:t>Lack of Real-Time Data - </a:t>
            </a:r>
            <a:r>
              <a:rPr lang="en-US" sz="2200" dirty="0" err="1"/>
              <a:t>Followerwonk's</a:t>
            </a:r>
            <a:r>
              <a:rPr lang="en-US" sz="2200" dirty="0"/>
              <a:t> data may not be updated in real-time.</a:t>
            </a:r>
            <a:endParaRPr lang="en-IN" sz="2200" dirty="0"/>
          </a:p>
          <a:p>
            <a:endParaRPr lang="en-IN" sz="2200" dirty="0"/>
          </a:p>
        </p:txBody>
      </p:sp>
    </p:spTree>
    <p:extLst>
      <p:ext uri="{BB962C8B-B14F-4D97-AF65-F5344CB8AC3E}">
        <p14:creationId xmlns:p14="http://schemas.microsoft.com/office/powerpoint/2010/main" val="394327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340DD-E35F-522B-C17C-F9B0FD1075BD}"/>
              </a:ext>
            </a:extLst>
          </p:cNvPr>
          <p:cNvSpPr>
            <a:spLocks noGrp="1"/>
          </p:cNvSpPr>
          <p:nvPr>
            <p:ph type="title"/>
          </p:nvPr>
        </p:nvSpPr>
        <p:spPr>
          <a:xfrm>
            <a:off x="1156851" y="637762"/>
            <a:ext cx="9888496" cy="900131"/>
          </a:xfrm>
        </p:spPr>
        <p:txBody>
          <a:bodyPr anchor="t">
            <a:normAutofit/>
          </a:bodyPr>
          <a:lstStyle/>
          <a:p>
            <a:r>
              <a:rPr lang="en-IN" sz="4000" b="1" dirty="0">
                <a:solidFill>
                  <a:schemeClr val="bg1"/>
                </a:solidFill>
              </a:rPr>
              <a:t>PROPOSED SYSTEMS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09B343-D84F-7F02-C173-6EFE5E0487DD}"/>
              </a:ext>
            </a:extLst>
          </p:cNvPr>
          <p:cNvSpPr>
            <a:spLocks noGrp="1"/>
          </p:cNvSpPr>
          <p:nvPr>
            <p:ph idx="1"/>
          </p:nvPr>
        </p:nvSpPr>
        <p:spPr>
          <a:xfrm>
            <a:off x="1155548" y="2217343"/>
            <a:ext cx="9880893" cy="3959619"/>
          </a:xfrm>
        </p:spPr>
        <p:txBody>
          <a:bodyPr>
            <a:normAutofit/>
          </a:bodyPr>
          <a:lstStyle/>
          <a:p>
            <a:pPr marL="0" indent="0">
              <a:buNone/>
            </a:pPr>
            <a:endParaRPr lang="en-US" sz="2400" dirty="0"/>
          </a:p>
          <a:p>
            <a:r>
              <a:rPr lang="en-IN" sz="2400">
                <a:effectLst/>
                <a:latin typeface="Times New Roman" panose="02020603050405020304" pitchFamily="18" charset="0"/>
                <a:ea typeface="Times New Roman" panose="02020603050405020304" pitchFamily="18" charset="0"/>
              </a:rPr>
              <a:t>In this project, we propose an approach for identifying influential users in social networks using social network analysis techniques. We first analyse the network connections between users to identify the nodes with the highest centrality measures</a:t>
            </a:r>
            <a:endParaRPr lang="en-US" sz="2400" dirty="0"/>
          </a:p>
          <a:p>
            <a:r>
              <a:rPr lang="en-US" sz="2400" b="1" dirty="0"/>
              <a:t>Closeness Centrality :</a:t>
            </a:r>
          </a:p>
          <a:p>
            <a:pPr lvl="1"/>
            <a:r>
              <a:rPr lang="en-US" dirty="0"/>
              <a:t>Core idea: A central node is one that is close, on average, to other nodes.</a:t>
            </a:r>
          </a:p>
          <a:p>
            <a:pPr lvl="1"/>
            <a:r>
              <a:rPr lang="en-US" dirty="0"/>
              <a:t>Input: Graph and a node</a:t>
            </a:r>
          </a:p>
          <a:p>
            <a:pPr lvl="1"/>
            <a:r>
              <a:rPr lang="en-US" dirty="0"/>
              <a:t>Output: value [0,1] after standardization (1 being highly central)</a:t>
            </a:r>
          </a:p>
          <a:p>
            <a:endParaRPr lang="en-IN" sz="2400" dirty="0"/>
          </a:p>
        </p:txBody>
      </p:sp>
    </p:spTree>
    <p:extLst>
      <p:ext uri="{BB962C8B-B14F-4D97-AF65-F5344CB8AC3E}">
        <p14:creationId xmlns:p14="http://schemas.microsoft.com/office/powerpoint/2010/main" val="363229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99996D-EA3D-7D80-17C4-072693E661FD}"/>
              </a:ext>
            </a:extLst>
          </p:cNvPr>
          <p:cNvSpPr>
            <a:spLocks noGrp="1"/>
          </p:cNvSpPr>
          <p:nvPr>
            <p:ph idx="1"/>
          </p:nvPr>
        </p:nvSpPr>
        <p:spPr>
          <a:xfrm>
            <a:off x="1155548" y="2217343"/>
            <a:ext cx="9880893" cy="3959619"/>
          </a:xfrm>
        </p:spPr>
        <p:txBody>
          <a:bodyPr>
            <a:normAutofit/>
          </a:bodyPr>
          <a:lstStyle/>
          <a:p>
            <a:r>
              <a:rPr lang="en-US" sz="2400" b="1" dirty="0"/>
              <a:t>Betweenness Centrality :</a:t>
            </a:r>
          </a:p>
          <a:p>
            <a:pPr lvl="1"/>
            <a:r>
              <a:rPr lang="en-US" dirty="0"/>
              <a:t>Core Idea: A central actor is one that acts as a bridge, broker or gatekeeper.</a:t>
            </a:r>
          </a:p>
          <a:p>
            <a:pPr lvl="1"/>
            <a:r>
              <a:rPr lang="en-US" dirty="0"/>
              <a:t>Input: Graph and a node</a:t>
            </a:r>
          </a:p>
          <a:p>
            <a:pPr lvl="1"/>
            <a:r>
              <a:rPr lang="en-US" dirty="0"/>
              <a:t>Output: value [0,1] after normalization (1 being highly central)</a:t>
            </a:r>
          </a:p>
          <a:p>
            <a:pPr marL="457200" lvl="1" indent="0">
              <a:buNone/>
            </a:pPr>
            <a:endParaRPr lang="en-US" dirty="0"/>
          </a:p>
          <a:p>
            <a:r>
              <a:rPr lang="en-US" sz="2400" b="1" dirty="0"/>
              <a:t>Eigenvector centrality :</a:t>
            </a:r>
          </a:p>
          <a:p>
            <a:pPr lvl="1"/>
            <a:r>
              <a:rPr lang="en-US" dirty="0"/>
              <a:t>Core Idea: A central actor is connected to other central actors.</a:t>
            </a:r>
          </a:p>
          <a:p>
            <a:pPr lvl="1"/>
            <a:r>
              <a:rPr lang="en-US" dirty="0"/>
              <a:t>Input: Graph</a:t>
            </a:r>
          </a:p>
          <a:p>
            <a:pPr lvl="1"/>
            <a:r>
              <a:rPr lang="en-US" dirty="0"/>
              <a:t>Output: value [0,1]</a:t>
            </a:r>
          </a:p>
          <a:p>
            <a:endParaRPr lang="en-IN" sz="2400" dirty="0"/>
          </a:p>
        </p:txBody>
      </p:sp>
    </p:spTree>
    <p:extLst>
      <p:ext uri="{BB962C8B-B14F-4D97-AF65-F5344CB8AC3E}">
        <p14:creationId xmlns:p14="http://schemas.microsoft.com/office/powerpoint/2010/main" val="348464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1465</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ff2</vt:lpstr>
      <vt:lpstr>Lato</vt:lpstr>
      <vt:lpstr>Microsoft Sans Serif</vt:lpstr>
      <vt:lpstr>Montserrat</vt:lpstr>
      <vt:lpstr>Roboto</vt:lpstr>
      <vt:lpstr>Times New Roman</vt:lpstr>
      <vt:lpstr>Office Theme</vt:lpstr>
      <vt:lpstr>Influential user in social network </vt:lpstr>
      <vt:lpstr>INTRODUCTION</vt:lpstr>
      <vt:lpstr>Motivation</vt:lpstr>
      <vt:lpstr>PROBLEM STATEMENT</vt:lpstr>
      <vt:lpstr>EXISTING SYSTEMS</vt:lpstr>
      <vt:lpstr>PowerPoint Presentation</vt:lpstr>
      <vt:lpstr>PowerPoint Presentation</vt:lpstr>
      <vt:lpstr>PROPOSED SYSTEMS</vt:lpstr>
      <vt:lpstr>PowerPoint Presentation</vt:lpstr>
      <vt:lpstr>OBJECTIVE</vt:lpstr>
      <vt:lpstr>DATA ACQUISITION AND LEARNING</vt:lpstr>
      <vt:lpstr>DEVELOPMENT AND EXPLANATION</vt:lpstr>
      <vt:lpstr>USING ASSOCIATION RULE LEARNING</vt:lpstr>
      <vt:lpstr>RESULT ANALYSIS</vt:lpstr>
      <vt:lpstr>RESULT ANALYSIS</vt:lpstr>
      <vt:lpstr>RESULT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Influential user in social network </dc:title>
  <dc:creator>praneeth</dc:creator>
  <cp:lastModifiedBy>praneeth</cp:lastModifiedBy>
  <cp:revision>22</cp:revision>
  <dcterms:created xsi:type="dcterms:W3CDTF">2023-04-09T12:54:01Z</dcterms:created>
  <dcterms:modified xsi:type="dcterms:W3CDTF">2023-05-26T10:32:55Z</dcterms:modified>
</cp:coreProperties>
</file>