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5" r:id="rId7"/>
    <p:sldId id="263" r:id="rId8"/>
    <p:sldId id="260"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445C-D09C-10F4-48AC-859F8D2DB2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F781EF-3CE7-144E-9715-922D672CEA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BB10D4-26C4-020D-0047-17144C11F9E7}"/>
              </a:ext>
            </a:extLst>
          </p:cNvPr>
          <p:cNvSpPr>
            <a:spLocks noGrp="1"/>
          </p:cNvSpPr>
          <p:nvPr>
            <p:ph type="dt" sz="half" idx="10"/>
          </p:nvPr>
        </p:nvSpPr>
        <p:spPr/>
        <p:txBody>
          <a:bodyPr/>
          <a:lstStyle/>
          <a:p>
            <a:fld id="{C4DD7AF9-E40C-4F3B-93C0-52ACC65F015C}" type="datetimeFigureOut">
              <a:rPr lang="en-IN" smtClean="0"/>
              <a:t>15-12-2022</a:t>
            </a:fld>
            <a:endParaRPr lang="en-IN"/>
          </a:p>
        </p:txBody>
      </p:sp>
      <p:sp>
        <p:nvSpPr>
          <p:cNvPr id="5" name="Footer Placeholder 4">
            <a:extLst>
              <a:ext uri="{FF2B5EF4-FFF2-40B4-BE49-F238E27FC236}">
                <a16:creationId xmlns:a16="http://schemas.microsoft.com/office/drawing/2014/main" id="{DC26D5B1-F537-BA4D-76C5-0B3E7EDB3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4ED6E-7F02-F4A6-9713-23C6C1248347}"/>
              </a:ext>
            </a:extLst>
          </p:cNvPr>
          <p:cNvSpPr>
            <a:spLocks noGrp="1"/>
          </p:cNvSpPr>
          <p:nvPr>
            <p:ph type="sldNum" sz="quarter" idx="12"/>
          </p:nvPr>
        </p:nvSpPr>
        <p:spPr/>
        <p:txBody>
          <a:bodyPr/>
          <a:lstStyle/>
          <a:p>
            <a:fld id="{49488C83-1251-4D72-AFA6-2D4F3F0805ED}" type="slidenum">
              <a:rPr lang="en-IN" smtClean="0"/>
              <a:t>‹#›</a:t>
            </a:fld>
            <a:endParaRPr lang="en-IN"/>
          </a:p>
        </p:txBody>
      </p:sp>
    </p:spTree>
    <p:extLst>
      <p:ext uri="{BB962C8B-B14F-4D97-AF65-F5344CB8AC3E}">
        <p14:creationId xmlns:p14="http://schemas.microsoft.com/office/powerpoint/2010/main" val="425194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C339-B9FF-1881-F74B-881487D65A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A1E7B0-1B57-D954-E724-0BFA760976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C7A062-D51C-F6C1-387C-D4FA8FDAF873}"/>
              </a:ext>
            </a:extLst>
          </p:cNvPr>
          <p:cNvSpPr>
            <a:spLocks noGrp="1"/>
          </p:cNvSpPr>
          <p:nvPr>
            <p:ph type="dt" sz="half" idx="10"/>
          </p:nvPr>
        </p:nvSpPr>
        <p:spPr/>
        <p:txBody>
          <a:bodyPr/>
          <a:lstStyle/>
          <a:p>
            <a:fld id="{C4DD7AF9-E40C-4F3B-93C0-52ACC65F015C}" type="datetimeFigureOut">
              <a:rPr lang="en-IN" smtClean="0"/>
              <a:t>15-12-2022</a:t>
            </a:fld>
            <a:endParaRPr lang="en-IN"/>
          </a:p>
        </p:txBody>
      </p:sp>
      <p:sp>
        <p:nvSpPr>
          <p:cNvPr id="5" name="Footer Placeholder 4">
            <a:extLst>
              <a:ext uri="{FF2B5EF4-FFF2-40B4-BE49-F238E27FC236}">
                <a16:creationId xmlns:a16="http://schemas.microsoft.com/office/drawing/2014/main" id="{F2AF5617-3E1C-6DB0-B7BA-11ACD58278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8A75D1-42A4-090E-C9D0-D8C64355C788}"/>
              </a:ext>
            </a:extLst>
          </p:cNvPr>
          <p:cNvSpPr>
            <a:spLocks noGrp="1"/>
          </p:cNvSpPr>
          <p:nvPr>
            <p:ph type="sldNum" sz="quarter" idx="12"/>
          </p:nvPr>
        </p:nvSpPr>
        <p:spPr/>
        <p:txBody>
          <a:bodyPr/>
          <a:lstStyle/>
          <a:p>
            <a:fld id="{49488C83-1251-4D72-AFA6-2D4F3F0805ED}" type="slidenum">
              <a:rPr lang="en-IN" smtClean="0"/>
              <a:t>‹#›</a:t>
            </a:fld>
            <a:endParaRPr lang="en-IN"/>
          </a:p>
        </p:txBody>
      </p:sp>
    </p:spTree>
    <p:extLst>
      <p:ext uri="{BB962C8B-B14F-4D97-AF65-F5344CB8AC3E}">
        <p14:creationId xmlns:p14="http://schemas.microsoft.com/office/powerpoint/2010/main" val="218914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4CCEEA-4828-DF98-D1DB-00377A6E8B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6FAA30-0928-A2E1-8D0F-1D38FC886C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ADE331-ACE1-6082-4EEC-DC085FDA9A2A}"/>
              </a:ext>
            </a:extLst>
          </p:cNvPr>
          <p:cNvSpPr>
            <a:spLocks noGrp="1"/>
          </p:cNvSpPr>
          <p:nvPr>
            <p:ph type="dt" sz="half" idx="10"/>
          </p:nvPr>
        </p:nvSpPr>
        <p:spPr/>
        <p:txBody>
          <a:bodyPr/>
          <a:lstStyle/>
          <a:p>
            <a:fld id="{C4DD7AF9-E40C-4F3B-93C0-52ACC65F015C}" type="datetimeFigureOut">
              <a:rPr lang="en-IN" smtClean="0"/>
              <a:t>15-12-2022</a:t>
            </a:fld>
            <a:endParaRPr lang="en-IN"/>
          </a:p>
        </p:txBody>
      </p:sp>
      <p:sp>
        <p:nvSpPr>
          <p:cNvPr id="5" name="Footer Placeholder 4">
            <a:extLst>
              <a:ext uri="{FF2B5EF4-FFF2-40B4-BE49-F238E27FC236}">
                <a16:creationId xmlns:a16="http://schemas.microsoft.com/office/drawing/2014/main" id="{F0C68D37-0E13-F345-526F-6A088587BD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47C878-2C6B-846A-3DD4-8C9BD4D10F79}"/>
              </a:ext>
            </a:extLst>
          </p:cNvPr>
          <p:cNvSpPr>
            <a:spLocks noGrp="1"/>
          </p:cNvSpPr>
          <p:nvPr>
            <p:ph type="sldNum" sz="quarter" idx="12"/>
          </p:nvPr>
        </p:nvSpPr>
        <p:spPr/>
        <p:txBody>
          <a:bodyPr/>
          <a:lstStyle/>
          <a:p>
            <a:fld id="{49488C83-1251-4D72-AFA6-2D4F3F0805ED}" type="slidenum">
              <a:rPr lang="en-IN" smtClean="0"/>
              <a:t>‹#›</a:t>
            </a:fld>
            <a:endParaRPr lang="en-IN"/>
          </a:p>
        </p:txBody>
      </p:sp>
    </p:spTree>
    <p:extLst>
      <p:ext uri="{BB962C8B-B14F-4D97-AF65-F5344CB8AC3E}">
        <p14:creationId xmlns:p14="http://schemas.microsoft.com/office/powerpoint/2010/main" val="322632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3F7B-2F18-94DB-E317-B2D30F8FE3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075F3F-69B6-B1EA-B70A-510437E6E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6CD2E-2C32-A8EE-93F6-F41436416CBB}"/>
              </a:ext>
            </a:extLst>
          </p:cNvPr>
          <p:cNvSpPr>
            <a:spLocks noGrp="1"/>
          </p:cNvSpPr>
          <p:nvPr>
            <p:ph type="dt" sz="half" idx="10"/>
          </p:nvPr>
        </p:nvSpPr>
        <p:spPr/>
        <p:txBody>
          <a:bodyPr/>
          <a:lstStyle/>
          <a:p>
            <a:fld id="{C4DD7AF9-E40C-4F3B-93C0-52ACC65F015C}" type="datetimeFigureOut">
              <a:rPr lang="en-IN" smtClean="0"/>
              <a:t>15-12-2022</a:t>
            </a:fld>
            <a:endParaRPr lang="en-IN"/>
          </a:p>
        </p:txBody>
      </p:sp>
      <p:sp>
        <p:nvSpPr>
          <p:cNvPr id="5" name="Footer Placeholder 4">
            <a:extLst>
              <a:ext uri="{FF2B5EF4-FFF2-40B4-BE49-F238E27FC236}">
                <a16:creationId xmlns:a16="http://schemas.microsoft.com/office/drawing/2014/main" id="{DA657215-9003-50E2-A8AA-F4E705E15C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39F101-8E71-20D3-A02A-692E63F17F13}"/>
              </a:ext>
            </a:extLst>
          </p:cNvPr>
          <p:cNvSpPr>
            <a:spLocks noGrp="1"/>
          </p:cNvSpPr>
          <p:nvPr>
            <p:ph type="sldNum" sz="quarter" idx="12"/>
          </p:nvPr>
        </p:nvSpPr>
        <p:spPr/>
        <p:txBody>
          <a:bodyPr/>
          <a:lstStyle/>
          <a:p>
            <a:fld id="{49488C83-1251-4D72-AFA6-2D4F3F0805ED}" type="slidenum">
              <a:rPr lang="en-IN" smtClean="0"/>
              <a:t>‹#›</a:t>
            </a:fld>
            <a:endParaRPr lang="en-IN"/>
          </a:p>
        </p:txBody>
      </p:sp>
    </p:spTree>
    <p:extLst>
      <p:ext uri="{BB962C8B-B14F-4D97-AF65-F5344CB8AC3E}">
        <p14:creationId xmlns:p14="http://schemas.microsoft.com/office/powerpoint/2010/main" val="151238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2C26-092E-793E-2FEF-E2F6E01105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7B087A-41BF-2F81-FF22-8B1CC1564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5E992-F835-368F-5C86-5238F1F8A9D6}"/>
              </a:ext>
            </a:extLst>
          </p:cNvPr>
          <p:cNvSpPr>
            <a:spLocks noGrp="1"/>
          </p:cNvSpPr>
          <p:nvPr>
            <p:ph type="dt" sz="half" idx="10"/>
          </p:nvPr>
        </p:nvSpPr>
        <p:spPr/>
        <p:txBody>
          <a:bodyPr/>
          <a:lstStyle/>
          <a:p>
            <a:fld id="{C4DD7AF9-E40C-4F3B-93C0-52ACC65F015C}" type="datetimeFigureOut">
              <a:rPr lang="en-IN" smtClean="0"/>
              <a:t>15-12-2022</a:t>
            </a:fld>
            <a:endParaRPr lang="en-IN"/>
          </a:p>
        </p:txBody>
      </p:sp>
      <p:sp>
        <p:nvSpPr>
          <p:cNvPr id="5" name="Footer Placeholder 4">
            <a:extLst>
              <a:ext uri="{FF2B5EF4-FFF2-40B4-BE49-F238E27FC236}">
                <a16:creationId xmlns:a16="http://schemas.microsoft.com/office/drawing/2014/main" id="{5E443F37-CFB3-7AC3-6D30-BA0CF49B86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1A2752-CB26-FF21-1595-73B298A47F63}"/>
              </a:ext>
            </a:extLst>
          </p:cNvPr>
          <p:cNvSpPr>
            <a:spLocks noGrp="1"/>
          </p:cNvSpPr>
          <p:nvPr>
            <p:ph type="sldNum" sz="quarter" idx="12"/>
          </p:nvPr>
        </p:nvSpPr>
        <p:spPr/>
        <p:txBody>
          <a:bodyPr/>
          <a:lstStyle/>
          <a:p>
            <a:fld id="{49488C83-1251-4D72-AFA6-2D4F3F0805ED}" type="slidenum">
              <a:rPr lang="en-IN" smtClean="0"/>
              <a:t>‹#›</a:t>
            </a:fld>
            <a:endParaRPr lang="en-IN"/>
          </a:p>
        </p:txBody>
      </p:sp>
    </p:spTree>
    <p:extLst>
      <p:ext uri="{BB962C8B-B14F-4D97-AF65-F5344CB8AC3E}">
        <p14:creationId xmlns:p14="http://schemas.microsoft.com/office/powerpoint/2010/main" val="18889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CB8B-76AD-BD3A-FFD5-64DBA539CC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9405C1-4C17-F361-C858-76A8CC0CA3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BC199B-6859-FC7A-2763-AAD4465E31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848D38-605E-C59A-3EC0-7F1AB8DAFC67}"/>
              </a:ext>
            </a:extLst>
          </p:cNvPr>
          <p:cNvSpPr>
            <a:spLocks noGrp="1"/>
          </p:cNvSpPr>
          <p:nvPr>
            <p:ph type="dt" sz="half" idx="10"/>
          </p:nvPr>
        </p:nvSpPr>
        <p:spPr/>
        <p:txBody>
          <a:bodyPr/>
          <a:lstStyle/>
          <a:p>
            <a:fld id="{C4DD7AF9-E40C-4F3B-93C0-52ACC65F015C}" type="datetimeFigureOut">
              <a:rPr lang="en-IN" smtClean="0"/>
              <a:t>15-12-2022</a:t>
            </a:fld>
            <a:endParaRPr lang="en-IN"/>
          </a:p>
        </p:txBody>
      </p:sp>
      <p:sp>
        <p:nvSpPr>
          <p:cNvPr id="6" name="Footer Placeholder 5">
            <a:extLst>
              <a:ext uri="{FF2B5EF4-FFF2-40B4-BE49-F238E27FC236}">
                <a16:creationId xmlns:a16="http://schemas.microsoft.com/office/drawing/2014/main" id="{08BF1813-F087-232F-867D-61AA7B7854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414AF2-AF00-D8D8-45BC-D1672B890A7F}"/>
              </a:ext>
            </a:extLst>
          </p:cNvPr>
          <p:cNvSpPr>
            <a:spLocks noGrp="1"/>
          </p:cNvSpPr>
          <p:nvPr>
            <p:ph type="sldNum" sz="quarter" idx="12"/>
          </p:nvPr>
        </p:nvSpPr>
        <p:spPr/>
        <p:txBody>
          <a:bodyPr/>
          <a:lstStyle/>
          <a:p>
            <a:fld id="{49488C83-1251-4D72-AFA6-2D4F3F0805ED}" type="slidenum">
              <a:rPr lang="en-IN" smtClean="0"/>
              <a:t>‹#›</a:t>
            </a:fld>
            <a:endParaRPr lang="en-IN"/>
          </a:p>
        </p:txBody>
      </p:sp>
    </p:spTree>
    <p:extLst>
      <p:ext uri="{BB962C8B-B14F-4D97-AF65-F5344CB8AC3E}">
        <p14:creationId xmlns:p14="http://schemas.microsoft.com/office/powerpoint/2010/main" val="2615000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C519-04D1-051E-3DC9-381DDF8C90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D011E9-C833-B682-B18C-16A975BB1C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FFEFCF-6542-16F1-53B0-8A695E9FFC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EDE43F-7E48-4F6D-A0CA-61B4CF3264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8E7FB1-B79E-ABD0-1050-E3AB5DAC1D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547351-3EC0-2739-3ABA-8A1DE5BFAA2D}"/>
              </a:ext>
            </a:extLst>
          </p:cNvPr>
          <p:cNvSpPr>
            <a:spLocks noGrp="1"/>
          </p:cNvSpPr>
          <p:nvPr>
            <p:ph type="dt" sz="half" idx="10"/>
          </p:nvPr>
        </p:nvSpPr>
        <p:spPr/>
        <p:txBody>
          <a:bodyPr/>
          <a:lstStyle/>
          <a:p>
            <a:fld id="{C4DD7AF9-E40C-4F3B-93C0-52ACC65F015C}" type="datetimeFigureOut">
              <a:rPr lang="en-IN" smtClean="0"/>
              <a:t>15-12-2022</a:t>
            </a:fld>
            <a:endParaRPr lang="en-IN"/>
          </a:p>
        </p:txBody>
      </p:sp>
      <p:sp>
        <p:nvSpPr>
          <p:cNvPr id="8" name="Footer Placeholder 7">
            <a:extLst>
              <a:ext uri="{FF2B5EF4-FFF2-40B4-BE49-F238E27FC236}">
                <a16:creationId xmlns:a16="http://schemas.microsoft.com/office/drawing/2014/main" id="{92C331CD-232F-57D7-7A44-66CD5DE9D7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6752D0-8188-6496-94B6-27BD2485A243}"/>
              </a:ext>
            </a:extLst>
          </p:cNvPr>
          <p:cNvSpPr>
            <a:spLocks noGrp="1"/>
          </p:cNvSpPr>
          <p:nvPr>
            <p:ph type="sldNum" sz="quarter" idx="12"/>
          </p:nvPr>
        </p:nvSpPr>
        <p:spPr/>
        <p:txBody>
          <a:bodyPr/>
          <a:lstStyle/>
          <a:p>
            <a:fld id="{49488C83-1251-4D72-AFA6-2D4F3F0805ED}" type="slidenum">
              <a:rPr lang="en-IN" smtClean="0"/>
              <a:t>‹#›</a:t>
            </a:fld>
            <a:endParaRPr lang="en-IN"/>
          </a:p>
        </p:txBody>
      </p:sp>
    </p:spTree>
    <p:extLst>
      <p:ext uri="{BB962C8B-B14F-4D97-AF65-F5344CB8AC3E}">
        <p14:creationId xmlns:p14="http://schemas.microsoft.com/office/powerpoint/2010/main" val="136467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11F5-1B5A-3222-0149-302607496D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1D7030-A688-346F-7303-27F1EE695E8D}"/>
              </a:ext>
            </a:extLst>
          </p:cNvPr>
          <p:cNvSpPr>
            <a:spLocks noGrp="1"/>
          </p:cNvSpPr>
          <p:nvPr>
            <p:ph type="dt" sz="half" idx="10"/>
          </p:nvPr>
        </p:nvSpPr>
        <p:spPr/>
        <p:txBody>
          <a:bodyPr/>
          <a:lstStyle/>
          <a:p>
            <a:fld id="{C4DD7AF9-E40C-4F3B-93C0-52ACC65F015C}" type="datetimeFigureOut">
              <a:rPr lang="en-IN" smtClean="0"/>
              <a:t>15-12-2022</a:t>
            </a:fld>
            <a:endParaRPr lang="en-IN"/>
          </a:p>
        </p:txBody>
      </p:sp>
      <p:sp>
        <p:nvSpPr>
          <p:cNvPr id="4" name="Footer Placeholder 3">
            <a:extLst>
              <a:ext uri="{FF2B5EF4-FFF2-40B4-BE49-F238E27FC236}">
                <a16:creationId xmlns:a16="http://schemas.microsoft.com/office/drawing/2014/main" id="{4BE4F00C-EB3C-04B6-1686-919A158A57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E0B468-05FF-5BDC-69C3-237B6853A539}"/>
              </a:ext>
            </a:extLst>
          </p:cNvPr>
          <p:cNvSpPr>
            <a:spLocks noGrp="1"/>
          </p:cNvSpPr>
          <p:nvPr>
            <p:ph type="sldNum" sz="quarter" idx="12"/>
          </p:nvPr>
        </p:nvSpPr>
        <p:spPr/>
        <p:txBody>
          <a:bodyPr/>
          <a:lstStyle/>
          <a:p>
            <a:fld id="{49488C83-1251-4D72-AFA6-2D4F3F0805ED}" type="slidenum">
              <a:rPr lang="en-IN" smtClean="0"/>
              <a:t>‹#›</a:t>
            </a:fld>
            <a:endParaRPr lang="en-IN"/>
          </a:p>
        </p:txBody>
      </p:sp>
    </p:spTree>
    <p:extLst>
      <p:ext uri="{BB962C8B-B14F-4D97-AF65-F5344CB8AC3E}">
        <p14:creationId xmlns:p14="http://schemas.microsoft.com/office/powerpoint/2010/main" val="1599554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95E1E9-6DF5-94FC-6E2F-0DFE2B9911DE}"/>
              </a:ext>
            </a:extLst>
          </p:cNvPr>
          <p:cNvSpPr>
            <a:spLocks noGrp="1"/>
          </p:cNvSpPr>
          <p:nvPr>
            <p:ph type="dt" sz="half" idx="10"/>
          </p:nvPr>
        </p:nvSpPr>
        <p:spPr/>
        <p:txBody>
          <a:bodyPr/>
          <a:lstStyle/>
          <a:p>
            <a:fld id="{C4DD7AF9-E40C-4F3B-93C0-52ACC65F015C}" type="datetimeFigureOut">
              <a:rPr lang="en-IN" smtClean="0"/>
              <a:t>15-12-2022</a:t>
            </a:fld>
            <a:endParaRPr lang="en-IN"/>
          </a:p>
        </p:txBody>
      </p:sp>
      <p:sp>
        <p:nvSpPr>
          <p:cNvPr id="3" name="Footer Placeholder 2">
            <a:extLst>
              <a:ext uri="{FF2B5EF4-FFF2-40B4-BE49-F238E27FC236}">
                <a16:creationId xmlns:a16="http://schemas.microsoft.com/office/drawing/2014/main" id="{65796789-75AB-0E14-542B-D5CA2826C7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0C43CF-C722-3B0B-07F9-BCCC18C96CE8}"/>
              </a:ext>
            </a:extLst>
          </p:cNvPr>
          <p:cNvSpPr>
            <a:spLocks noGrp="1"/>
          </p:cNvSpPr>
          <p:nvPr>
            <p:ph type="sldNum" sz="quarter" idx="12"/>
          </p:nvPr>
        </p:nvSpPr>
        <p:spPr/>
        <p:txBody>
          <a:bodyPr/>
          <a:lstStyle/>
          <a:p>
            <a:fld id="{49488C83-1251-4D72-AFA6-2D4F3F0805ED}" type="slidenum">
              <a:rPr lang="en-IN" smtClean="0"/>
              <a:t>‹#›</a:t>
            </a:fld>
            <a:endParaRPr lang="en-IN"/>
          </a:p>
        </p:txBody>
      </p:sp>
    </p:spTree>
    <p:extLst>
      <p:ext uri="{BB962C8B-B14F-4D97-AF65-F5344CB8AC3E}">
        <p14:creationId xmlns:p14="http://schemas.microsoft.com/office/powerpoint/2010/main" val="121384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C854-708E-2F2F-A11F-69DA2B651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03B0AF-A6EB-334E-7B37-42194F33FD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4EA338-BC78-39A2-F616-3D3E0E93A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DEAAE-6CA5-3FA1-86EC-EB744AF06E22}"/>
              </a:ext>
            </a:extLst>
          </p:cNvPr>
          <p:cNvSpPr>
            <a:spLocks noGrp="1"/>
          </p:cNvSpPr>
          <p:nvPr>
            <p:ph type="dt" sz="half" idx="10"/>
          </p:nvPr>
        </p:nvSpPr>
        <p:spPr/>
        <p:txBody>
          <a:bodyPr/>
          <a:lstStyle/>
          <a:p>
            <a:fld id="{C4DD7AF9-E40C-4F3B-93C0-52ACC65F015C}" type="datetimeFigureOut">
              <a:rPr lang="en-IN" smtClean="0"/>
              <a:t>15-12-2022</a:t>
            </a:fld>
            <a:endParaRPr lang="en-IN"/>
          </a:p>
        </p:txBody>
      </p:sp>
      <p:sp>
        <p:nvSpPr>
          <p:cNvPr id="6" name="Footer Placeholder 5">
            <a:extLst>
              <a:ext uri="{FF2B5EF4-FFF2-40B4-BE49-F238E27FC236}">
                <a16:creationId xmlns:a16="http://schemas.microsoft.com/office/drawing/2014/main" id="{B6F1A793-825F-0286-7F6D-BCD95E99F5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3B8C50-93B5-E0DD-C641-7989CD54149D}"/>
              </a:ext>
            </a:extLst>
          </p:cNvPr>
          <p:cNvSpPr>
            <a:spLocks noGrp="1"/>
          </p:cNvSpPr>
          <p:nvPr>
            <p:ph type="sldNum" sz="quarter" idx="12"/>
          </p:nvPr>
        </p:nvSpPr>
        <p:spPr/>
        <p:txBody>
          <a:bodyPr/>
          <a:lstStyle/>
          <a:p>
            <a:fld id="{49488C83-1251-4D72-AFA6-2D4F3F0805ED}" type="slidenum">
              <a:rPr lang="en-IN" smtClean="0"/>
              <a:t>‹#›</a:t>
            </a:fld>
            <a:endParaRPr lang="en-IN"/>
          </a:p>
        </p:txBody>
      </p:sp>
    </p:spTree>
    <p:extLst>
      <p:ext uri="{BB962C8B-B14F-4D97-AF65-F5344CB8AC3E}">
        <p14:creationId xmlns:p14="http://schemas.microsoft.com/office/powerpoint/2010/main" val="401804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2F16-E3DF-4550-703F-C807BA44FD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50E06E-6790-6DFF-0BBE-9E277DF130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24ECD9-913C-35CA-F9ED-88B859A56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39639-C33D-E384-633C-A9FBB099F2D5}"/>
              </a:ext>
            </a:extLst>
          </p:cNvPr>
          <p:cNvSpPr>
            <a:spLocks noGrp="1"/>
          </p:cNvSpPr>
          <p:nvPr>
            <p:ph type="dt" sz="half" idx="10"/>
          </p:nvPr>
        </p:nvSpPr>
        <p:spPr/>
        <p:txBody>
          <a:bodyPr/>
          <a:lstStyle/>
          <a:p>
            <a:fld id="{C4DD7AF9-E40C-4F3B-93C0-52ACC65F015C}" type="datetimeFigureOut">
              <a:rPr lang="en-IN" smtClean="0"/>
              <a:t>15-12-2022</a:t>
            </a:fld>
            <a:endParaRPr lang="en-IN"/>
          </a:p>
        </p:txBody>
      </p:sp>
      <p:sp>
        <p:nvSpPr>
          <p:cNvPr id="6" name="Footer Placeholder 5">
            <a:extLst>
              <a:ext uri="{FF2B5EF4-FFF2-40B4-BE49-F238E27FC236}">
                <a16:creationId xmlns:a16="http://schemas.microsoft.com/office/drawing/2014/main" id="{D47F9719-181A-819E-CD23-C17ACD5C85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56A1C7-4957-D3C4-44BA-A3A6151CBDA6}"/>
              </a:ext>
            </a:extLst>
          </p:cNvPr>
          <p:cNvSpPr>
            <a:spLocks noGrp="1"/>
          </p:cNvSpPr>
          <p:nvPr>
            <p:ph type="sldNum" sz="quarter" idx="12"/>
          </p:nvPr>
        </p:nvSpPr>
        <p:spPr/>
        <p:txBody>
          <a:bodyPr/>
          <a:lstStyle/>
          <a:p>
            <a:fld id="{49488C83-1251-4D72-AFA6-2D4F3F0805ED}" type="slidenum">
              <a:rPr lang="en-IN" smtClean="0"/>
              <a:t>‹#›</a:t>
            </a:fld>
            <a:endParaRPr lang="en-IN"/>
          </a:p>
        </p:txBody>
      </p:sp>
    </p:spTree>
    <p:extLst>
      <p:ext uri="{BB962C8B-B14F-4D97-AF65-F5344CB8AC3E}">
        <p14:creationId xmlns:p14="http://schemas.microsoft.com/office/powerpoint/2010/main" val="2072406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6E3ABB-EC01-C554-BF91-A790CAA2FE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979CEA-7FF6-5FD8-D5C6-2F54AC89B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532DFA-B8D7-D412-2B37-B91F17AF3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D7AF9-E40C-4F3B-93C0-52ACC65F015C}" type="datetimeFigureOut">
              <a:rPr lang="en-IN" smtClean="0"/>
              <a:t>15-12-2022</a:t>
            </a:fld>
            <a:endParaRPr lang="en-IN"/>
          </a:p>
        </p:txBody>
      </p:sp>
      <p:sp>
        <p:nvSpPr>
          <p:cNvPr id="5" name="Footer Placeholder 4">
            <a:extLst>
              <a:ext uri="{FF2B5EF4-FFF2-40B4-BE49-F238E27FC236}">
                <a16:creationId xmlns:a16="http://schemas.microsoft.com/office/drawing/2014/main" id="{1C25F33A-99B7-BCF6-4375-D3D430633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D833A8-E232-D0F2-126D-217925E91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88C83-1251-4D72-AFA6-2D4F3F0805ED}" type="slidenum">
              <a:rPr lang="en-IN" smtClean="0"/>
              <a:t>‹#›</a:t>
            </a:fld>
            <a:endParaRPr lang="en-IN"/>
          </a:p>
        </p:txBody>
      </p:sp>
    </p:spTree>
    <p:extLst>
      <p:ext uri="{BB962C8B-B14F-4D97-AF65-F5344CB8AC3E}">
        <p14:creationId xmlns:p14="http://schemas.microsoft.com/office/powerpoint/2010/main" val="270786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s protoboard">
            <a:extLst>
              <a:ext uri="{FF2B5EF4-FFF2-40B4-BE49-F238E27FC236}">
                <a16:creationId xmlns:a16="http://schemas.microsoft.com/office/drawing/2014/main" id="{018F449A-EFAD-55C0-6009-69441ABAD786}"/>
              </a:ext>
            </a:extLst>
          </p:cNvPr>
          <p:cNvPicPr>
            <a:picLocks noChangeAspect="1"/>
          </p:cNvPicPr>
          <p:nvPr/>
        </p:nvPicPr>
        <p:blipFill rotWithShape="1">
          <a:blip r:embed="rId2">
            <a:alphaModFix amt="50000"/>
          </a:blip>
          <a:srcRect t="15709" r="-1" b="-1"/>
          <a:stretch/>
        </p:blipFill>
        <p:spPr>
          <a:xfrm>
            <a:off x="20" y="-38090"/>
            <a:ext cx="12188930" cy="6857990"/>
          </a:xfrm>
          <a:prstGeom prst="rect">
            <a:avLst/>
          </a:prstGeom>
        </p:spPr>
      </p:pic>
      <p:sp>
        <p:nvSpPr>
          <p:cNvPr id="2" name="Title 1">
            <a:extLst>
              <a:ext uri="{FF2B5EF4-FFF2-40B4-BE49-F238E27FC236}">
                <a16:creationId xmlns:a16="http://schemas.microsoft.com/office/drawing/2014/main" id="{01800543-5B52-F456-3F03-D19776F207B0}"/>
              </a:ext>
            </a:extLst>
          </p:cNvPr>
          <p:cNvSpPr>
            <a:spLocks noGrp="1"/>
          </p:cNvSpPr>
          <p:nvPr>
            <p:ph type="ctrTitle"/>
          </p:nvPr>
        </p:nvSpPr>
        <p:spPr>
          <a:xfrm>
            <a:off x="1524000" y="1122363"/>
            <a:ext cx="9144000" cy="3063240"/>
          </a:xfrm>
        </p:spPr>
        <p:txBody>
          <a:bodyPr>
            <a:normAutofit/>
          </a:bodyPr>
          <a:lstStyle/>
          <a:p>
            <a:r>
              <a:rPr lang="en-IN" sz="66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LPG Gas Sensor Interfacing with LPC2148</a:t>
            </a:r>
            <a:br>
              <a:rPr lang="en-IN" sz="6600" dirty="0">
                <a:solidFill>
                  <a:srgbClr val="FFFFFF"/>
                </a:solidFill>
                <a:effectLst/>
                <a:latin typeface="Calibri" panose="020F0502020204030204" pitchFamily="34" charset="0"/>
                <a:ea typeface="Calibri" panose="020F0502020204030204" pitchFamily="34" charset="0"/>
                <a:cs typeface="Gautami" panose="020B0502040204020203" pitchFamily="34" charset="0"/>
              </a:rPr>
            </a:br>
            <a:endParaRPr lang="en-IN" sz="6600" dirty="0">
              <a:solidFill>
                <a:srgbClr val="FFFFFF"/>
              </a:solidFill>
            </a:endParaRPr>
          </a:p>
        </p:txBody>
      </p:sp>
      <p:sp>
        <p:nvSpPr>
          <p:cNvPr id="3" name="Subtitle 2">
            <a:extLst>
              <a:ext uri="{FF2B5EF4-FFF2-40B4-BE49-F238E27FC236}">
                <a16:creationId xmlns:a16="http://schemas.microsoft.com/office/drawing/2014/main" id="{2F4E0411-D3FB-6C0C-4325-3523EFFC346E}"/>
              </a:ext>
            </a:extLst>
          </p:cNvPr>
          <p:cNvSpPr>
            <a:spLocks noGrp="1"/>
          </p:cNvSpPr>
          <p:nvPr>
            <p:ph type="subTitle" idx="1"/>
          </p:nvPr>
        </p:nvSpPr>
        <p:spPr>
          <a:xfrm>
            <a:off x="1527048" y="4599432"/>
            <a:ext cx="9144000" cy="1536192"/>
          </a:xfrm>
        </p:spPr>
        <p:txBody>
          <a:bodyPr>
            <a:normAutofit/>
          </a:bodyPr>
          <a:lstStyle/>
          <a:p>
            <a:r>
              <a:rPr lang="en-IN" sz="1300">
                <a:solidFill>
                  <a:srgbClr val="FFFFFF"/>
                </a:solidFill>
              </a:rPr>
              <a:t>~A Suraj Reddy- AM.EN.U4CSE20012</a:t>
            </a:r>
          </a:p>
          <a:p>
            <a:r>
              <a:rPr lang="en-IN" sz="1300">
                <a:solidFill>
                  <a:srgbClr val="FFFFFF"/>
                </a:solidFill>
              </a:rPr>
              <a:t>A.S.K Viswas- AM.EN.U4CSE20013</a:t>
            </a:r>
          </a:p>
          <a:p>
            <a:r>
              <a:rPr lang="en-IN" sz="1300">
                <a:solidFill>
                  <a:srgbClr val="FFFFFF"/>
                </a:solidFill>
              </a:rPr>
              <a:t>N Sai Sandeep- AM.EN.U4CSE20049</a:t>
            </a:r>
          </a:p>
          <a:p>
            <a:r>
              <a:rPr lang="en-IN" sz="1300">
                <a:solidFill>
                  <a:srgbClr val="FFFFFF"/>
                </a:solidFill>
              </a:rPr>
              <a:t>P Laxmi Praneeth- AM.EN.U4CSE20052</a:t>
            </a:r>
          </a:p>
          <a:p>
            <a:r>
              <a:rPr lang="en-IN" sz="1300">
                <a:solidFill>
                  <a:srgbClr val="FFFFFF"/>
                </a:solidFill>
              </a:rPr>
              <a:t>CGS Pranav Advaith- AM.EN.U4CSE20056</a:t>
            </a:r>
          </a:p>
        </p:txBody>
      </p:sp>
      <p:sp>
        <p:nvSpPr>
          <p:cNvPr id="2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5782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8A92-7619-30AB-86C9-C7763149093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559963E-F926-33BD-2308-4CDA125BD6FC}"/>
              </a:ext>
            </a:extLst>
          </p:cNvPr>
          <p:cNvPicPr>
            <a:picLocks noGrp="1" noChangeAspect="1"/>
          </p:cNvPicPr>
          <p:nvPr>
            <p:ph idx="1"/>
          </p:nvPr>
        </p:nvPicPr>
        <p:blipFill>
          <a:blip r:embed="rId2"/>
          <a:stretch>
            <a:fillRect/>
          </a:stretch>
        </p:blipFill>
        <p:spPr>
          <a:xfrm>
            <a:off x="0" y="0"/>
            <a:ext cx="12192000" cy="6857999"/>
          </a:xfrm>
        </p:spPr>
      </p:pic>
    </p:spTree>
    <p:extLst>
      <p:ext uri="{BB962C8B-B14F-4D97-AF65-F5344CB8AC3E}">
        <p14:creationId xmlns:p14="http://schemas.microsoft.com/office/powerpoint/2010/main" val="293011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B12E325-AE31-012C-90D4-71AAE29A3B0F}"/>
              </a:ext>
            </a:extLst>
          </p:cNvPr>
          <p:cNvSpPr>
            <a:spLocks noGrp="1"/>
          </p:cNvSpPr>
          <p:nvPr>
            <p:ph type="title"/>
          </p:nvPr>
        </p:nvSpPr>
        <p:spPr>
          <a:xfrm>
            <a:off x="1014141" y="1450655"/>
            <a:ext cx="3932030" cy="3956690"/>
          </a:xfrm>
        </p:spPr>
        <p:txBody>
          <a:bodyPr anchor="ctr">
            <a:normAutofit/>
          </a:bodyPr>
          <a:lstStyle/>
          <a:p>
            <a:r>
              <a:rPr lang="en-IN">
                <a:solidFill>
                  <a:schemeClr val="bg1"/>
                </a:solidFill>
              </a:rPr>
              <a:t>INTRODUCTION</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A704D3-BA60-A28A-1B12-7BD855D6D4EB}"/>
              </a:ext>
            </a:extLst>
          </p:cNvPr>
          <p:cNvSpPr>
            <a:spLocks noGrp="1"/>
          </p:cNvSpPr>
          <p:nvPr>
            <p:ph idx="1"/>
          </p:nvPr>
        </p:nvSpPr>
        <p:spPr>
          <a:xfrm>
            <a:off x="6064635" y="835373"/>
            <a:ext cx="5008901" cy="4571972"/>
          </a:xfrm>
        </p:spPr>
        <p:txBody>
          <a:bodyPr anchor="ctr">
            <a:normAutofit/>
          </a:bodyPr>
          <a:lstStyle/>
          <a:p>
            <a:r>
              <a:rPr lang="en-US" sz="2000" dirty="0">
                <a:solidFill>
                  <a:schemeClr val="bg1"/>
                </a:solidFill>
              </a:rPr>
              <a:t>We have taken up LPG gas detection because the use case of LPG throughout the world is really high and the scope for the usage of other gases is limited. So, this module helps to detect if any LPG gas leakage takes place which eventually helps in preventing fire accidents caused due to LPG gas leakage.</a:t>
            </a:r>
          </a:p>
          <a:p>
            <a:r>
              <a:rPr lang="en-US" sz="2000" dirty="0">
                <a:solidFill>
                  <a:schemeClr val="bg1"/>
                </a:solidFill>
                <a:latin typeface="Arial" panose="020B0604020202020204" pitchFamily="34" charset="0"/>
              </a:rPr>
              <a:t>The main constituents of LPG are propane and butane which is highly flammable chemical.</a:t>
            </a:r>
          </a:p>
          <a:p>
            <a:r>
              <a:rPr lang="en-US" sz="2000" dirty="0">
                <a:solidFill>
                  <a:schemeClr val="bg1"/>
                </a:solidFill>
                <a:latin typeface="Arial" panose="020B0604020202020204" pitchFamily="34" charset="0"/>
              </a:rPr>
              <a:t>In order to monitor its presence sensing elements are deployed in its premises to detect the leakage and to avoid the accidents. </a:t>
            </a:r>
            <a:endParaRPr lang="en-IN" sz="2000" dirty="0">
              <a:solidFill>
                <a:schemeClr val="bg1"/>
              </a:solidFill>
              <a:latin typeface="Arial" panose="020B0604020202020204" pitchFamily="34" charset="0"/>
            </a:endParaRPr>
          </a:p>
        </p:txBody>
      </p:sp>
    </p:spTree>
    <p:extLst>
      <p:ext uri="{BB962C8B-B14F-4D97-AF65-F5344CB8AC3E}">
        <p14:creationId xmlns:p14="http://schemas.microsoft.com/office/powerpoint/2010/main" val="275777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D1659-0A89-8F48-CEAF-4CAF74B37FF8}"/>
              </a:ext>
            </a:extLst>
          </p:cNvPr>
          <p:cNvSpPr>
            <a:spLocks noGrp="1"/>
          </p:cNvSpPr>
          <p:nvPr>
            <p:ph type="title"/>
          </p:nvPr>
        </p:nvSpPr>
        <p:spPr>
          <a:xfrm>
            <a:off x="838200" y="963877"/>
            <a:ext cx="3494362" cy="4930246"/>
          </a:xfrm>
        </p:spPr>
        <p:txBody>
          <a:bodyPr>
            <a:normAutofit/>
          </a:bodyPr>
          <a:lstStyle/>
          <a:p>
            <a:pPr algn="r"/>
            <a:r>
              <a:rPr lang="en-IN"/>
              <a:t>COMPONENTS REQUIRED</a:t>
            </a: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344634-EF8A-E972-444C-5CA0691DAC72}"/>
              </a:ext>
            </a:extLst>
          </p:cNvPr>
          <p:cNvSpPr>
            <a:spLocks noGrp="1"/>
          </p:cNvSpPr>
          <p:nvPr>
            <p:ph idx="1"/>
          </p:nvPr>
        </p:nvSpPr>
        <p:spPr>
          <a:xfrm>
            <a:off x="4976031" y="963877"/>
            <a:ext cx="6377769" cy="4930246"/>
          </a:xfrm>
        </p:spPr>
        <p:txBody>
          <a:bodyPr anchor="ctr">
            <a:normAutofit/>
          </a:bodyPr>
          <a:lstStyle/>
          <a:p>
            <a:r>
              <a:rPr lang="en-IN" sz="2400" dirty="0"/>
              <a:t>LPC2148 Development Board</a:t>
            </a:r>
          </a:p>
          <a:p>
            <a:r>
              <a:rPr lang="en-IN" sz="2400" dirty="0"/>
              <a:t>GAS Sensor module</a:t>
            </a:r>
          </a:p>
          <a:p>
            <a:r>
              <a:rPr lang="en-IN" sz="2400" dirty="0"/>
              <a:t>LCD Module</a:t>
            </a:r>
          </a:p>
          <a:p>
            <a:endParaRPr lang="en-IN" sz="2400" dirty="0"/>
          </a:p>
        </p:txBody>
      </p:sp>
    </p:spTree>
    <p:extLst>
      <p:ext uri="{BB962C8B-B14F-4D97-AF65-F5344CB8AC3E}">
        <p14:creationId xmlns:p14="http://schemas.microsoft.com/office/powerpoint/2010/main" val="10017231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D81346-39E8-71A7-5D75-FE19EE883E06}"/>
              </a:ext>
            </a:extLst>
          </p:cNvPr>
          <p:cNvSpPr>
            <a:spLocks noGrp="1"/>
          </p:cNvSpPr>
          <p:nvPr>
            <p:ph type="title"/>
          </p:nvPr>
        </p:nvSpPr>
        <p:spPr>
          <a:xfrm>
            <a:off x="833002" y="365125"/>
            <a:ext cx="3973667" cy="5811837"/>
          </a:xfrm>
        </p:spPr>
        <p:txBody>
          <a:bodyPr>
            <a:normAutofit/>
          </a:bodyPr>
          <a:lstStyle/>
          <a:p>
            <a:r>
              <a:rPr lang="en-IN">
                <a:solidFill>
                  <a:srgbClr val="FFFFFF"/>
                </a:solidFill>
              </a:rPr>
              <a:t>COMPONENT CONNECTION</a:t>
            </a:r>
          </a:p>
        </p:txBody>
      </p:sp>
      <p:sp>
        <p:nvSpPr>
          <p:cNvPr id="3" name="Content Placeholder 2">
            <a:extLst>
              <a:ext uri="{FF2B5EF4-FFF2-40B4-BE49-F238E27FC236}">
                <a16:creationId xmlns:a16="http://schemas.microsoft.com/office/drawing/2014/main" id="{F824F970-A8B9-E1C5-4A47-3F8193D0A0F7}"/>
              </a:ext>
            </a:extLst>
          </p:cNvPr>
          <p:cNvSpPr>
            <a:spLocks noGrp="1"/>
          </p:cNvSpPr>
          <p:nvPr>
            <p:ph idx="1"/>
          </p:nvPr>
        </p:nvSpPr>
        <p:spPr>
          <a:xfrm>
            <a:off x="5356927" y="365125"/>
            <a:ext cx="5996871" cy="5811837"/>
          </a:xfrm>
        </p:spPr>
        <p:txBody>
          <a:bodyPr anchor="ctr">
            <a:normAutofit/>
          </a:bodyPr>
          <a:lstStyle/>
          <a:p>
            <a:r>
              <a:rPr lang="en-IN" sz="2000" dirty="0">
                <a:solidFill>
                  <a:srgbClr val="FFFFFF"/>
                </a:solidFill>
              </a:rPr>
              <a:t>IR Sensor</a:t>
            </a:r>
          </a:p>
          <a:p>
            <a:pPr lvl="1"/>
            <a:r>
              <a:rPr lang="en-IN" sz="2000" dirty="0">
                <a:solidFill>
                  <a:srgbClr val="FFFFFF"/>
                </a:solidFill>
              </a:rPr>
              <a:t>VCC- 5V</a:t>
            </a:r>
          </a:p>
          <a:p>
            <a:pPr lvl="1"/>
            <a:r>
              <a:rPr lang="en-IN" sz="2000" dirty="0">
                <a:solidFill>
                  <a:srgbClr val="FFFFFF"/>
                </a:solidFill>
              </a:rPr>
              <a:t>GND- Ground</a:t>
            </a:r>
          </a:p>
          <a:p>
            <a:pPr lvl="1"/>
            <a:r>
              <a:rPr lang="en-IN" sz="2000" dirty="0">
                <a:solidFill>
                  <a:srgbClr val="FFFFFF"/>
                </a:solidFill>
              </a:rPr>
              <a:t>DO- P1.24</a:t>
            </a:r>
          </a:p>
          <a:p>
            <a:endParaRPr lang="en-IN" sz="2000" dirty="0">
              <a:solidFill>
                <a:srgbClr val="FFFFFF"/>
              </a:solidFill>
            </a:endParaRPr>
          </a:p>
          <a:p>
            <a:r>
              <a:rPr lang="en-IN" sz="2000" dirty="0">
                <a:solidFill>
                  <a:srgbClr val="FFFFFF"/>
                </a:solidFill>
              </a:rPr>
              <a:t>LCD</a:t>
            </a:r>
          </a:p>
          <a:p>
            <a:pPr lvl="1"/>
            <a:r>
              <a:rPr lang="en-IN" sz="2000" dirty="0">
                <a:solidFill>
                  <a:srgbClr val="FFFFFF"/>
                </a:solidFill>
              </a:rPr>
              <a:t>RS-P0.8</a:t>
            </a:r>
          </a:p>
          <a:p>
            <a:pPr lvl="1"/>
            <a:r>
              <a:rPr lang="en-IN" sz="2000" dirty="0">
                <a:solidFill>
                  <a:srgbClr val="FFFFFF"/>
                </a:solidFill>
              </a:rPr>
              <a:t>RW- P0.9</a:t>
            </a:r>
          </a:p>
          <a:p>
            <a:pPr lvl="1"/>
            <a:r>
              <a:rPr lang="en-IN" sz="2000" dirty="0">
                <a:solidFill>
                  <a:srgbClr val="FFFFFF"/>
                </a:solidFill>
              </a:rPr>
              <a:t>EN- P0.10</a:t>
            </a:r>
          </a:p>
          <a:p>
            <a:pPr lvl="1"/>
            <a:r>
              <a:rPr lang="en-IN" sz="2000" dirty="0">
                <a:solidFill>
                  <a:srgbClr val="FFFFFF"/>
                </a:solidFill>
              </a:rPr>
              <a:t>Data Lines- P0.0 – P0.7</a:t>
            </a:r>
          </a:p>
        </p:txBody>
      </p:sp>
    </p:spTree>
    <p:extLst>
      <p:ext uri="{BB962C8B-B14F-4D97-AF65-F5344CB8AC3E}">
        <p14:creationId xmlns:p14="http://schemas.microsoft.com/office/powerpoint/2010/main" val="93374217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DACAAF8-B581-D7ED-0FFB-A1C55402FC89}"/>
              </a:ext>
            </a:extLst>
          </p:cNvPr>
          <p:cNvSpPr>
            <a:spLocks noGrp="1"/>
          </p:cNvSpPr>
          <p:nvPr>
            <p:ph type="title"/>
          </p:nvPr>
        </p:nvSpPr>
        <p:spPr>
          <a:xfrm>
            <a:off x="838200" y="669925"/>
            <a:ext cx="4508946" cy="1325563"/>
          </a:xfrm>
        </p:spPr>
        <p:txBody>
          <a:bodyPr anchor="b">
            <a:normAutofit/>
          </a:bodyPr>
          <a:lstStyle/>
          <a:p>
            <a:pPr algn="r"/>
            <a:r>
              <a:rPr lang="en-IN">
                <a:solidFill>
                  <a:schemeClr val="bg1"/>
                </a:solidFill>
              </a:rPr>
              <a:t>WORKING</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71A38F-1B04-6058-B99F-ED056689CCC7}"/>
              </a:ext>
            </a:extLst>
          </p:cNvPr>
          <p:cNvSpPr>
            <a:spLocks noGrp="1"/>
          </p:cNvSpPr>
          <p:nvPr>
            <p:ph idx="1"/>
          </p:nvPr>
        </p:nvSpPr>
        <p:spPr>
          <a:xfrm>
            <a:off x="1392667" y="2398957"/>
            <a:ext cx="9406666" cy="3526144"/>
          </a:xfrm>
        </p:spPr>
        <p:txBody>
          <a:bodyPr>
            <a:normAutofit/>
          </a:bodyPr>
          <a:lstStyle/>
          <a:p>
            <a:r>
              <a:rPr lang="en-US" sz="2000" b="0" i="0" dirty="0">
                <a:solidFill>
                  <a:schemeClr val="bg1"/>
                </a:solidFill>
                <a:effectLst/>
                <a:latin typeface="Arial" panose="020B0604020202020204" pitchFamily="34" charset="0"/>
              </a:rPr>
              <a:t>Simply power the module with 5V and you should notice the power LED on the module to glow and when no gas is detected the output LED will remain turned off meaning the digital output pin will be 0V (</a:t>
            </a:r>
            <a:r>
              <a:rPr lang="en-US" sz="2000" b="1" i="0" dirty="0">
                <a:solidFill>
                  <a:schemeClr val="bg1"/>
                </a:solidFill>
                <a:effectLst/>
                <a:latin typeface="Arial" panose="020B0604020202020204" pitchFamily="34" charset="0"/>
              </a:rPr>
              <a:t>LOW</a:t>
            </a:r>
            <a:r>
              <a:rPr lang="en-US" sz="2000" b="0" i="0" dirty="0">
                <a:solidFill>
                  <a:schemeClr val="bg1"/>
                </a:solidFill>
                <a:effectLst/>
                <a:latin typeface="Arial" panose="020B0604020202020204" pitchFamily="34" charset="0"/>
              </a:rPr>
              <a:t>).</a:t>
            </a:r>
          </a:p>
          <a:p>
            <a:r>
              <a:rPr lang="en-US" sz="2000" b="0" i="0" dirty="0">
                <a:solidFill>
                  <a:schemeClr val="bg1"/>
                </a:solidFill>
                <a:effectLst/>
                <a:latin typeface="Arial" panose="020B0604020202020204" pitchFamily="34" charset="0"/>
              </a:rPr>
              <a:t>Now, introduce the sensor to the gas you want to detect and you should see the output LED to go </a:t>
            </a:r>
            <a:r>
              <a:rPr lang="en-US" sz="2000" b="1" i="0" dirty="0">
                <a:solidFill>
                  <a:schemeClr val="bg1"/>
                </a:solidFill>
                <a:effectLst/>
                <a:latin typeface="Arial" panose="020B0604020202020204" pitchFamily="34" charset="0"/>
              </a:rPr>
              <a:t>HIGH</a:t>
            </a:r>
            <a:r>
              <a:rPr lang="en-US" sz="2000" b="0" i="0" dirty="0">
                <a:solidFill>
                  <a:schemeClr val="bg1"/>
                </a:solidFill>
                <a:effectLst/>
                <a:latin typeface="Arial" panose="020B0604020202020204" pitchFamily="34" charset="0"/>
              </a:rPr>
              <a:t> along with the digital pin, if not use the potentiometer until the output gets high.</a:t>
            </a:r>
          </a:p>
          <a:p>
            <a:r>
              <a:rPr lang="en-US" sz="2000" b="0" i="0" dirty="0">
                <a:solidFill>
                  <a:schemeClr val="bg1"/>
                </a:solidFill>
                <a:effectLst/>
                <a:latin typeface="Arial" panose="020B0604020202020204" pitchFamily="34" charset="0"/>
              </a:rPr>
              <a:t>Now every time your sensor gets introduced to this gas at this particular concentration the digital pin will go high (5</a:t>
            </a:r>
            <a:r>
              <a:rPr lang="en-US" sz="2000" dirty="0">
                <a:solidFill>
                  <a:schemeClr val="bg1"/>
                </a:solidFill>
                <a:latin typeface="Arial" panose="020B0604020202020204" pitchFamily="34" charset="0"/>
              </a:rPr>
              <a:t>V) </a:t>
            </a:r>
            <a:r>
              <a:rPr lang="en-US" sz="2000" b="0" i="0" dirty="0">
                <a:solidFill>
                  <a:schemeClr val="bg1"/>
                </a:solidFill>
                <a:effectLst/>
                <a:latin typeface="Arial" panose="020B0604020202020204" pitchFamily="34" charset="0"/>
              </a:rPr>
              <a:t>or else will remain low (0V).</a:t>
            </a:r>
          </a:p>
          <a:p>
            <a:r>
              <a:rPr lang="en-US" sz="2000" dirty="0">
                <a:solidFill>
                  <a:schemeClr val="bg1"/>
                </a:solidFill>
                <a:latin typeface="Arial" panose="020B0604020202020204" pitchFamily="34" charset="0"/>
              </a:rPr>
              <a:t>Instead of LED we used LCD display where it displays Gas Detected when gas is actually detected or none.</a:t>
            </a:r>
            <a:endParaRPr lang="en-IN"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73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DEF517-0CB4-7269-36C6-9532BE4554CA}"/>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CODE</a:t>
            </a:r>
          </a:p>
        </p:txBody>
      </p:sp>
      <p:pic>
        <p:nvPicPr>
          <p:cNvPr id="9" name="Picture 8">
            <a:extLst>
              <a:ext uri="{FF2B5EF4-FFF2-40B4-BE49-F238E27FC236}">
                <a16:creationId xmlns:a16="http://schemas.microsoft.com/office/drawing/2014/main" id="{419AD0B6-AD8F-A4A3-AC39-A69DFECE8507}"/>
              </a:ext>
            </a:extLst>
          </p:cNvPr>
          <p:cNvPicPr>
            <a:picLocks noChangeAspect="1"/>
          </p:cNvPicPr>
          <p:nvPr/>
        </p:nvPicPr>
        <p:blipFill>
          <a:blip r:embed="rId2"/>
          <a:stretch>
            <a:fillRect/>
          </a:stretch>
        </p:blipFill>
        <p:spPr>
          <a:xfrm>
            <a:off x="8342200" y="438539"/>
            <a:ext cx="3720534" cy="3534507"/>
          </a:xfrm>
          <a:prstGeom prst="rect">
            <a:avLst/>
          </a:prstGeom>
        </p:spPr>
      </p:pic>
      <p:pic>
        <p:nvPicPr>
          <p:cNvPr id="7" name="Picture 6">
            <a:extLst>
              <a:ext uri="{FF2B5EF4-FFF2-40B4-BE49-F238E27FC236}">
                <a16:creationId xmlns:a16="http://schemas.microsoft.com/office/drawing/2014/main" id="{8CC538A6-0526-6FBF-A1EF-61AF293304DD}"/>
              </a:ext>
            </a:extLst>
          </p:cNvPr>
          <p:cNvPicPr>
            <a:picLocks noChangeAspect="1"/>
          </p:cNvPicPr>
          <p:nvPr/>
        </p:nvPicPr>
        <p:blipFill>
          <a:blip r:embed="rId3"/>
          <a:stretch>
            <a:fillRect/>
          </a:stretch>
        </p:blipFill>
        <p:spPr>
          <a:xfrm>
            <a:off x="4609129" y="849810"/>
            <a:ext cx="2973741" cy="2579190"/>
          </a:xfrm>
          <a:prstGeom prst="rect">
            <a:avLst/>
          </a:prstGeom>
        </p:spPr>
      </p:pic>
      <p:cxnSp>
        <p:nvCxnSpPr>
          <p:cNvPr id="18" name="Straight Connector 17">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03BC1AF5-1683-8C4E-6A67-BFC027BA1055}"/>
              </a:ext>
            </a:extLst>
          </p:cNvPr>
          <p:cNvPicPr>
            <a:picLocks noGrp="1" noChangeAspect="1"/>
          </p:cNvPicPr>
          <p:nvPr>
            <p:ph idx="1"/>
          </p:nvPr>
        </p:nvPicPr>
        <p:blipFill>
          <a:blip r:embed="rId4"/>
          <a:stretch>
            <a:fillRect/>
          </a:stretch>
        </p:blipFill>
        <p:spPr>
          <a:xfrm>
            <a:off x="170701" y="435149"/>
            <a:ext cx="3597293" cy="3877478"/>
          </a:xfrm>
          <a:prstGeom prst="rect">
            <a:avLst/>
          </a:prstGeom>
        </p:spPr>
      </p:pic>
      <p:cxnSp>
        <p:nvCxnSpPr>
          <p:cNvPr id="20" name="Straight Connector 19">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349566-7549-03AD-3D1F-A283F68CAF27}"/>
              </a:ext>
            </a:extLst>
          </p:cNvPr>
          <p:cNvSpPr txBox="1">
            <a:spLocks/>
          </p:cNvSpPr>
          <p:nvPr/>
        </p:nvSpPr>
        <p:spPr>
          <a:xfrm>
            <a:off x="7689626" y="5555674"/>
            <a:ext cx="3974836" cy="67527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200" dirty="0">
              <a:solidFill>
                <a:schemeClr val="bg1">
                  <a:lumMod val="95000"/>
                </a:schemeClr>
              </a:solidFill>
            </a:endParaRPr>
          </a:p>
          <a:p>
            <a:r>
              <a:rPr lang="en-IN" sz="1200" dirty="0">
                <a:solidFill>
                  <a:schemeClr val="bg1">
                    <a:lumMod val="95000"/>
                  </a:schemeClr>
                </a:solidFill>
              </a:rPr>
              <a:t>Rs=0 data treated as </a:t>
            </a:r>
            <a:r>
              <a:rPr lang="en-IN" sz="1200" dirty="0" err="1">
                <a:solidFill>
                  <a:schemeClr val="bg1">
                    <a:lumMod val="95000"/>
                  </a:schemeClr>
                </a:solidFill>
              </a:rPr>
              <a:t>cmd</a:t>
            </a:r>
            <a:r>
              <a:rPr lang="en-IN" sz="1200" dirty="0">
                <a:solidFill>
                  <a:schemeClr val="bg1">
                    <a:lumMod val="95000"/>
                  </a:schemeClr>
                </a:solidFill>
              </a:rPr>
              <a:t> or special instruction</a:t>
            </a:r>
          </a:p>
          <a:p>
            <a:r>
              <a:rPr lang="en-IN" sz="1200" dirty="0">
                <a:solidFill>
                  <a:schemeClr val="bg1">
                    <a:lumMod val="95000"/>
                  </a:schemeClr>
                </a:solidFill>
              </a:rPr>
              <a:t>Rs=1 data being sent is text and displayed on screen.</a:t>
            </a:r>
          </a:p>
          <a:p>
            <a:r>
              <a:rPr lang="en-IN" sz="1200" dirty="0" err="1">
                <a:solidFill>
                  <a:schemeClr val="bg1">
                    <a:lumMod val="95000"/>
                  </a:schemeClr>
                </a:solidFill>
              </a:rPr>
              <a:t>Rw</a:t>
            </a:r>
            <a:r>
              <a:rPr lang="en-IN" sz="1200" dirty="0">
                <a:solidFill>
                  <a:schemeClr val="bg1">
                    <a:lumMod val="95000"/>
                  </a:schemeClr>
                </a:solidFill>
              </a:rPr>
              <a:t>=0 info on data bus is being written on lcd</a:t>
            </a:r>
          </a:p>
          <a:p>
            <a:r>
              <a:rPr lang="en-IN" sz="1200" dirty="0" err="1">
                <a:solidFill>
                  <a:schemeClr val="bg1">
                    <a:lumMod val="95000"/>
                  </a:schemeClr>
                </a:solidFill>
              </a:rPr>
              <a:t>Rw</a:t>
            </a:r>
            <a:r>
              <a:rPr lang="en-IN" sz="1200" dirty="0">
                <a:solidFill>
                  <a:schemeClr val="bg1">
                    <a:lumMod val="95000"/>
                  </a:schemeClr>
                </a:solidFill>
              </a:rPr>
              <a:t>=1 program is reading the lcd.</a:t>
            </a:r>
          </a:p>
          <a:p>
            <a:endParaRPr lang="en-IN" sz="1200" dirty="0">
              <a:solidFill>
                <a:schemeClr val="bg1">
                  <a:lumMod val="95000"/>
                </a:schemeClr>
              </a:solidFill>
            </a:endParaRPr>
          </a:p>
          <a:p>
            <a:endParaRPr lang="en-IN" sz="1200" dirty="0">
              <a:solidFill>
                <a:schemeClr val="bg1">
                  <a:lumMod val="95000"/>
                </a:schemeClr>
              </a:solidFill>
            </a:endParaRPr>
          </a:p>
        </p:txBody>
      </p:sp>
    </p:spTree>
    <p:extLst>
      <p:ext uri="{BB962C8B-B14F-4D97-AF65-F5344CB8AC3E}">
        <p14:creationId xmlns:p14="http://schemas.microsoft.com/office/powerpoint/2010/main" val="260302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904B69-DD27-3881-2688-33E7F8A716E0}"/>
              </a:ext>
            </a:extLst>
          </p:cNvPr>
          <p:cNvSpPr>
            <a:spLocks noGrp="1"/>
          </p:cNvSpPr>
          <p:nvPr>
            <p:ph type="title"/>
          </p:nvPr>
        </p:nvSpPr>
        <p:spPr>
          <a:xfrm>
            <a:off x="4379976" y="434181"/>
            <a:ext cx="6976872" cy="1261872"/>
          </a:xfrm>
        </p:spPr>
        <p:txBody>
          <a:bodyPr vert="horz" lIns="91440" tIns="45720" rIns="91440" bIns="45720" rtlCol="0" anchor="ctr">
            <a:normAutofit/>
          </a:bodyPr>
          <a:lstStyle/>
          <a:p>
            <a:r>
              <a:rPr lang="en-US" sz="4800" kern="1200">
                <a:solidFill>
                  <a:schemeClr val="bg1"/>
                </a:solidFill>
                <a:latin typeface="+mj-lt"/>
                <a:ea typeface="+mj-ea"/>
                <a:cs typeface="+mj-cs"/>
              </a:rPr>
              <a:t>SIMULATION</a:t>
            </a:r>
          </a:p>
        </p:txBody>
      </p:sp>
      <p:cxnSp>
        <p:nvCxnSpPr>
          <p:cNvPr id="40" name="Straight Connector 39">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62E03AFD-AE2E-4736-0EA0-136EBA95622B}"/>
              </a:ext>
            </a:extLst>
          </p:cNvPr>
          <p:cNvPicPr>
            <a:picLocks noGrp="1" noChangeAspect="1"/>
          </p:cNvPicPr>
          <p:nvPr>
            <p:ph idx="1"/>
          </p:nvPr>
        </p:nvPicPr>
        <p:blipFill>
          <a:blip r:embed="rId2"/>
          <a:stretch>
            <a:fillRect/>
          </a:stretch>
        </p:blipFill>
        <p:spPr>
          <a:xfrm>
            <a:off x="1812271" y="2005029"/>
            <a:ext cx="9096833" cy="4821322"/>
          </a:xfrm>
          <a:prstGeom prst="rect">
            <a:avLst/>
          </a:prstGeom>
        </p:spPr>
      </p:pic>
    </p:spTree>
    <p:extLst>
      <p:ext uri="{BB962C8B-B14F-4D97-AF65-F5344CB8AC3E}">
        <p14:creationId xmlns:p14="http://schemas.microsoft.com/office/powerpoint/2010/main" val="163201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33CE0F4-7F37-88C4-B1A4-5642A421DAAC}"/>
              </a:ext>
            </a:extLst>
          </p:cNvPr>
          <p:cNvSpPr>
            <a:spLocks noGrp="1"/>
          </p:cNvSpPr>
          <p:nvPr>
            <p:ph type="title"/>
          </p:nvPr>
        </p:nvSpPr>
        <p:spPr>
          <a:xfrm>
            <a:off x="838200" y="669925"/>
            <a:ext cx="4508946" cy="1325563"/>
          </a:xfrm>
        </p:spPr>
        <p:txBody>
          <a:bodyPr anchor="b">
            <a:normAutofit/>
          </a:bodyPr>
          <a:lstStyle/>
          <a:p>
            <a:pPr algn="r"/>
            <a:r>
              <a:rPr lang="en-IN">
                <a:solidFill>
                  <a:schemeClr val="bg1"/>
                </a:solidFill>
              </a:rPr>
              <a:t>APPLICATIONS</a:t>
            </a:r>
            <a:br>
              <a:rPr lang="en-IN">
                <a:solidFill>
                  <a:schemeClr val="bg1"/>
                </a:solidFill>
              </a:rPr>
            </a:br>
            <a:endParaRPr lang="en-IN">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B70BC0-EA3C-E51F-33A2-BE2EE99CEA5E}"/>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en-IN" sz="2000" b="0" i="0">
                <a:solidFill>
                  <a:schemeClr val="bg1"/>
                </a:solidFill>
                <a:effectLst/>
                <a:latin typeface="Arial" panose="020B0604020202020204" pitchFamily="34" charset="0"/>
              </a:rPr>
              <a:t>Detects or measures Gases like LPG, Alcohol, Propane, Hydrogen, CO, and even methane</a:t>
            </a:r>
          </a:p>
          <a:p>
            <a:pPr>
              <a:buFont typeface="Arial" panose="020B0604020202020204" pitchFamily="34" charset="0"/>
              <a:buChar char="•"/>
            </a:pPr>
            <a:r>
              <a:rPr lang="en-IN" sz="2000" b="0" i="0">
                <a:solidFill>
                  <a:schemeClr val="bg1"/>
                </a:solidFill>
                <a:effectLst/>
                <a:latin typeface="Arial" panose="020B0604020202020204" pitchFamily="34" charset="0"/>
              </a:rPr>
              <a:t>Air quality monitor</a:t>
            </a:r>
          </a:p>
          <a:p>
            <a:pPr>
              <a:buFont typeface="Arial" panose="020B0604020202020204" pitchFamily="34" charset="0"/>
              <a:buChar char="•"/>
            </a:pPr>
            <a:r>
              <a:rPr lang="en-IN" sz="2000" b="0" i="0">
                <a:solidFill>
                  <a:schemeClr val="bg1"/>
                </a:solidFill>
                <a:effectLst/>
                <a:latin typeface="Arial" panose="020B0604020202020204" pitchFamily="34" charset="0"/>
              </a:rPr>
              <a:t>Gas leak alarm</a:t>
            </a:r>
          </a:p>
          <a:p>
            <a:pPr>
              <a:buFont typeface="Arial" panose="020B0604020202020204" pitchFamily="34" charset="0"/>
              <a:buChar char="•"/>
            </a:pPr>
            <a:r>
              <a:rPr lang="en-IN" sz="2000" b="0" i="0">
                <a:solidFill>
                  <a:schemeClr val="bg1"/>
                </a:solidFill>
                <a:effectLst/>
                <a:latin typeface="Arial" panose="020B0604020202020204" pitchFamily="34" charset="0"/>
              </a:rPr>
              <a:t>Safety standard maintenance</a:t>
            </a:r>
          </a:p>
          <a:p>
            <a:pPr>
              <a:buFont typeface="Arial" panose="020B0604020202020204" pitchFamily="34" charset="0"/>
              <a:buChar char="•"/>
            </a:pPr>
            <a:r>
              <a:rPr lang="en-IN" sz="2000" b="0" i="0">
                <a:solidFill>
                  <a:schemeClr val="bg1"/>
                </a:solidFill>
                <a:effectLst/>
                <a:latin typeface="Arial" panose="020B0604020202020204" pitchFamily="34" charset="0"/>
              </a:rPr>
              <a:t>Maintaining environmental standards  in hospitals</a:t>
            </a:r>
          </a:p>
          <a:p>
            <a:endParaRPr lang="en-IN"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587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8682FF-6814-A2F4-AC05-7762527FE267}"/>
              </a:ext>
            </a:extLst>
          </p:cNvPr>
          <p:cNvSpPr>
            <a:spLocks noGrp="1"/>
          </p:cNvSpPr>
          <p:nvPr>
            <p:ph type="title"/>
          </p:nvPr>
        </p:nvSpPr>
        <p:spPr>
          <a:xfrm>
            <a:off x="841248" y="704850"/>
            <a:ext cx="3751697" cy="2978150"/>
          </a:xfrm>
        </p:spPr>
        <p:txBody>
          <a:bodyPr anchor="b">
            <a:normAutofit/>
          </a:bodyPr>
          <a:lstStyle/>
          <a:p>
            <a:r>
              <a:rPr lang="en-IN" b="1">
                <a:solidFill>
                  <a:schemeClr val="bg1"/>
                </a:solidFill>
              </a:rPr>
              <a:t>FUTURE SCOPE</a:t>
            </a:r>
          </a:p>
        </p:txBody>
      </p:sp>
      <p:sp>
        <p:nvSpPr>
          <p:cNvPr id="3" name="Content Placeholder 2">
            <a:extLst>
              <a:ext uri="{FF2B5EF4-FFF2-40B4-BE49-F238E27FC236}">
                <a16:creationId xmlns:a16="http://schemas.microsoft.com/office/drawing/2014/main" id="{0ECF3BD9-0055-C26B-9A55-3E528133854D}"/>
              </a:ext>
            </a:extLst>
          </p:cNvPr>
          <p:cNvSpPr>
            <a:spLocks noGrp="1"/>
          </p:cNvSpPr>
          <p:nvPr>
            <p:ph idx="1"/>
          </p:nvPr>
        </p:nvSpPr>
        <p:spPr>
          <a:xfrm>
            <a:off x="6121400" y="939800"/>
            <a:ext cx="5232400" cy="4845050"/>
          </a:xfrm>
        </p:spPr>
        <p:txBody>
          <a:bodyPr anchor="ctr">
            <a:normAutofit/>
          </a:bodyPr>
          <a:lstStyle/>
          <a:p>
            <a:r>
              <a:rPr lang="en-US" sz="2100" dirty="0"/>
              <a:t>In recent years due to explosion of LPG number of deaths has been increased. In this presentation, a method is proposed to implement a security system for detecting leakage of gas. This system detects and monitors the leakage of Liquid petroleum gas (LPG) using gas sensors and send signal to the microcontroller then microcontroller alerts the person about the gas leakage.</a:t>
            </a:r>
          </a:p>
          <a:p>
            <a:r>
              <a:rPr lang="en-US" sz="2100" dirty="0"/>
              <a:t>By this we can avoid such gas leakage accidents.</a:t>
            </a:r>
            <a:endParaRPr lang="en-IN" sz="2100" dirty="0"/>
          </a:p>
        </p:txBody>
      </p:sp>
    </p:spTree>
    <p:extLst>
      <p:ext uri="{BB962C8B-B14F-4D97-AF65-F5344CB8AC3E}">
        <p14:creationId xmlns:p14="http://schemas.microsoft.com/office/powerpoint/2010/main" val="338553615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472</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LPG Gas Sensor Interfacing with LPC2148 </vt:lpstr>
      <vt:lpstr>INTRODUCTION</vt:lpstr>
      <vt:lpstr>COMPONENTS REQUIRED</vt:lpstr>
      <vt:lpstr>COMPONENT CONNECTION</vt:lpstr>
      <vt:lpstr>WORKING</vt:lpstr>
      <vt:lpstr>CODE</vt:lpstr>
      <vt:lpstr>SIMULATION</vt:lpstr>
      <vt:lpstr>APPLICATIONS </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LPG Gas Sensor Interfacing with LPC2148 </dc:title>
  <dc:creator>praneeth</dc:creator>
  <cp:lastModifiedBy>praneeth</cp:lastModifiedBy>
  <cp:revision>11</cp:revision>
  <dcterms:created xsi:type="dcterms:W3CDTF">2022-12-14T08:12:58Z</dcterms:created>
  <dcterms:modified xsi:type="dcterms:W3CDTF">2022-12-15T09:16:22Z</dcterms:modified>
</cp:coreProperties>
</file>