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1A2FC-052F-4DC0-B474-8B178143D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8FC54B-6A69-4DF0-8CC6-9BE5ACBA2180}">
      <dgm:prSet/>
      <dgm:spPr/>
      <dgm:t>
        <a:bodyPr/>
        <a:lstStyle/>
        <a:p>
          <a:pPr>
            <a:lnSpc>
              <a:spcPct val="100000"/>
            </a:lnSpc>
          </a:pPr>
          <a:r>
            <a:rPr lang="en-US" dirty="0"/>
            <a:t>We want to predict the tip from other columns therefore we have to scale the numerical columns and encode categorical columns. For binary ones we have to either use label encoding or one hot encode them, then drop duplicate ones.</a:t>
          </a:r>
        </a:p>
      </dgm:t>
    </dgm:pt>
    <dgm:pt modelId="{377A5AFD-6D4E-47EA-95F7-5761CA22582E}" type="parTrans" cxnId="{866B88A7-33F5-4E8A-97E1-92B20C07E53C}">
      <dgm:prSet/>
      <dgm:spPr/>
      <dgm:t>
        <a:bodyPr/>
        <a:lstStyle/>
        <a:p>
          <a:endParaRPr lang="en-US"/>
        </a:p>
      </dgm:t>
    </dgm:pt>
    <dgm:pt modelId="{3C26AD6E-E82C-442D-9154-BBB316151DE5}" type="sibTrans" cxnId="{866B88A7-33F5-4E8A-97E1-92B20C07E53C}">
      <dgm:prSet/>
      <dgm:spPr/>
      <dgm:t>
        <a:bodyPr/>
        <a:lstStyle/>
        <a:p>
          <a:endParaRPr lang="en-US"/>
        </a:p>
      </dgm:t>
    </dgm:pt>
    <dgm:pt modelId="{D8464818-2A00-4318-837B-63F73B50361A}">
      <dgm:prSet/>
      <dgm:spPr/>
      <dgm:t>
        <a:bodyPr/>
        <a:lstStyle/>
        <a:p>
          <a:pPr>
            <a:lnSpc>
              <a:spcPct val="100000"/>
            </a:lnSpc>
          </a:pPr>
          <a:r>
            <a:rPr lang="en-US"/>
            <a:t>Now all of our attributes contains numerical values only.</a:t>
          </a:r>
        </a:p>
      </dgm:t>
    </dgm:pt>
    <dgm:pt modelId="{DC2BD2AF-2FDD-48E6-B4E3-E175D7D6DBAF}" type="parTrans" cxnId="{58642FFA-449B-43D4-B3E9-1F46CF419542}">
      <dgm:prSet/>
      <dgm:spPr/>
      <dgm:t>
        <a:bodyPr/>
        <a:lstStyle/>
        <a:p>
          <a:endParaRPr lang="en-US"/>
        </a:p>
      </dgm:t>
    </dgm:pt>
    <dgm:pt modelId="{39A3F85E-4628-49FC-BD4D-6F841464DED7}" type="sibTrans" cxnId="{58642FFA-449B-43D4-B3E9-1F46CF419542}">
      <dgm:prSet/>
      <dgm:spPr/>
      <dgm:t>
        <a:bodyPr/>
        <a:lstStyle/>
        <a:p>
          <a:endParaRPr lang="en-US"/>
        </a:p>
      </dgm:t>
    </dgm:pt>
    <dgm:pt modelId="{8F5C2B76-122B-4196-BCBA-C4EE3ECB53E3}">
      <dgm:prSet/>
      <dgm:spPr/>
      <dgm:t>
        <a:bodyPr/>
        <a:lstStyle/>
        <a:p>
          <a:pPr>
            <a:lnSpc>
              <a:spcPct val="100000"/>
            </a:lnSpc>
          </a:pPr>
          <a:r>
            <a:rPr lang="en-US"/>
            <a:t>Visualize the data using various plots like  scatter plot, histograms, box plot etc and  record your interpretations with varying  values. </a:t>
          </a:r>
        </a:p>
      </dgm:t>
    </dgm:pt>
    <dgm:pt modelId="{8AABD2E6-6E0C-4E25-9144-25480FC82B71}" type="parTrans" cxnId="{64105F45-F1DF-42DC-9272-97DCC5FA0057}">
      <dgm:prSet/>
      <dgm:spPr/>
      <dgm:t>
        <a:bodyPr/>
        <a:lstStyle/>
        <a:p>
          <a:endParaRPr lang="en-US"/>
        </a:p>
      </dgm:t>
    </dgm:pt>
    <dgm:pt modelId="{C89AB6A1-F798-4EA0-825B-7C376156AEA0}" type="sibTrans" cxnId="{64105F45-F1DF-42DC-9272-97DCC5FA0057}">
      <dgm:prSet/>
      <dgm:spPr/>
      <dgm:t>
        <a:bodyPr/>
        <a:lstStyle/>
        <a:p>
          <a:endParaRPr lang="en-US"/>
        </a:p>
      </dgm:t>
    </dgm:pt>
    <dgm:pt modelId="{D3F7FFB1-0D15-472B-BDE2-301E0588E5CE}" type="pres">
      <dgm:prSet presAssocID="{DC41A2FC-052F-4DC0-B474-8B178143DC20}" presName="root" presStyleCnt="0">
        <dgm:presLayoutVars>
          <dgm:dir/>
          <dgm:resizeHandles val="exact"/>
        </dgm:presLayoutVars>
      </dgm:prSet>
      <dgm:spPr/>
    </dgm:pt>
    <dgm:pt modelId="{0D4E879C-DBCE-4620-B891-63A5195C9691}" type="pres">
      <dgm:prSet presAssocID="{098FC54B-6A69-4DF0-8CC6-9BE5ACBA2180}" presName="compNode" presStyleCnt="0"/>
      <dgm:spPr/>
    </dgm:pt>
    <dgm:pt modelId="{95C9E1D6-2723-4E04-B18A-485C3F6BADDB}" type="pres">
      <dgm:prSet presAssocID="{098FC54B-6A69-4DF0-8CC6-9BE5ACBA2180}" presName="bgRect" presStyleLbl="bgShp" presStyleIdx="0" presStyleCnt="3"/>
      <dgm:spPr/>
    </dgm:pt>
    <dgm:pt modelId="{1F2E8147-3EA8-4AF8-A3BD-23AC3B7C4AF5}" type="pres">
      <dgm:prSet presAssocID="{098FC54B-6A69-4DF0-8CC6-9BE5ACBA21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38B0233-C583-4ECF-A452-DDF34DB05A57}" type="pres">
      <dgm:prSet presAssocID="{098FC54B-6A69-4DF0-8CC6-9BE5ACBA2180}" presName="spaceRect" presStyleCnt="0"/>
      <dgm:spPr/>
    </dgm:pt>
    <dgm:pt modelId="{A0D4DCB9-20A1-4969-929F-AC0D9DFF77A0}" type="pres">
      <dgm:prSet presAssocID="{098FC54B-6A69-4DF0-8CC6-9BE5ACBA2180}" presName="parTx" presStyleLbl="revTx" presStyleIdx="0" presStyleCnt="3">
        <dgm:presLayoutVars>
          <dgm:chMax val="0"/>
          <dgm:chPref val="0"/>
        </dgm:presLayoutVars>
      </dgm:prSet>
      <dgm:spPr/>
    </dgm:pt>
    <dgm:pt modelId="{76E92ABA-028A-4327-B774-FD21AE124FF3}" type="pres">
      <dgm:prSet presAssocID="{3C26AD6E-E82C-442D-9154-BBB316151DE5}" presName="sibTrans" presStyleCnt="0"/>
      <dgm:spPr/>
    </dgm:pt>
    <dgm:pt modelId="{BC576BB4-27A6-445D-8E73-ABA8D7713678}" type="pres">
      <dgm:prSet presAssocID="{D8464818-2A00-4318-837B-63F73B50361A}" presName="compNode" presStyleCnt="0"/>
      <dgm:spPr/>
    </dgm:pt>
    <dgm:pt modelId="{13478D4A-33C9-43D4-8A8C-B15A2C099556}" type="pres">
      <dgm:prSet presAssocID="{D8464818-2A00-4318-837B-63F73B50361A}" presName="bgRect" presStyleLbl="bgShp" presStyleIdx="1" presStyleCnt="3"/>
      <dgm:spPr/>
    </dgm:pt>
    <dgm:pt modelId="{5824B381-43F9-4857-97AD-3D464D53F995}" type="pres">
      <dgm:prSet presAssocID="{D8464818-2A00-4318-837B-63F73B5036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64DD8F7E-4F06-4705-863D-745502AC813A}" type="pres">
      <dgm:prSet presAssocID="{D8464818-2A00-4318-837B-63F73B50361A}" presName="spaceRect" presStyleCnt="0"/>
      <dgm:spPr/>
    </dgm:pt>
    <dgm:pt modelId="{0274F460-667E-46D3-8D99-D0248E763477}" type="pres">
      <dgm:prSet presAssocID="{D8464818-2A00-4318-837B-63F73B50361A}" presName="parTx" presStyleLbl="revTx" presStyleIdx="1" presStyleCnt="3">
        <dgm:presLayoutVars>
          <dgm:chMax val="0"/>
          <dgm:chPref val="0"/>
        </dgm:presLayoutVars>
      </dgm:prSet>
      <dgm:spPr/>
    </dgm:pt>
    <dgm:pt modelId="{DD4DE41F-6CDB-4435-96C2-EDEADA0175AE}" type="pres">
      <dgm:prSet presAssocID="{39A3F85E-4628-49FC-BD4D-6F841464DED7}" presName="sibTrans" presStyleCnt="0"/>
      <dgm:spPr/>
    </dgm:pt>
    <dgm:pt modelId="{D1CE01E8-1AF5-4227-A584-30264D53676B}" type="pres">
      <dgm:prSet presAssocID="{8F5C2B76-122B-4196-BCBA-C4EE3ECB53E3}" presName="compNode" presStyleCnt="0"/>
      <dgm:spPr/>
    </dgm:pt>
    <dgm:pt modelId="{5B9B56AF-7F64-4E92-B657-6BB235CA4D3A}" type="pres">
      <dgm:prSet presAssocID="{8F5C2B76-122B-4196-BCBA-C4EE3ECB53E3}" presName="bgRect" presStyleLbl="bgShp" presStyleIdx="2" presStyleCnt="3"/>
      <dgm:spPr/>
    </dgm:pt>
    <dgm:pt modelId="{8372E137-A1A7-42CD-B129-6149BA7687BA}" type="pres">
      <dgm:prSet presAssocID="{8F5C2B76-122B-4196-BCBA-C4EE3ECB53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2CF2BB9-B1E7-4BEF-A5B1-D3EAEEAD27DA}" type="pres">
      <dgm:prSet presAssocID="{8F5C2B76-122B-4196-BCBA-C4EE3ECB53E3}" presName="spaceRect" presStyleCnt="0"/>
      <dgm:spPr/>
    </dgm:pt>
    <dgm:pt modelId="{630B87B9-5B4F-42B0-ACA8-2CED7027D49B}" type="pres">
      <dgm:prSet presAssocID="{8F5C2B76-122B-4196-BCBA-C4EE3ECB53E3}" presName="parTx" presStyleLbl="revTx" presStyleIdx="2" presStyleCnt="3">
        <dgm:presLayoutVars>
          <dgm:chMax val="0"/>
          <dgm:chPref val="0"/>
        </dgm:presLayoutVars>
      </dgm:prSet>
      <dgm:spPr/>
    </dgm:pt>
  </dgm:ptLst>
  <dgm:cxnLst>
    <dgm:cxn modelId="{F3F1492E-36A1-4838-8448-455AE951263D}" type="presOf" srcId="{098FC54B-6A69-4DF0-8CC6-9BE5ACBA2180}" destId="{A0D4DCB9-20A1-4969-929F-AC0D9DFF77A0}" srcOrd="0" destOrd="0" presId="urn:microsoft.com/office/officeart/2018/2/layout/IconVerticalSolidList"/>
    <dgm:cxn modelId="{64105F45-F1DF-42DC-9272-97DCC5FA0057}" srcId="{DC41A2FC-052F-4DC0-B474-8B178143DC20}" destId="{8F5C2B76-122B-4196-BCBA-C4EE3ECB53E3}" srcOrd="2" destOrd="0" parTransId="{8AABD2E6-6E0C-4E25-9144-25480FC82B71}" sibTransId="{C89AB6A1-F798-4EA0-825B-7C376156AEA0}"/>
    <dgm:cxn modelId="{866B88A7-33F5-4E8A-97E1-92B20C07E53C}" srcId="{DC41A2FC-052F-4DC0-B474-8B178143DC20}" destId="{098FC54B-6A69-4DF0-8CC6-9BE5ACBA2180}" srcOrd="0" destOrd="0" parTransId="{377A5AFD-6D4E-47EA-95F7-5761CA22582E}" sibTransId="{3C26AD6E-E82C-442D-9154-BBB316151DE5}"/>
    <dgm:cxn modelId="{440B8CDB-4632-42BB-9A03-86A41ABF6EF4}" type="presOf" srcId="{8F5C2B76-122B-4196-BCBA-C4EE3ECB53E3}" destId="{630B87B9-5B4F-42B0-ACA8-2CED7027D49B}" srcOrd="0" destOrd="0" presId="urn:microsoft.com/office/officeart/2018/2/layout/IconVerticalSolidList"/>
    <dgm:cxn modelId="{FDA50FF2-8B1E-45FC-BB59-8B629E42A1EC}" type="presOf" srcId="{DC41A2FC-052F-4DC0-B474-8B178143DC20}" destId="{D3F7FFB1-0D15-472B-BDE2-301E0588E5CE}" srcOrd="0" destOrd="0" presId="urn:microsoft.com/office/officeart/2018/2/layout/IconVerticalSolidList"/>
    <dgm:cxn modelId="{235AE0F5-86B7-4249-9CF4-B31294E6468D}" type="presOf" srcId="{D8464818-2A00-4318-837B-63F73B50361A}" destId="{0274F460-667E-46D3-8D99-D0248E763477}" srcOrd="0" destOrd="0" presId="urn:microsoft.com/office/officeart/2018/2/layout/IconVerticalSolidList"/>
    <dgm:cxn modelId="{58642FFA-449B-43D4-B3E9-1F46CF419542}" srcId="{DC41A2FC-052F-4DC0-B474-8B178143DC20}" destId="{D8464818-2A00-4318-837B-63F73B50361A}" srcOrd="1" destOrd="0" parTransId="{DC2BD2AF-2FDD-48E6-B4E3-E175D7D6DBAF}" sibTransId="{39A3F85E-4628-49FC-BD4D-6F841464DED7}"/>
    <dgm:cxn modelId="{C55E67AE-B29D-4950-8CBD-D91BA6F9F342}" type="presParOf" srcId="{D3F7FFB1-0D15-472B-BDE2-301E0588E5CE}" destId="{0D4E879C-DBCE-4620-B891-63A5195C9691}" srcOrd="0" destOrd="0" presId="urn:microsoft.com/office/officeart/2018/2/layout/IconVerticalSolidList"/>
    <dgm:cxn modelId="{1520C9DC-6693-4804-B8A5-43CA86C996F1}" type="presParOf" srcId="{0D4E879C-DBCE-4620-B891-63A5195C9691}" destId="{95C9E1D6-2723-4E04-B18A-485C3F6BADDB}" srcOrd="0" destOrd="0" presId="urn:microsoft.com/office/officeart/2018/2/layout/IconVerticalSolidList"/>
    <dgm:cxn modelId="{434C85B7-A28A-4EE1-95D2-5A1E163E7B2B}" type="presParOf" srcId="{0D4E879C-DBCE-4620-B891-63A5195C9691}" destId="{1F2E8147-3EA8-4AF8-A3BD-23AC3B7C4AF5}" srcOrd="1" destOrd="0" presId="urn:microsoft.com/office/officeart/2018/2/layout/IconVerticalSolidList"/>
    <dgm:cxn modelId="{AC1CA7CD-7BD3-4380-9EE9-993DAE71AA05}" type="presParOf" srcId="{0D4E879C-DBCE-4620-B891-63A5195C9691}" destId="{738B0233-C583-4ECF-A452-DDF34DB05A57}" srcOrd="2" destOrd="0" presId="urn:microsoft.com/office/officeart/2018/2/layout/IconVerticalSolidList"/>
    <dgm:cxn modelId="{5FBEAF63-635D-4A83-A2B5-44310D504CD1}" type="presParOf" srcId="{0D4E879C-DBCE-4620-B891-63A5195C9691}" destId="{A0D4DCB9-20A1-4969-929F-AC0D9DFF77A0}" srcOrd="3" destOrd="0" presId="urn:microsoft.com/office/officeart/2018/2/layout/IconVerticalSolidList"/>
    <dgm:cxn modelId="{3F512E0A-4C06-4235-8305-2F75AA56AC5D}" type="presParOf" srcId="{D3F7FFB1-0D15-472B-BDE2-301E0588E5CE}" destId="{76E92ABA-028A-4327-B774-FD21AE124FF3}" srcOrd="1" destOrd="0" presId="urn:microsoft.com/office/officeart/2018/2/layout/IconVerticalSolidList"/>
    <dgm:cxn modelId="{DBB370AD-500B-4327-9850-A60FA6FDBCEB}" type="presParOf" srcId="{D3F7FFB1-0D15-472B-BDE2-301E0588E5CE}" destId="{BC576BB4-27A6-445D-8E73-ABA8D7713678}" srcOrd="2" destOrd="0" presId="urn:microsoft.com/office/officeart/2018/2/layout/IconVerticalSolidList"/>
    <dgm:cxn modelId="{6B2AC742-E32E-43FB-A100-8EEFDD147BB4}" type="presParOf" srcId="{BC576BB4-27A6-445D-8E73-ABA8D7713678}" destId="{13478D4A-33C9-43D4-8A8C-B15A2C099556}" srcOrd="0" destOrd="0" presId="urn:microsoft.com/office/officeart/2018/2/layout/IconVerticalSolidList"/>
    <dgm:cxn modelId="{4CFEDC5F-D917-43C6-9869-91DD0C0B0F67}" type="presParOf" srcId="{BC576BB4-27A6-445D-8E73-ABA8D7713678}" destId="{5824B381-43F9-4857-97AD-3D464D53F995}" srcOrd="1" destOrd="0" presId="urn:microsoft.com/office/officeart/2018/2/layout/IconVerticalSolidList"/>
    <dgm:cxn modelId="{373D4538-2829-4645-B9A2-08D69E6A604C}" type="presParOf" srcId="{BC576BB4-27A6-445D-8E73-ABA8D7713678}" destId="{64DD8F7E-4F06-4705-863D-745502AC813A}" srcOrd="2" destOrd="0" presId="urn:microsoft.com/office/officeart/2018/2/layout/IconVerticalSolidList"/>
    <dgm:cxn modelId="{048B4AB2-5BC6-4FE9-BCD2-59CA168F9A21}" type="presParOf" srcId="{BC576BB4-27A6-445D-8E73-ABA8D7713678}" destId="{0274F460-667E-46D3-8D99-D0248E763477}" srcOrd="3" destOrd="0" presId="urn:microsoft.com/office/officeart/2018/2/layout/IconVerticalSolidList"/>
    <dgm:cxn modelId="{219A21F9-925B-4AF9-A48D-165B3B4ECCEA}" type="presParOf" srcId="{D3F7FFB1-0D15-472B-BDE2-301E0588E5CE}" destId="{DD4DE41F-6CDB-4435-96C2-EDEADA0175AE}" srcOrd="3" destOrd="0" presId="urn:microsoft.com/office/officeart/2018/2/layout/IconVerticalSolidList"/>
    <dgm:cxn modelId="{56BC7ECE-342B-47C5-8EDB-8971FB85A6DB}" type="presParOf" srcId="{D3F7FFB1-0D15-472B-BDE2-301E0588E5CE}" destId="{D1CE01E8-1AF5-4227-A584-30264D53676B}" srcOrd="4" destOrd="0" presId="urn:microsoft.com/office/officeart/2018/2/layout/IconVerticalSolidList"/>
    <dgm:cxn modelId="{96B46CC1-237A-4569-9A50-714B227CE89E}" type="presParOf" srcId="{D1CE01E8-1AF5-4227-A584-30264D53676B}" destId="{5B9B56AF-7F64-4E92-B657-6BB235CA4D3A}" srcOrd="0" destOrd="0" presId="urn:microsoft.com/office/officeart/2018/2/layout/IconVerticalSolidList"/>
    <dgm:cxn modelId="{BD7DBBE9-4830-4721-B2DA-844E56D1C365}" type="presParOf" srcId="{D1CE01E8-1AF5-4227-A584-30264D53676B}" destId="{8372E137-A1A7-42CD-B129-6149BA7687BA}" srcOrd="1" destOrd="0" presId="urn:microsoft.com/office/officeart/2018/2/layout/IconVerticalSolidList"/>
    <dgm:cxn modelId="{F6092132-61C3-4E1E-A3AA-301D6C25190F}" type="presParOf" srcId="{D1CE01E8-1AF5-4227-A584-30264D53676B}" destId="{C2CF2BB9-B1E7-4BEF-A5B1-D3EAEEAD27DA}" srcOrd="2" destOrd="0" presId="urn:microsoft.com/office/officeart/2018/2/layout/IconVerticalSolidList"/>
    <dgm:cxn modelId="{B8B9A746-11E9-46D0-A816-8DAEC931F3E2}" type="presParOf" srcId="{D1CE01E8-1AF5-4227-A584-30264D53676B}" destId="{630B87B9-5B4F-42B0-ACA8-2CED7027D4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9E1D6-2723-4E04-B18A-485C3F6BADD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E8147-3EA8-4AF8-A3BD-23AC3B7C4AF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4DCB9-20A1-4969-929F-AC0D9DFF77A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We want to predict the tip from other columns therefore we have to scale the numerical columns and encode categorical columns. For binary ones we have to either use label encoding or one hot encode them, then drop duplicate ones.</a:t>
          </a:r>
        </a:p>
      </dsp:txBody>
      <dsp:txXfrm>
        <a:off x="1435590" y="531"/>
        <a:ext cx="9080009" cy="1242935"/>
      </dsp:txXfrm>
    </dsp:sp>
    <dsp:sp modelId="{13478D4A-33C9-43D4-8A8C-B15A2C09955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4B381-43F9-4857-97AD-3D464D53F99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74F460-667E-46D3-8D99-D0248E76347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Now all of our attributes contains numerical values only.</a:t>
          </a:r>
        </a:p>
      </dsp:txBody>
      <dsp:txXfrm>
        <a:off x="1435590" y="1554201"/>
        <a:ext cx="9080009" cy="1242935"/>
      </dsp:txXfrm>
    </dsp:sp>
    <dsp:sp modelId="{5B9B56AF-7F64-4E92-B657-6BB235CA4D3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2E137-A1A7-42CD-B129-6149BA7687B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B87B9-5B4F-42B0-ACA8-2CED7027D49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Visualize the data using various plots like  scatter plot, histograms, box plot etc and  record your interpretations with varying  values.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9605-49C2-3573-DF08-528A09FEAC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AAF991-3540-80A5-31E3-8D3926EBD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964586-A508-4523-B40B-B3DB16D59D89}"/>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8C278131-3589-2676-46FB-AEA588A9A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E0474-355C-1F50-8E3C-BB866302FB2A}"/>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362249826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DAB4-4653-7567-AE96-B109E2776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ACC998-EDA7-7D35-4BC3-147DE2F31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1E482-C99D-31CF-1EC2-2953374E4358}"/>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A3A52BF2-D1CF-C530-F563-61B620C50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7D0C6-4636-AE83-BF03-C54E5F5C46DE}"/>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373647683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5135E-C73E-EF60-BD66-F05D59C7A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1D71F-F660-7DBF-C1CF-663ED1C5D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52457-B4AE-B428-FDDE-98FFE1188BA6}"/>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26B1135F-A8A1-F311-4F5C-E3F53AD21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5C88C-E6C3-1ACF-3D23-A6DB9F2B87C9}"/>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28875793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708A-A7DA-EDDF-DB11-62803EFC3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CACF00-AE27-68D3-F3C9-E5AC500C7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6E32A-8809-296F-4C27-0D81E2C2AB9C}"/>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4506414D-CE28-9846-6F42-BA1EC6CF0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6BF3C-5A2B-4551-818F-9871953CE6BD}"/>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5670293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6011-6D52-7A43-DA21-A81D2D41A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152704-E465-6C83-C4C2-3E2E5D4BB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1D1793-C572-421C-5B53-CB96D01CEAD4}"/>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22012FBF-3C74-27C9-F8DB-D4C694F20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89A3B-A575-A26D-9F10-8F112453CA41}"/>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393746950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DB82-3733-FAFE-7F90-BF13E6D1C4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DA0365-8384-FBAC-C207-EED85FE974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8CA1F-C5A4-0FEE-F3CE-B1F481006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9610FF-E261-6039-D2EE-F0C0B3A02BE0}"/>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6" name="Footer Placeholder 5">
            <a:extLst>
              <a:ext uri="{FF2B5EF4-FFF2-40B4-BE49-F238E27FC236}">
                <a16:creationId xmlns:a16="http://schemas.microsoft.com/office/drawing/2014/main" id="{A376FAE9-4B0E-377A-5F65-805BAE3303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AB63B-AC58-2E47-5C69-A5552ADAE82D}"/>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240175621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9C5B-7D86-0277-6ED3-0CA4840F37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57D72-BB30-A44F-F50A-18E43EECC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C8224-B97A-9249-003A-B821CD50F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3ACAC5-B285-D49C-E4A3-70ACF90A0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5C4F5-7240-1CC4-352D-53BB47200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08C702-E531-2319-0F72-06C02CCD43A7}"/>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8" name="Footer Placeholder 7">
            <a:extLst>
              <a:ext uri="{FF2B5EF4-FFF2-40B4-BE49-F238E27FC236}">
                <a16:creationId xmlns:a16="http://schemas.microsoft.com/office/drawing/2014/main" id="{AE43B9F6-9FE6-1E77-5B77-F46E00FF16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D417AF-DEDA-00BC-DCAE-BABB54B02F83}"/>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4601201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5D9A-5EFB-B2B6-3AC4-42EB189A14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107907-E273-D716-8E3E-8A8AEE38C36C}"/>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4" name="Footer Placeholder 3">
            <a:extLst>
              <a:ext uri="{FF2B5EF4-FFF2-40B4-BE49-F238E27FC236}">
                <a16:creationId xmlns:a16="http://schemas.microsoft.com/office/drawing/2014/main" id="{83FBEB5D-EFDA-AC81-B23F-B191FE5237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DAA8BD-80BF-07C2-AD45-1CC4B6A7E4B9}"/>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96112137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6E2D8A-9C53-0DA3-FADA-670FE1708784}"/>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3" name="Footer Placeholder 2">
            <a:extLst>
              <a:ext uri="{FF2B5EF4-FFF2-40B4-BE49-F238E27FC236}">
                <a16:creationId xmlns:a16="http://schemas.microsoft.com/office/drawing/2014/main" id="{359E6FE7-C594-2017-E409-C7B52E2A70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3CAC50-617B-AF41-F76E-DB8FAF26A92B}"/>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185567336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9F57-1B7B-43DC-E386-5A9297B9D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30FF1C-1B6D-D901-FB06-910A16236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3522EE-7E3B-4BE5-B01F-CA248E65B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68247-B260-2244-C448-102B8943141A}"/>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6" name="Footer Placeholder 5">
            <a:extLst>
              <a:ext uri="{FF2B5EF4-FFF2-40B4-BE49-F238E27FC236}">
                <a16:creationId xmlns:a16="http://schemas.microsoft.com/office/drawing/2014/main" id="{6242B572-C96F-97DA-80AD-7EA19B360D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59CF9-0A91-CF8E-4429-B0BE323105CD}"/>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51109900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58DE-3DFD-8BCC-9A52-2143F593B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BD5C31-4574-7309-7362-3124065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A0E39B-C50A-6820-6847-F516665DD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9BD77-F39E-2020-13ED-D36D9B37A693}"/>
              </a:ext>
            </a:extLst>
          </p:cNvPr>
          <p:cNvSpPr>
            <a:spLocks noGrp="1"/>
          </p:cNvSpPr>
          <p:nvPr>
            <p:ph type="dt" sz="half" idx="10"/>
          </p:nvPr>
        </p:nvSpPr>
        <p:spPr/>
        <p:txBody>
          <a:bodyPr/>
          <a:lstStyle/>
          <a:p>
            <a:fld id="{6F66DB30-5D9A-4709-9523-FFCB8CDD18DA}" type="datetimeFigureOut">
              <a:rPr lang="en-IN" smtClean="0"/>
              <a:t>14-03-2023</a:t>
            </a:fld>
            <a:endParaRPr lang="en-IN"/>
          </a:p>
        </p:txBody>
      </p:sp>
      <p:sp>
        <p:nvSpPr>
          <p:cNvPr id="6" name="Footer Placeholder 5">
            <a:extLst>
              <a:ext uri="{FF2B5EF4-FFF2-40B4-BE49-F238E27FC236}">
                <a16:creationId xmlns:a16="http://schemas.microsoft.com/office/drawing/2014/main" id="{72C3CF63-6BD4-8ACB-21D0-2B7507171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59A2AA-83A7-5873-977D-96E8BD173A94}"/>
              </a:ext>
            </a:extLst>
          </p:cNvPr>
          <p:cNvSpPr>
            <a:spLocks noGrp="1"/>
          </p:cNvSpPr>
          <p:nvPr>
            <p:ph type="sldNum" sz="quarter" idx="12"/>
          </p:nvPr>
        </p:nvSpPr>
        <p:spPr/>
        <p:txBody>
          <a:bodyPr/>
          <a:lstStyle/>
          <a:p>
            <a:fld id="{0290C0D9-A0E9-4098-96FF-37A26E834E86}" type="slidenum">
              <a:rPr lang="en-IN" smtClean="0"/>
              <a:t>‹#›</a:t>
            </a:fld>
            <a:endParaRPr lang="en-IN"/>
          </a:p>
        </p:txBody>
      </p:sp>
    </p:spTree>
    <p:extLst>
      <p:ext uri="{BB962C8B-B14F-4D97-AF65-F5344CB8AC3E}">
        <p14:creationId xmlns:p14="http://schemas.microsoft.com/office/powerpoint/2010/main" val="91218842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38960-17B1-1801-DDF9-A66CB89B2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C676C8-3EDB-F1E9-6B67-0D84C13DB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10CB3-B847-892F-19FC-A884141F8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6DB30-5D9A-4709-9523-FFCB8CDD18DA}" type="datetimeFigureOut">
              <a:rPr lang="en-IN" smtClean="0"/>
              <a:t>14-03-2023</a:t>
            </a:fld>
            <a:endParaRPr lang="en-IN"/>
          </a:p>
        </p:txBody>
      </p:sp>
      <p:sp>
        <p:nvSpPr>
          <p:cNvPr id="5" name="Footer Placeholder 4">
            <a:extLst>
              <a:ext uri="{FF2B5EF4-FFF2-40B4-BE49-F238E27FC236}">
                <a16:creationId xmlns:a16="http://schemas.microsoft.com/office/drawing/2014/main" id="{98F3FA7C-91A8-C8CA-69FC-30C895F42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012A78-ADB4-148A-24CE-6EF58427D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0C0D9-A0E9-4098-96FF-37A26E834E86}" type="slidenum">
              <a:rPr lang="en-IN" smtClean="0"/>
              <a:t>‹#›</a:t>
            </a:fld>
            <a:endParaRPr lang="en-IN"/>
          </a:p>
        </p:txBody>
      </p:sp>
    </p:spTree>
    <p:extLst>
      <p:ext uri="{BB962C8B-B14F-4D97-AF65-F5344CB8AC3E}">
        <p14:creationId xmlns:p14="http://schemas.microsoft.com/office/powerpoint/2010/main" val="43573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upakroy/waiter-tips-dataset-for-prediction" TargetMode="External"/><Relationship Id="rId2" Type="http://schemas.openxmlformats.org/officeDocument/2006/relationships/hyperlink" Target="https://www.kaggle.com/datasets/aminizahra/tips-dataset" TargetMode="External"/><Relationship Id="rId1" Type="http://schemas.openxmlformats.org/officeDocument/2006/relationships/slideLayout" Target="../slideLayouts/slideLayout2.xml"/><Relationship Id="rId4" Type="http://schemas.openxmlformats.org/officeDocument/2006/relationships/hyperlink" Target="https://raw.githubusercontent.com/amankharwal/Website-data/master/tips.csv"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ine glasses on a table">
            <a:extLst>
              <a:ext uri="{FF2B5EF4-FFF2-40B4-BE49-F238E27FC236}">
                <a16:creationId xmlns:a16="http://schemas.microsoft.com/office/drawing/2014/main" id="{A739B959-704E-9511-47A9-64C14CB51842}"/>
              </a:ext>
            </a:extLst>
          </p:cNvPr>
          <p:cNvPicPr>
            <a:picLocks noChangeAspect="1"/>
          </p:cNvPicPr>
          <p:nvPr/>
        </p:nvPicPr>
        <p:blipFill rotWithShape="1">
          <a:blip r:embed="rId2">
            <a:alphaModFix amt="50000"/>
          </a:blip>
          <a:srcRect t="10536" b="5194"/>
          <a:stretch/>
        </p:blipFill>
        <p:spPr>
          <a:xfrm>
            <a:off x="20" y="1"/>
            <a:ext cx="12191980" cy="6857999"/>
          </a:xfrm>
          <a:prstGeom prst="rect">
            <a:avLst/>
          </a:prstGeom>
        </p:spPr>
      </p:pic>
      <p:sp>
        <p:nvSpPr>
          <p:cNvPr id="2" name="Title 1">
            <a:extLst>
              <a:ext uri="{FF2B5EF4-FFF2-40B4-BE49-F238E27FC236}">
                <a16:creationId xmlns:a16="http://schemas.microsoft.com/office/drawing/2014/main" id="{0F59AC14-12D2-2F66-F862-FD2767157A0F}"/>
              </a:ext>
            </a:extLst>
          </p:cNvPr>
          <p:cNvSpPr>
            <a:spLocks noGrp="1"/>
          </p:cNvSpPr>
          <p:nvPr>
            <p:ph type="ctrTitle"/>
          </p:nvPr>
        </p:nvSpPr>
        <p:spPr>
          <a:xfrm>
            <a:off x="1524000" y="1122362"/>
            <a:ext cx="9144000" cy="2900518"/>
          </a:xfrm>
        </p:spPr>
        <p:txBody>
          <a:bodyPr>
            <a:normAutofit/>
          </a:bodyPr>
          <a:lstStyle/>
          <a:p>
            <a:r>
              <a:rPr lang="en-IN" b="1" u="sng" dirty="0">
                <a:solidFill>
                  <a:srgbClr val="FFFFFF"/>
                </a:solidFill>
                <a:latin typeface="Aharoni" panose="02010803020104030203" pitchFamily="2" charset="-79"/>
                <a:cs typeface="Aharoni" panose="02010803020104030203" pitchFamily="2" charset="-79"/>
              </a:rPr>
              <a:t>Waiter Tips prediction</a:t>
            </a:r>
          </a:p>
        </p:txBody>
      </p:sp>
      <p:sp>
        <p:nvSpPr>
          <p:cNvPr id="3" name="Subtitle 2">
            <a:extLst>
              <a:ext uri="{FF2B5EF4-FFF2-40B4-BE49-F238E27FC236}">
                <a16:creationId xmlns:a16="http://schemas.microsoft.com/office/drawing/2014/main" id="{D6831579-6F2C-E48F-4B34-A672BD5CB1A6}"/>
              </a:ext>
            </a:extLst>
          </p:cNvPr>
          <p:cNvSpPr>
            <a:spLocks noGrp="1"/>
          </p:cNvSpPr>
          <p:nvPr>
            <p:ph type="subTitle" idx="1"/>
          </p:nvPr>
        </p:nvSpPr>
        <p:spPr>
          <a:xfrm>
            <a:off x="1524000" y="4159404"/>
            <a:ext cx="9144000" cy="2148090"/>
          </a:xfrm>
        </p:spPr>
        <p:txBody>
          <a:bodyPr>
            <a:normAutofit/>
          </a:bodyPr>
          <a:lstStyle/>
          <a:p>
            <a:r>
              <a:rPr lang="en-IN" sz="600" dirty="0">
                <a:solidFill>
                  <a:srgbClr val="FFFFFF"/>
                </a:solidFill>
              </a:rPr>
              <a:t>A</a:t>
            </a:r>
            <a:r>
              <a:rPr lang="en-IN" sz="2000" dirty="0"/>
              <a:t> Suraj Reddy- AM.EN.U4CSE20012</a:t>
            </a:r>
          </a:p>
          <a:p>
            <a:r>
              <a:rPr lang="en-IN" sz="2000" dirty="0"/>
              <a:t>ASK </a:t>
            </a:r>
            <a:r>
              <a:rPr lang="en-IN" sz="2000" dirty="0" err="1"/>
              <a:t>Viswas</a:t>
            </a:r>
            <a:r>
              <a:rPr lang="en-IN" sz="2000" dirty="0"/>
              <a:t>- AM.EN.U4CSE20013</a:t>
            </a:r>
          </a:p>
          <a:p>
            <a:r>
              <a:rPr lang="en-IN" sz="2000" dirty="0"/>
              <a:t>N Sai Sandeep- AM.EN.U4CSE20049</a:t>
            </a:r>
          </a:p>
          <a:p>
            <a:r>
              <a:rPr lang="en-IN" sz="2000" dirty="0"/>
              <a:t>P Laxmi Praneeth- AM.EN.U4CSE20052</a:t>
            </a:r>
          </a:p>
          <a:p>
            <a:r>
              <a:rPr lang="en-IN" sz="2000" dirty="0"/>
              <a:t>CGS Pranav </a:t>
            </a:r>
            <a:r>
              <a:rPr lang="en-IN" sz="2000" dirty="0" err="1"/>
              <a:t>Advaith</a:t>
            </a:r>
            <a:r>
              <a:rPr lang="en-IN" sz="2000" dirty="0"/>
              <a:t>- AM.EN.U4CSE20056</a:t>
            </a:r>
          </a:p>
          <a:p>
            <a:endParaRPr lang="en-IN" sz="600" dirty="0">
              <a:solidFill>
                <a:srgbClr val="FFFFFF"/>
              </a:solidFill>
            </a:endParaRPr>
          </a:p>
        </p:txBody>
      </p:sp>
    </p:spTree>
    <p:extLst>
      <p:ext uri="{BB962C8B-B14F-4D97-AF65-F5344CB8AC3E}">
        <p14:creationId xmlns:p14="http://schemas.microsoft.com/office/powerpoint/2010/main" val="298196429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D7EDC2-88B8-4C22-8099-34FCBA5442F0}"/>
              </a:ext>
            </a:extLst>
          </p:cNvPr>
          <p:cNvSpPr>
            <a:spLocks noGrp="1"/>
          </p:cNvSpPr>
          <p:nvPr>
            <p:ph type="title"/>
          </p:nvPr>
        </p:nvSpPr>
        <p:spPr>
          <a:xfrm>
            <a:off x="-941846" y="-786311"/>
            <a:ext cx="5951996" cy="4215312"/>
          </a:xfrm>
        </p:spPr>
        <p:txBody>
          <a:bodyPr anchor="ctr">
            <a:normAutofit/>
          </a:bodyPr>
          <a:lstStyle/>
          <a:p>
            <a:pPr algn="r"/>
            <a:r>
              <a:rPr lang="en-IN" sz="5400" dirty="0">
                <a:solidFill>
                  <a:schemeClr val="bg1"/>
                </a:solidFill>
              </a:rPr>
              <a:t>Random Forest Regressor</a:t>
            </a:r>
            <a:br>
              <a:rPr lang="en-IN" sz="5400" dirty="0">
                <a:solidFill>
                  <a:schemeClr val="bg1"/>
                </a:solidFill>
              </a:rPr>
            </a:br>
            <a:endParaRPr lang="en-IN" sz="54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5BB43184-3766-14C8-F1B7-1A664739E16A}"/>
              </a:ext>
            </a:extLst>
          </p:cNvPr>
          <p:cNvSpPr>
            <a:spLocks noGrp="1"/>
          </p:cNvSpPr>
          <p:nvPr>
            <p:ph idx="1"/>
          </p:nvPr>
        </p:nvSpPr>
        <p:spPr>
          <a:xfrm>
            <a:off x="6509295" y="2060972"/>
            <a:ext cx="4776711" cy="3546726"/>
          </a:xfrm>
        </p:spPr>
        <p:txBody>
          <a:bodyPr anchor="ctr">
            <a:normAutofit/>
          </a:bodyPr>
          <a:lstStyle/>
          <a:p>
            <a:r>
              <a:rPr lang="en-US" sz="1700" spc="-20" dirty="0">
                <a:latin typeface="Times New Roman" panose="02020603050405020304" pitchFamily="18" charset="0"/>
                <a:cs typeface="Times New Roman" panose="02020603050405020304" pitchFamily="18" charset="0"/>
              </a:rPr>
              <a:t>A </a:t>
            </a:r>
            <a:r>
              <a:rPr lang="en-US" sz="1700" spc="-175" dirty="0">
                <a:latin typeface="Times New Roman" panose="02020603050405020304" pitchFamily="18" charset="0"/>
                <a:cs typeface="Times New Roman" panose="02020603050405020304" pitchFamily="18" charset="0"/>
              </a:rPr>
              <a:t> </a:t>
            </a:r>
            <a:r>
              <a:rPr lang="en-US" sz="1700" spc="95" dirty="0">
                <a:latin typeface="Times New Roman" panose="02020603050405020304" pitchFamily="18" charset="0"/>
                <a:cs typeface="Times New Roman" panose="02020603050405020304" pitchFamily="18" charset="0"/>
              </a:rPr>
              <a:t>random</a:t>
            </a:r>
            <a:r>
              <a:rPr lang="en-US" sz="1700" spc="-175" dirty="0">
                <a:latin typeface="Times New Roman" panose="02020603050405020304" pitchFamily="18" charset="0"/>
                <a:cs typeface="Times New Roman" panose="02020603050405020304" pitchFamily="18" charset="0"/>
              </a:rPr>
              <a:t> </a:t>
            </a:r>
            <a:r>
              <a:rPr lang="en-US" sz="1700" spc="45" dirty="0">
                <a:latin typeface="Times New Roman" panose="02020603050405020304" pitchFamily="18" charset="0"/>
                <a:cs typeface="Times New Roman" panose="02020603050405020304" pitchFamily="18" charset="0"/>
              </a:rPr>
              <a:t>forest</a:t>
            </a:r>
            <a:r>
              <a:rPr lang="en-US" sz="1700" spc="-175" dirty="0">
                <a:latin typeface="Times New Roman" panose="02020603050405020304" pitchFamily="18" charset="0"/>
                <a:cs typeface="Times New Roman" panose="02020603050405020304" pitchFamily="18" charset="0"/>
              </a:rPr>
              <a:t> </a:t>
            </a:r>
            <a:r>
              <a:rPr lang="en-US" sz="1700" spc="114" dirty="0">
                <a:latin typeface="Times New Roman" panose="02020603050405020304" pitchFamily="18" charset="0"/>
                <a:cs typeface="Times New Roman" panose="02020603050405020304" pitchFamily="18" charset="0"/>
              </a:rPr>
              <a:t>is</a:t>
            </a:r>
            <a:r>
              <a:rPr lang="en-US" sz="1700" spc="-175" dirty="0">
                <a:latin typeface="Times New Roman" panose="02020603050405020304" pitchFamily="18" charset="0"/>
                <a:cs typeface="Times New Roman" panose="02020603050405020304" pitchFamily="18" charset="0"/>
              </a:rPr>
              <a:t> </a:t>
            </a:r>
            <a:r>
              <a:rPr lang="en-US" sz="1700" spc="75" dirty="0">
                <a:latin typeface="Times New Roman" panose="02020603050405020304" pitchFamily="18" charset="0"/>
                <a:cs typeface="Times New Roman" panose="02020603050405020304" pitchFamily="18" charset="0"/>
              </a:rPr>
              <a:t>a</a:t>
            </a:r>
            <a:r>
              <a:rPr lang="en-US" sz="1700" spc="-175" dirty="0">
                <a:latin typeface="Times New Roman" panose="02020603050405020304" pitchFamily="18" charset="0"/>
                <a:cs typeface="Times New Roman" panose="02020603050405020304" pitchFamily="18" charset="0"/>
              </a:rPr>
              <a:t> </a:t>
            </a:r>
            <a:r>
              <a:rPr lang="en-US" sz="1700" spc="45" dirty="0">
                <a:latin typeface="Times New Roman" panose="02020603050405020304" pitchFamily="18" charset="0"/>
                <a:cs typeface="Times New Roman" panose="02020603050405020304" pitchFamily="18" charset="0"/>
              </a:rPr>
              <a:t>machine</a:t>
            </a:r>
            <a:r>
              <a:rPr lang="en-US" sz="1700" spc="-175" dirty="0">
                <a:latin typeface="Times New Roman" panose="02020603050405020304" pitchFamily="18" charset="0"/>
                <a:cs typeface="Times New Roman" panose="02020603050405020304" pitchFamily="18" charset="0"/>
              </a:rPr>
              <a:t> </a:t>
            </a:r>
            <a:r>
              <a:rPr lang="en-US" sz="1700" spc="55" dirty="0">
                <a:latin typeface="Times New Roman" panose="02020603050405020304" pitchFamily="18" charset="0"/>
                <a:cs typeface="Times New Roman" panose="02020603050405020304" pitchFamily="18" charset="0"/>
              </a:rPr>
              <a:t>learning</a:t>
            </a:r>
            <a:r>
              <a:rPr lang="en-US" sz="1700" spc="-175" dirty="0">
                <a:latin typeface="Times New Roman" panose="02020603050405020304" pitchFamily="18" charset="0"/>
                <a:cs typeface="Times New Roman" panose="02020603050405020304" pitchFamily="18" charset="0"/>
              </a:rPr>
              <a:t> </a:t>
            </a:r>
            <a:r>
              <a:rPr lang="en-US" sz="1700" spc="40" dirty="0">
                <a:latin typeface="Times New Roman" panose="02020603050405020304" pitchFamily="18" charset="0"/>
                <a:cs typeface="Times New Roman" panose="02020603050405020304" pitchFamily="18" charset="0"/>
              </a:rPr>
              <a:t>technique </a:t>
            </a:r>
            <a:r>
              <a:rPr lang="en-US" sz="1700" spc="-1010" dirty="0">
                <a:latin typeface="Times New Roman" panose="02020603050405020304" pitchFamily="18" charset="0"/>
                <a:cs typeface="Times New Roman" panose="02020603050405020304" pitchFamily="18" charset="0"/>
              </a:rPr>
              <a:t> </a:t>
            </a:r>
            <a:r>
              <a:rPr lang="en-US" sz="1700" spc="85" dirty="0">
                <a:latin typeface="Times New Roman" panose="02020603050405020304" pitchFamily="18" charset="0"/>
                <a:cs typeface="Times New Roman" panose="02020603050405020304" pitchFamily="18" charset="0"/>
              </a:rPr>
              <a:t>that's</a:t>
            </a:r>
            <a:r>
              <a:rPr lang="en-US" sz="1700" spc="-170" dirty="0">
                <a:latin typeface="Times New Roman" panose="02020603050405020304" pitchFamily="18" charset="0"/>
                <a:cs typeface="Times New Roman" panose="02020603050405020304" pitchFamily="18" charset="0"/>
              </a:rPr>
              <a:t> </a:t>
            </a:r>
            <a:r>
              <a:rPr lang="en-US" sz="1700" spc="125" dirty="0">
                <a:latin typeface="Times New Roman" panose="02020603050405020304" pitchFamily="18" charset="0"/>
                <a:cs typeface="Times New Roman" panose="02020603050405020304" pitchFamily="18" charset="0"/>
              </a:rPr>
              <a:t>used</a:t>
            </a:r>
            <a:r>
              <a:rPr lang="en-US" sz="1700" spc="-165" dirty="0">
                <a:latin typeface="Times New Roman" panose="02020603050405020304" pitchFamily="18" charset="0"/>
                <a:cs typeface="Times New Roman" panose="02020603050405020304" pitchFamily="18" charset="0"/>
              </a:rPr>
              <a:t> </a:t>
            </a:r>
            <a:r>
              <a:rPr lang="en-US" sz="1700" spc="45" dirty="0">
                <a:latin typeface="Times New Roman" panose="02020603050405020304" pitchFamily="18" charset="0"/>
                <a:cs typeface="Times New Roman" panose="02020603050405020304" pitchFamily="18" charset="0"/>
              </a:rPr>
              <a:t>to</a:t>
            </a:r>
            <a:r>
              <a:rPr lang="en-US" sz="1700" spc="-165" dirty="0">
                <a:latin typeface="Times New Roman" panose="02020603050405020304" pitchFamily="18" charset="0"/>
                <a:cs typeface="Times New Roman" panose="02020603050405020304" pitchFamily="18" charset="0"/>
              </a:rPr>
              <a:t> </a:t>
            </a:r>
            <a:r>
              <a:rPr lang="en-US" sz="1700" spc="90" dirty="0">
                <a:latin typeface="Times New Roman" panose="02020603050405020304" pitchFamily="18" charset="0"/>
                <a:cs typeface="Times New Roman" panose="02020603050405020304" pitchFamily="18" charset="0"/>
              </a:rPr>
              <a:t>solve</a:t>
            </a:r>
            <a:r>
              <a:rPr lang="en-US" sz="1700" spc="-165" dirty="0">
                <a:latin typeface="Times New Roman" panose="02020603050405020304" pitchFamily="18" charset="0"/>
                <a:cs typeface="Times New Roman" panose="02020603050405020304" pitchFamily="18" charset="0"/>
              </a:rPr>
              <a:t> </a:t>
            </a:r>
            <a:r>
              <a:rPr lang="en-US" sz="1700" spc="90" dirty="0">
                <a:latin typeface="Times New Roman" panose="02020603050405020304" pitchFamily="18" charset="0"/>
                <a:cs typeface="Times New Roman" panose="02020603050405020304" pitchFamily="18" charset="0"/>
              </a:rPr>
              <a:t>regression</a:t>
            </a:r>
            <a:r>
              <a:rPr lang="en-US" sz="1700" spc="-165" dirty="0">
                <a:latin typeface="Times New Roman" panose="02020603050405020304" pitchFamily="18" charset="0"/>
                <a:cs typeface="Times New Roman" panose="02020603050405020304" pitchFamily="18" charset="0"/>
              </a:rPr>
              <a:t> </a:t>
            </a:r>
            <a:r>
              <a:rPr lang="en-US" sz="1700" spc="110" dirty="0">
                <a:latin typeface="Times New Roman" panose="02020603050405020304" pitchFamily="18" charset="0"/>
                <a:cs typeface="Times New Roman" panose="02020603050405020304" pitchFamily="18" charset="0"/>
              </a:rPr>
              <a:t>and</a:t>
            </a:r>
            <a:r>
              <a:rPr lang="en-US" sz="1700" spc="-165" dirty="0">
                <a:latin typeface="Times New Roman" panose="02020603050405020304" pitchFamily="18" charset="0"/>
                <a:cs typeface="Times New Roman" panose="02020603050405020304" pitchFamily="18" charset="0"/>
              </a:rPr>
              <a:t> </a:t>
            </a:r>
            <a:r>
              <a:rPr lang="en-US" sz="1700" spc="40" dirty="0">
                <a:latin typeface="Times New Roman" panose="02020603050405020304" pitchFamily="18" charset="0"/>
                <a:cs typeface="Times New Roman" panose="02020603050405020304" pitchFamily="18" charset="0"/>
              </a:rPr>
              <a:t>classification </a:t>
            </a:r>
            <a:r>
              <a:rPr lang="en-US" sz="1700" spc="-1010" dirty="0">
                <a:latin typeface="Times New Roman" panose="02020603050405020304" pitchFamily="18" charset="0"/>
                <a:cs typeface="Times New Roman" panose="02020603050405020304" pitchFamily="18" charset="0"/>
              </a:rPr>
              <a:t> </a:t>
            </a:r>
            <a:r>
              <a:rPr lang="en-US" sz="1700" spc="35" dirty="0">
                <a:latin typeface="Times New Roman" panose="02020603050405020304" pitchFamily="18" charset="0"/>
                <a:cs typeface="Times New Roman" panose="02020603050405020304" pitchFamily="18" charset="0"/>
              </a:rPr>
              <a:t>problems. </a:t>
            </a:r>
            <a:r>
              <a:rPr lang="en-US" sz="1700" spc="-10" dirty="0">
                <a:latin typeface="Times New Roman" panose="02020603050405020304" pitchFamily="18" charset="0"/>
                <a:cs typeface="Times New Roman" panose="02020603050405020304" pitchFamily="18" charset="0"/>
              </a:rPr>
              <a:t>It </a:t>
            </a:r>
            <a:r>
              <a:rPr lang="en-US" sz="1700" spc="20" dirty="0">
                <a:latin typeface="Times New Roman" panose="02020603050405020304" pitchFamily="18" charset="0"/>
                <a:cs typeface="Times New Roman" panose="02020603050405020304" pitchFamily="18" charset="0"/>
              </a:rPr>
              <a:t>utilizes </a:t>
            </a:r>
            <a:r>
              <a:rPr lang="en-US" sz="1700" spc="75" dirty="0">
                <a:latin typeface="Times New Roman" panose="02020603050405020304" pitchFamily="18" charset="0"/>
                <a:cs typeface="Times New Roman" panose="02020603050405020304" pitchFamily="18" charset="0"/>
              </a:rPr>
              <a:t>ensemble </a:t>
            </a:r>
            <a:r>
              <a:rPr lang="en-US" sz="1700" dirty="0">
                <a:latin typeface="Times New Roman" panose="02020603050405020304" pitchFamily="18" charset="0"/>
                <a:cs typeface="Times New Roman" panose="02020603050405020304" pitchFamily="18" charset="0"/>
              </a:rPr>
              <a:t>learning, </a:t>
            </a:r>
            <a:r>
              <a:rPr lang="en-US" sz="1700" spc="25" dirty="0">
                <a:latin typeface="Times New Roman" panose="02020603050405020304" pitchFamily="18" charset="0"/>
                <a:cs typeface="Times New Roman" panose="02020603050405020304" pitchFamily="18" charset="0"/>
              </a:rPr>
              <a:t>which </a:t>
            </a:r>
            <a:r>
              <a:rPr lang="en-US" sz="1700" spc="114" dirty="0">
                <a:latin typeface="Times New Roman" panose="02020603050405020304" pitchFamily="18" charset="0"/>
                <a:cs typeface="Times New Roman" panose="02020603050405020304" pitchFamily="18" charset="0"/>
              </a:rPr>
              <a:t>is </a:t>
            </a:r>
            <a:r>
              <a:rPr lang="en-US" sz="1700" spc="-1010" dirty="0">
                <a:latin typeface="Times New Roman" panose="02020603050405020304" pitchFamily="18" charset="0"/>
                <a:cs typeface="Times New Roman" panose="02020603050405020304" pitchFamily="18" charset="0"/>
              </a:rPr>
              <a:t> </a:t>
            </a:r>
            <a:r>
              <a:rPr lang="en-US" sz="1700" spc="75" dirty="0">
                <a:latin typeface="Times New Roman" panose="02020603050405020304" pitchFamily="18" charset="0"/>
                <a:cs typeface="Times New Roman" panose="02020603050405020304" pitchFamily="18" charset="0"/>
              </a:rPr>
              <a:t>a </a:t>
            </a:r>
            <a:r>
              <a:rPr lang="en-US" sz="1700" spc="40" dirty="0">
                <a:latin typeface="Times New Roman" panose="02020603050405020304" pitchFamily="18" charset="0"/>
                <a:cs typeface="Times New Roman" panose="02020603050405020304" pitchFamily="18" charset="0"/>
              </a:rPr>
              <a:t>technique </a:t>
            </a:r>
            <a:r>
              <a:rPr lang="en-US" sz="1700" spc="10" dirty="0">
                <a:latin typeface="Times New Roman" panose="02020603050405020304" pitchFamily="18" charset="0"/>
                <a:cs typeface="Times New Roman" panose="02020603050405020304" pitchFamily="18" charset="0"/>
              </a:rPr>
              <a:t>that </a:t>
            </a:r>
            <a:r>
              <a:rPr lang="en-US" sz="1700" spc="85" dirty="0">
                <a:latin typeface="Times New Roman" panose="02020603050405020304" pitchFamily="18" charset="0"/>
                <a:cs typeface="Times New Roman" panose="02020603050405020304" pitchFamily="18" charset="0"/>
              </a:rPr>
              <a:t>combines </a:t>
            </a:r>
            <a:r>
              <a:rPr lang="en-US" sz="1700" spc="75" dirty="0">
                <a:latin typeface="Times New Roman" panose="02020603050405020304" pitchFamily="18" charset="0"/>
                <a:cs typeface="Times New Roman" panose="02020603050405020304" pitchFamily="18" charset="0"/>
              </a:rPr>
              <a:t>many </a:t>
            </a:r>
            <a:r>
              <a:rPr lang="en-US" sz="1700" spc="60" dirty="0">
                <a:latin typeface="Times New Roman" panose="02020603050405020304" pitchFamily="18" charset="0"/>
                <a:cs typeface="Times New Roman" panose="02020603050405020304" pitchFamily="18" charset="0"/>
              </a:rPr>
              <a:t>classifiers </a:t>
            </a:r>
            <a:r>
              <a:rPr lang="en-US" sz="1700" spc="45" dirty="0">
                <a:latin typeface="Times New Roman" panose="02020603050405020304" pitchFamily="18" charset="0"/>
                <a:cs typeface="Times New Roman" panose="02020603050405020304" pitchFamily="18" charset="0"/>
              </a:rPr>
              <a:t>to </a:t>
            </a:r>
            <a:r>
              <a:rPr lang="en-US" sz="1700" spc="50" dirty="0">
                <a:latin typeface="Times New Roman" panose="02020603050405020304" pitchFamily="18" charset="0"/>
                <a:cs typeface="Times New Roman" panose="02020603050405020304" pitchFamily="18" charset="0"/>
              </a:rPr>
              <a:t> </a:t>
            </a:r>
            <a:r>
              <a:rPr lang="en-US" sz="1700" spc="70" dirty="0">
                <a:latin typeface="Times New Roman" panose="02020603050405020304" pitchFamily="18" charset="0"/>
                <a:cs typeface="Times New Roman" panose="02020603050405020304" pitchFamily="18" charset="0"/>
              </a:rPr>
              <a:t>provide </a:t>
            </a:r>
            <a:r>
              <a:rPr lang="en-US" sz="1700" spc="105" dirty="0">
                <a:latin typeface="Times New Roman" panose="02020603050405020304" pitchFamily="18" charset="0"/>
                <a:cs typeface="Times New Roman" panose="02020603050405020304" pitchFamily="18" charset="0"/>
              </a:rPr>
              <a:t>solutions </a:t>
            </a:r>
            <a:r>
              <a:rPr lang="en-US" sz="1700" spc="45" dirty="0">
                <a:latin typeface="Times New Roman" panose="02020603050405020304" pitchFamily="18" charset="0"/>
                <a:cs typeface="Times New Roman" panose="02020603050405020304" pitchFamily="18" charset="0"/>
              </a:rPr>
              <a:t>to complex </a:t>
            </a:r>
            <a:r>
              <a:rPr lang="en-US" sz="1700" spc="35" dirty="0">
                <a:latin typeface="Times New Roman" panose="02020603050405020304" pitchFamily="18" charset="0"/>
                <a:cs typeface="Times New Roman" panose="02020603050405020304" pitchFamily="18" charset="0"/>
              </a:rPr>
              <a:t>problems. </a:t>
            </a:r>
          </a:p>
          <a:p>
            <a:r>
              <a:rPr lang="en-US" sz="1700" spc="-20" dirty="0">
                <a:latin typeface="Times New Roman" panose="02020603050405020304" pitchFamily="18" charset="0"/>
                <a:cs typeface="Times New Roman" panose="02020603050405020304" pitchFamily="18" charset="0"/>
              </a:rPr>
              <a:t>A </a:t>
            </a:r>
            <a:r>
              <a:rPr lang="en-US" sz="1700" spc="-15" dirty="0">
                <a:latin typeface="Times New Roman" panose="02020603050405020304" pitchFamily="18" charset="0"/>
                <a:cs typeface="Times New Roman" panose="02020603050405020304" pitchFamily="18" charset="0"/>
              </a:rPr>
              <a:t> </a:t>
            </a:r>
            <a:r>
              <a:rPr lang="en-US" sz="1700" spc="95" dirty="0">
                <a:latin typeface="Times New Roman" panose="02020603050405020304" pitchFamily="18" charset="0"/>
                <a:cs typeface="Times New Roman" panose="02020603050405020304" pitchFamily="18" charset="0"/>
              </a:rPr>
              <a:t>random </a:t>
            </a:r>
            <a:r>
              <a:rPr lang="en-US" sz="1700" spc="45" dirty="0">
                <a:latin typeface="Times New Roman" panose="02020603050405020304" pitchFamily="18" charset="0"/>
                <a:cs typeface="Times New Roman" panose="02020603050405020304" pitchFamily="18" charset="0"/>
              </a:rPr>
              <a:t>forest </a:t>
            </a:r>
            <a:r>
              <a:rPr lang="en-US" sz="1700" spc="50" dirty="0">
                <a:latin typeface="Times New Roman" panose="02020603050405020304" pitchFamily="18" charset="0"/>
                <a:cs typeface="Times New Roman" panose="02020603050405020304" pitchFamily="18" charset="0"/>
              </a:rPr>
              <a:t>algorithm </a:t>
            </a:r>
            <a:r>
              <a:rPr lang="en-US" sz="1700" spc="105" dirty="0">
                <a:latin typeface="Times New Roman" panose="02020603050405020304" pitchFamily="18" charset="0"/>
                <a:cs typeface="Times New Roman" panose="02020603050405020304" pitchFamily="18" charset="0"/>
              </a:rPr>
              <a:t>consists </a:t>
            </a:r>
            <a:r>
              <a:rPr lang="en-US" sz="1700" spc="45" dirty="0">
                <a:latin typeface="Times New Roman" panose="02020603050405020304" pitchFamily="18" charset="0"/>
                <a:cs typeface="Times New Roman" panose="02020603050405020304" pitchFamily="18" charset="0"/>
              </a:rPr>
              <a:t>of </a:t>
            </a:r>
            <a:r>
              <a:rPr lang="en-US" sz="1700" spc="75" dirty="0">
                <a:latin typeface="Times New Roman" panose="02020603050405020304" pitchFamily="18" charset="0"/>
                <a:cs typeface="Times New Roman" panose="02020603050405020304" pitchFamily="18" charset="0"/>
              </a:rPr>
              <a:t>many </a:t>
            </a:r>
            <a:r>
              <a:rPr lang="en-US" sz="1700" spc="80" dirty="0">
                <a:latin typeface="Times New Roman" panose="02020603050405020304" pitchFamily="18" charset="0"/>
                <a:cs typeface="Times New Roman" panose="02020603050405020304" pitchFamily="18" charset="0"/>
              </a:rPr>
              <a:t> </a:t>
            </a:r>
            <a:r>
              <a:rPr lang="en-US" sz="1700" spc="75" dirty="0">
                <a:latin typeface="Times New Roman" panose="02020603050405020304" pitchFamily="18" charset="0"/>
                <a:cs typeface="Times New Roman" panose="02020603050405020304" pitchFamily="18" charset="0"/>
              </a:rPr>
              <a:t>decision </a:t>
            </a:r>
            <a:r>
              <a:rPr lang="en-US" sz="1700" spc="-40" dirty="0">
                <a:latin typeface="Times New Roman" panose="02020603050405020304" pitchFamily="18" charset="0"/>
                <a:cs typeface="Times New Roman" panose="02020603050405020304" pitchFamily="18" charset="0"/>
              </a:rPr>
              <a:t>trees. </a:t>
            </a:r>
            <a:r>
              <a:rPr lang="en-US" sz="1700" spc="-15" dirty="0">
                <a:latin typeface="Times New Roman" panose="02020603050405020304" pitchFamily="18" charset="0"/>
                <a:cs typeface="Times New Roman" panose="02020603050405020304" pitchFamily="18" charset="0"/>
              </a:rPr>
              <a:t>The </a:t>
            </a:r>
            <a:r>
              <a:rPr lang="en-US" sz="1700" spc="95" dirty="0">
                <a:latin typeface="Times New Roman" panose="02020603050405020304" pitchFamily="18" charset="0"/>
                <a:cs typeface="Times New Roman" panose="02020603050405020304" pitchFamily="18" charset="0"/>
              </a:rPr>
              <a:t>random </a:t>
            </a:r>
            <a:r>
              <a:rPr lang="en-US" sz="1700" spc="45" dirty="0">
                <a:latin typeface="Times New Roman" panose="02020603050405020304" pitchFamily="18" charset="0"/>
                <a:cs typeface="Times New Roman" panose="02020603050405020304" pitchFamily="18" charset="0"/>
              </a:rPr>
              <a:t>forest </a:t>
            </a:r>
            <a:r>
              <a:rPr lang="en-US" sz="1700" spc="114" dirty="0">
                <a:latin typeface="Times New Roman" panose="02020603050405020304" pitchFamily="18" charset="0"/>
                <a:cs typeface="Times New Roman" panose="02020603050405020304" pitchFamily="18" charset="0"/>
              </a:rPr>
              <a:t>is </a:t>
            </a:r>
            <a:r>
              <a:rPr lang="en-US" sz="1700" spc="75" dirty="0">
                <a:latin typeface="Times New Roman" panose="02020603050405020304" pitchFamily="18" charset="0"/>
                <a:cs typeface="Times New Roman" panose="02020603050405020304" pitchFamily="18" charset="0"/>
              </a:rPr>
              <a:t>a </a:t>
            </a:r>
            <a:r>
              <a:rPr lang="en-US" sz="1700" spc="80" dirty="0">
                <a:latin typeface="Times New Roman" panose="02020603050405020304" pitchFamily="18" charset="0"/>
                <a:cs typeface="Times New Roman" panose="02020603050405020304" pitchFamily="18" charset="0"/>
              </a:rPr>
              <a:t> </a:t>
            </a:r>
            <a:r>
              <a:rPr lang="en-US" sz="1700" spc="40" dirty="0">
                <a:latin typeface="Times New Roman" panose="02020603050405020304" pitchFamily="18" charset="0"/>
                <a:cs typeface="Times New Roman" panose="02020603050405020304" pitchFamily="18" charset="0"/>
              </a:rPr>
              <a:t>classification </a:t>
            </a:r>
            <a:r>
              <a:rPr lang="en-US" sz="1700" spc="50" dirty="0">
                <a:latin typeface="Times New Roman" panose="02020603050405020304" pitchFamily="18" charset="0"/>
                <a:cs typeface="Times New Roman" panose="02020603050405020304" pitchFamily="18" charset="0"/>
              </a:rPr>
              <a:t>algorithm </a:t>
            </a:r>
            <a:r>
              <a:rPr lang="en-US" sz="1700" spc="85" dirty="0">
                <a:latin typeface="Times New Roman" panose="02020603050405020304" pitchFamily="18" charset="0"/>
                <a:cs typeface="Times New Roman" panose="02020603050405020304" pitchFamily="18" charset="0"/>
              </a:rPr>
              <a:t>consisting </a:t>
            </a:r>
            <a:r>
              <a:rPr lang="en-US" sz="1700" spc="45" dirty="0">
                <a:latin typeface="Times New Roman" panose="02020603050405020304" pitchFamily="18" charset="0"/>
                <a:cs typeface="Times New Roman" panose="02020603050405020304" pitchFamily="18" charset="0"/>
              </a:rPr>
              <a:t>of </a:t>
            </a:r>
            <a:r>
              <a:rPr lang="en-US" sz="1700" spc="75" dirty="0">
                <a:latin typeface="Times New Roman" panose="02020603050405020304" pitchFamily="18" charset="0"/>
                <a:cs typeface="Times New Roman" panose="02020603050405020304" pitchFamily="18" charset="0"/>
              </a:rPr>
              <a:t>many </a:t>
            </a:r>
            <a:r>
              <a:rPr lang="en-US" sz="1700" spc="80" dirty="0">
                <a:latin typeface="Times New Roman" panose="02020603050405020304" pitchFamily="18" charset="0"/>
                <a:cs typeface="Times New Roman" panose="02020603050405020304" pitchFamily="18" charset="0"/>
              </a:rPr>
              <a:t> </a:t>
            </a:r>
            <a:r>
              <a:rPr lang="en-US" sz="1700" spc="90" dirty="0">
                <a:latin typeface="Times New Roman" panose="02020603050405020304" pitchFamily="18" charset="0"/>
                <a:cs typeface="Times New Roman" panose="02020603050405020304" pitchFamily="18" charset="0"/>
              </a:rPr>
              <a:t>decisions </a:t>
            </a:r>
            <a:r>
              <a:rPr lang="en-US" sz="1700" spc="-40" dirty="0">
                <a:latin typeface="Times New Roman" panose="02020603050405020304" pitchFamily="18" charset="0"/>
                <a:cs typeface="Times New Roman" panose="02020603050405020304" pitchFamily="18" charset="0"/>
              </a:rPr>
              <a:t>trees. </a:t>
            </a:r>
            <a:r>
              <a:rPr lang="en-US" sz="1700" spc="-10" dirty="0">
                <a:latin typeface="Times New Roman" panose="02020603050405020304" pitchFamily="18" charset="0"/>
                <a:cs typeface="Times New Roman" panose="02020603050405020304" pitchFamily="18" charset="0"/>
              </a:rPr>
              <a:t>It </a:t>
            </a:r>
            <a:r>
              <a:rPr lang="en-US" sz="1700" spc="150" dirty="0">
                <a:latin typeface="Times New Roman" panose="02020603050405020304" pitchFamily="18" charset="0"/>
                <a:cs typeface="Times New Roman" panose="02020603050405020304" pitchFamily="18" charset="0"/>
              </a:rPr>
              <a:t>uses </a:t>
            </a:r>
            <a:r>
              <a:rPr lang="en-US" sz="1700" spc="95" dirty="0">
                <a:latin typeface="Times New Roman" panose="02020603050405020304" pitchFamily="18" charset="0"/>
                <a:cs typeface="Times New Roman" panose="02020603050405020304" pitchFamily="18" charset="0"/>
              </a:rPr>
              <a:t>bagging </a:t>
            </a:r>
            <a:r>
              <a:rPr lang="en-US" sz="1700" spc="110" dirty="0">
                <a:latin typeface="Times New Roman" panose="02020603050405020304" pitchFamily="18" charset="0"/>
                <a:cs typeface="Times New Roman" panose="02020603050405020304" pitchFamily="18" charset="0"/>
              </a:rPr>
              <a:t>and </a:t>
            </a:r>
            <a:r>
              <a:rPr lang="en-US" sz="1700" spc="10" dirty="0">
                <a:latin typeface="Times New Roman" panose="02020603050405020304" pitchFamily="18" charset="0"/>
                <a:cs typeface="Times New Roman" panose="02020603050405020304" pitchFamily="18" charset="0"/>
              </a:rPr>
              <a:t>feature </a:t>
            </a:r>
            <a:r>
              <a:rPr lang="en-US" sz="1700" spc="15" dirty="0">
                <a:latin typeface="Times New Roman" panose="02020603050405020304" pitchFamily="18" charset="0"/>
                <a:cs typeface="Times New Roman" panose="02020603050405020304" pitchFamily="18" charset="0"/>
              </a:rPr>
              <a:t> </a:t>
            </a:r>
            <a:r>
              <a:rPr lang="en-US" sz="1700" spc="120" dirty="0">
                <a:latin typeface="Times New Roman" panose="02020603050405020304" pitchFamily="18" charset="0"/>
                <a:cs typeface="Times New Roman" panose="02020603050405020304" pitchFamily="18" charset="0"/>
              </a:rPr>
              <a:t>randomness </a:t>
            </a:r>
            <a:r>
              <a:rPr lang="en-US" sz="1700" spc="55" dirty="0">
                <a:latin typeface="Times New Roman" panose="02020603050405020304" pitchFamily="18" charset="0"/>
                <a:cs typeface="Times New Roman" panose="02020603050405020304" pitchFamily="18" charset="0"/>
              </a:rPr>
              <a:t>when </a:t>
            </a:r>
            <a:r>
              <a:rPr lang="en-US" sz="1700" spc="75" dirty="0">
                <a:latin typeface="Times New Roman" panose="02020603050405020304" pitchFamily="18" charset="0"/>
                <a:cs typeface="Times New Roman" panose="02020603050405020304" pitchFamily="18" charset="0"/>
              </a:rPr>
              <a:t>building </a:t>
            </a:r>
            <a:r>
              <a:rPr lang="en-US" sz="1700" spc="35" dirty="0">
                <a:latin typeface="Times New Roman" panose="02020603050405020304" pitchFamily="18" charset="0"/>
                <a:cs typeface="Times New Roman" panose="02020603050405020304" pitchFamily="18" charset="0"/>
              </a:rPr>
              <a:t>each </a:t>
            </a:r>
            <a:r>
              <a:rPr lang="en-US" sz="1700" spc="60" dirty="0">
                <a:latin typeface="Times New Roman" panose="02020603050405020304" pitchFamily="18" charset="0"/>
                <a:cs typeface="Times New Roman" panose="02020603050405020304" pitchFamily="18" charset="0"/>
              </a:rPr>
              <a:t>individual </a:t>
            </a:r>
            <a:r>
              <a:rPr lang="en-US" sz="1700" spc="-10" dirty="0">
                <a:latin typeface="Times New Roman" panose="02020603050405020304" pitchFamily="18" charset="0"/>
                <a:cs typeface="Times New Roman" panose="02020603050405020304" pitchFamily="18" charset="0"/>
              </a:rPr>
              <a:t>tree </a:t>
            </a:r>
            <a:r>
              <a:rPr lang="en-US" sz="1700" spc="-1010" dirty="0">
                <a:latin typeface="Times New Roman" panose="02020603050405020304" pitchFamily="18" charset="0"/>
                <a:cs typeface="Times New Roman" panose="02020603050405020304" pitchFamily="18" charset="0"/>
              </a:rPr>
              <a:t> </a:t>
            </a:r>
            <a:r>
              <a:rPr lang="en-US" sz="1700" spc="45" dirty="0">
                <a:latin typeface="Times New Roman" panose="02020603050405020304" pitchFamily="18" charset="0"/>
                <a:cs typeface="Times New Roman" panose="02020603050405020304" pitchFamily="18" charset="0"/>
              </a:rPr>
              <a:t>to </a:t>
            </a:r>
            <a:r>
              <a:rPr lang="en-US" sz="1700" spc="-5" dirty="0">
                <a:latin typeface="Times New Roman" panose="02020603050405020304" pitchFamily="18" charset="0"/>
                <a:cs typeface="Times New Roman" panose="02020603050405020304" pitchFamily="18" charset="0"/>
              </a:rPr>
              <a:t>try </a:t>
            </a:r>
            <a:r>
              <a:rPr lang="en-US" sz="1700" spc="45" dirty="0">
                <a:latin typeface="Times New Roman" panose="02020603050405020304" pitchFamily="18" charset="0"/>
                <a:cs typeface="Times New Roman" panose="02020603050405020304" pitchFamily="18" charset="0"/>
              </a:rPr>
              <a:t>to </a:t>
            </a:r>
            <a:r>
              <a:rPr lang="en-US" sz="1700" spc="-5" dirty="0">
                <a:latin typeface="Times New Roman" panose="02020603050405020304" pitchFamily="18" charset="0"/>
                <a:cs typeface="Times New Roman" panose="02020603050405020304" pitchFamily="18" charset="0"/>
              </a:rPr>
              <a:t>create </a:t>
            </a:r>
            <a:r>
              <a:rPr lang="en-US" sz="1700" spc="95" dirty="0">
                <a:latin typeface="Times New Roman" panose="02020603050405020304" pitchFamily="18" charset="0"/>
                <a:cs typeface="Times New Roman" panose="02020603050405020304" pitchFamily="18" charset="0"/>
              </a:rPr>
              <a:t>an </a:t>
            </a:r>
            <a:r>
              <a:rPr lang="en-US" sz="1700" spc="45" dirty="0">
                <a:latin typeface="Times New Roman" panose="02020603050405020304" pitchFamily="18" charset="0"/>
                <a:cs typeface="Times New Roman" panose="02020603050405020304" pitchFamily="18" charset="0"/>
              </a:rPr>
              <a:t>uncorrelated forest of </a:t>
            </a:r>
            <a:r>
              <a:rPr lang="en-US" sz="1700" spc="40" dirty="0">
                <a:latin typeface="Times New Roman" panose="02020603050405020304" pitchFamily="18" charset="0"/>
                <a:cs typeface="Times New Roman" panose="02020603050405020304" pitchFamily="18" charset="0"/>
              </a:rPr>
              <a:t>trees </a:t>
            </a:r>
            <a:r>
              <a:rPr lang="en-US" sz="1700" spc="45" dirty="0">
                <a:latin typeface="Times New Roman" panose="02020603050405020304" pitchFamily="18" charset="0"/>
                <a:cs typeface="Times New Roman" panose="02020603050405020304" pitchFamily="18" charset="0"/>
              </a:rPr>
              <a:t> </a:t>
            </a:r>
            <a:r>
              <a:rPr lang="en-US" sz="1700" spc="100" dirty="0">
                <a:latin typeface="Times New Roman" panose="02020603050405020304" pitchFamily="18" charset="0"/>
                <a:cs typeface="Times New Roman" panose="02020603050405020304" pitchFamily="18" charset="0"/>
              </a:rPr>
              <a:t>whose</a:t>
            </a:r>
            <a:r>
              <a:rPr lang="en-US" sz="1700" spc="-175" dirty="0">
                <a:latin typeface="Times New Roman" panose="02020603050405020304" pitchFamily="18" charset="0"/>
                <a:cs typeface="Times New Roman" panose="02020603050405020304" pitchFamily="18" charset="0"/>
              </a:rPr>
              <a:t> </a:t>
            </a:r>
            <a:r>
              <a:rPr lang="en-US" sz="1700" spc="40" dirty="0">
                <a:latin typeface="Times New Roman" panose="02020603050405020304" pitchFamily="18" charset="0"/>
                <a:cs typeface="Times New Roman" panose="02020603050405020304" pitchFamily="18" charset="0"/>
              </a:rPr>
              <a:t>prediction</a:t>
            </a:r>
            <a:r>
              <a:rPr lang="en-US" sz="1700" spc="-170" dirty="0">
                <a:latin typeface="Times New Roman" panose="02020603050405020304" pitchFamily="18" charset="0"/>
                <a:cs typeface="Times New Roman" panose="02020603050405020304" pitchFamily="18" charset="0"/>
              </a:rPr>
              <a:t> </a:t>
            </a:r>
            <a:r>
              <a:rPr lang="en-US" sz="1700" spc="90" dirty="0">
                <a:latin typeface="Times New Roman" panose="02020603050405020304" pitchFamily="18" charset="0"/>
                <a:cs typeface="Times New Roman" panose="02020603050405020304" pitchFamily="18" charset="0"/>
              </a:rPr>
              <a:t>by</a:t>
            </a:r>
            <a:r>
              <a:rPr lang="en-US" sz="1700" spc="-170" dirty="0">
                <a:latin typeface="Times New Roman" panose="02020603050405020304" pitchFamily="18" charset="0"/>
                <a:cs typeface="Times New Roman" panose="02020603050405020304" pitchFamily="18" charset="0"/>
              </a:rPr>
              <a:t> </a:t>
            </a:r>
            <a:r>
              <a:rPr lang="en-US" sz="1700" spc="10" dirty="0">
                <a:latin typeface="Times New Roman" panose="02020603050405020304" pitchFamily="18" charset="0"/>
                <a:cs typeface="Times New Roman" panose="02020603050405020304" pitchFamily="18" charset="0"/>
              </a:rPr>
              <a:t>committee</a:t>
            </a:r>
            <a:r>
              <a:rPr lang="en-US" sz="1700" spc="-170" dirty="0">
                <a:latin typeface="Times New Roman" panose="02020603050405020304" pitchFamily="18" charset="0"/>
                <a:cs typeface="Times New Roman" panose="02020603050405020304" pitchFamily="18" charset="0"/>
              </a:rPr>
              <a:t> </a:t>
            </a:r>
            <a:r>
              <a:rPr lang="en-US" sz="1700" spc="114" dirty="0">
                <a:latin typeface="Times New Roman" panose="02020603050405020304" pitchFamily="18" charset="0"/>
                <a:cs typeface="Times New Roman" panose="02020603050405020304" pitchFamily="18" charset="0"/>
              </a:rPr>
              <a:t>is</a:t>
            </a:r>
            <a:r>
              <a:rPr lang="en-US" sz="1700" spc="-170" dirty="0">
                <a:latin typeface="Times New Roman" panose="02020603050405020304" pitchFamily="18" charset="0"/>
                <a:cs typeface="Times New Roman" panose="02020603050405020304" pitchFamily="18" charset="0"/>
              </a:rPr>
              <a:t> </a:t>
            </a:r>
            <a:r>
              <a:rPr lang="en-US" sz="1700" spc="65" dirty="0">
                <a:latin typeface="Times New Roman" panose="02020603050405020304" pitchFamily="18" charset="0"/>
                <a:cs typeface="Times New Roman" panose="02020603050405020304" pitchFamily="18" charset="0"/>
              </a:rPr>
              <a:t>more</a:t>
            </a:r>
            <a:r>
              <a:rPr lang="en-US" sz="1700" spc="-175" dirty="0">
                <a:latin typeface="Times New Roman" panose="02020603050405020304" pitchFamily="18" charset="0"/>
                <a:cs typeface="Times New Roman" panose="02020603050405020304" pitchFamily="18" charset="0"/>
              </a:rPr>
              <a:t> </a:t>
            </a:r>
            <a:r>
              <a:rPr lang="en-US" sz="1700" spc="10" dirty="0">
                <a:latin typeface="Times New Roman" panose="02020603050405020304" pitchFamily="18" charset="0"/>
                <a:cs typeface="Times New Roman" panose="02020603050405020304" pitchFamily="18" charset="0"/>
              </a:rPr>
              <a:t>accurate </a:t>
            </a:r>
            <a:r>
              <a:rPr lang="en-US" sz="1700" spc="-1010" dirty="0">
                <a:latin typeface="Times New Roman" panose="02020603050405020304" pitchFamily="18" charset="0"/>
                <a:cs typeface="Times New Roman" panose="02020603050405020304" pitchFamily="18" charset="0"/>
              </a:rPr>
              <a:t> </a:t>
            </a:r>
            <a:r>
              <a:rPr lang="en-US" sz="1700" spc="60" dirty="0">
                <a:latin typeface="Times New Roman" panose="02020603050405020304" pitchFamily="18" charset="0"/>
                <a:cs typeface="Times New Roman" panose="02020603050405020304" pitchFamily="18" charset="0"/>
              </a:rPr>
              <a:t>than</a:t>
            </a:r>
            <a:r>
              <a:rPr lang="en-US" sz="1700" spc="-180" dirty="0">
                <a:latin typeface="Times New Roman" panose="02020603050405020304" pitchFamily="18" charset="0"/>
                <a:cs typeface="Times New Roman" panose="02020603050405020304" pitchFamily="18" charset="0"/>
              </a:rPr>
              <a:t> </a:t>
            </a:r>
            <a:r>
              <a:rPr lang="en-US" sz="1700" spc="10" dirty="0">
                <a:latin typeface="Times New Roman" panose="02020603050405020304" pitchFamily="18" charset="0"/>
                <a:cs typeface="Times New Roman" panose="02020603050405020304" pitchFamily="18" charset="0"/>
              </a:rPr>
              <a:t>that</a:t>
            </a:r>
            <a:r>
              <a:rPr lang="en-US" sz="1700" spc="-175" dirty="0">
                <a:latin typeface="Times New Roman" panose="02020603050405020304" pitchFamily="18" charset="0"/>
                <a:cs typeface="Times New Roman" panose="02020603050405020304" pitchFamily="18" charset="0"/>
              </a:rPr>
              <a:t> </a:t>
            </a:r>
            <a:r>
              <a:rPr lang="en-US" sz="1700" spc="45" dirty="0">
                <a:latin typeface="Times New Roman" panose="02020603050405020304" pitchFamily="18" charset="0"/>
                <a:cs typeface="Times New Roman" panose="02020603050405020304" pitchFamily="18" charset="0"/>
              </a:rPr>
              <a:t>of</a:t>
            </a:r>
            <a:r>
              <a:rPr lang="en-US" sz="1700" spc="-180" dirty="0">
                <a:latin typeface="Times New Roman" panose="02020603050405020304" pitchFamily="18" charset="0"/>
                <a:cs typeface="Times New Roman" panose="02020603050405020304" pitchFamily="18" charset="0"/>
              </a:rPr>
              <a:t> </a:t>
            </a:r>
            <a:r>
              <a:rPr lang="en-US" sz="1700" spc="80" dirty="0">
                <a:latin typeface="Times New Roman" panose="02020603050405020304" pitchFamily="18" charset="0"/>
                <a:cs typeface="Times New Roman" panose="02020603050405020304" pitchFamily="18" charset="0"/>
              </a:rPr>
              <a:t>any</a:t>
            </a:r>
            <a:r>
              <a:rPr lang="en-US" sz="1700" spc="-175" dirty="0">
                <a:latin typeface="Times New Roman" panose="02020603050405020304" pitchFamily="18" charset="0"/>
                <a:cs typeface="Times New Roman" panose="02020603050405020304" pitchFamily="18" charset="0"/>
              </a:rPr>
              <a:t> </a:t>
            </a:r>
            <a:r>
              <a:rPr lang="en-US" sz="1700" spc="60" dirty="0">
                <a:latin typeface="Times New Roman" panose="02020603050405020304" pitchFamily="18" charset="0"/>
                <a:cs typeface="Times New Roman" panose="02020603050405020304" pitchFamily="18" charset="0"/>
              </a:rPr>
              <a:t>individual</a:t>
            </a:r>
            <a:r>
              <a:rPr lang="en-US" sz="1700" spc="-175" dirty="0">
                <a:latin typeface="Times New Roman" panose="02020603050405020304" pitchFamily="18" charset="0"/>
                <a:cs typeface="Times New Roman" panose="02020603050405020304" pitchFamily="18" charset="0"/>
              </a:rPr>
              <a:t> </a:t>
            </a:r>
            <a:r>
              <a:rPr lang="en-US" sz="1700" spc="-95" dirty="0">
                <a:latin typeface="Times New Roman" panose="02020603050405020304" pitchFamily="18" charset="0"/>
                <a:cs typeface="Times New Roman" panose="02020603050405020304" pitchFamily="18" charset="0"/>
              </a:rPr>
              <a:t>tree.</a:t>
            </a:r>
            <a:endParaRPr lang="en-US" sz="1700" dirty="0">
              <a:latin typeface="Times New Roman" panose="02020603050405020304" pitchFamily="18" charset="0"/>
              <a:cs typeface="Times New Roman" panose="02020603050405020304" pitchFamily="18" charset="0"/>
            </a:endParaRPr>
          </a:p>
          <a:p>
            <a:endParaRPr lang="en-IN" sz="1700" dirty="0"/>
          </a:p>
        </p:txBody>
      </p:sp>
      <p:pic>
        <p:nvPicPr>
          <p:cNvPr id="5" name="Picture 4">
            <a:extLst>
              <a:ext uri="{FF2B5EF4-FFF2-40B4-BE49-F238E27FC236}">
                <a16:creationId xmlns:a16="http://schemas.microsoft.com/office/drawing/2014/main" id="{B6D4611E-AD76-436D-66AB-93098AD34F19}"/>
              </a:ext>
            </a:extLst>
          </p:cNvPr>
          <p:cNvPicPr>
            <a:picLocks noChangeAspect="1"/>
          </p:cNvPicPr>
          <p:nvPr/>
        </p:nvPicPr>
        <p:blipFill>
          <a:blip r:embed="rId2"/>
          <a:stretch>
            <a:fillRect/>
          </a:stretch>
        </p:blipFill>
        <p:spPr>
          <a:xfrm>
            <a:off x="382555" y="2103081"/>
            <a:ext cx="5499592" cy="3784535"/>
          </a:xfrm>
          <a:prstGeom prst="roundRect">
            <a:avLst>
              <a:gd name="adj" fmla="val 16667"/>
            </a:avLst>
          </a:prstGeom>
          <a:ln>
            <a:noFill/>
          </a:ln>
          <a:effectLst>
            <a:outerShdw blurRad="76200" dist="38100" dir="7800000" algn="tl" rotWithShape="0">
              <a:srgbClr val="000000">
                <a:alpha val="40000"/>
              </a:srgbClr>
            </a:outerShdw>
          </a:effectLst>
          <a:scene3d>
            <a:camera prst="perspectiveContrastingRightFacing"/>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5886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5" name="Freeform: Shape 3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E23A3AF-D62C-BA0B-8E7A-BDD2818F61E2}"/>
              </a:ext>
            </a:extLst>
          </p:cNvPr>
          <p:cNvSpPr>
            <a:spLocks noGrp="1"/>
          </p:cNvSpPr>
          <p:nvPr>
            <p:ph type="title"/>
          </p:nvPr>
        </p:nvSpPr>
        <p:spPr>
          <a:xfrm>
            <a:off x="765051" y="662400"/>
            <a:ext cx="3384000" cy="1492132"/>
          </a:xfrm>
        </p:spPr>
        <p:txBody>
          <a:bodyPr anchor="t">
            <a:normAutofit/>
          </a:bodyPr>
          <a:lstStyle/>
          <a:p>
            <a:r>
              <a:rPr lang="en-IN">
                <a:solidFill>
                  <a:schemeClr val="bg1"/>
                </a:solidFill>
              </a:rPr>
              <a:t>Results and Analysis</a:t>
            </a:r>
          </a:p>
        </p:txBody>
      </p:sp>
      <p:sp>
        <p:nvSpPr>
          <p:cNvPr id="20" name="Content Placeholder 8">
            <a:extLst>
              <a:ext uri="{FF2B5EF4-FFF2-40B4-BE49-F238E27FC236}">
                <a16:creationId xmlns:a16="http://schemas.microsoft.com/office/drawing/2014/main" id="{3AAB48EC-19BF-0E65-9D7D-1D32CE15BDDA}"/>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Accuracy for Random Forest Regressor is high among all the models. So we will use Random Forest Regressor for prediction.</a:t>
            </a:r>
          </a:p>
          <a:p>
            <a:r>
              <a:rPr lang="en-US" sz="2000" dirty="0">
                <a:solidFill>
                  <a:schemeClr val="bg1">
                    <a:alpha val="60000"/>
                  </a:schemeClr>
                </a:solidFill>
              </a:rPr>
              <a:t>We also found out the errors in each of the models and choose the model which gives the least error.</a:t>
            </a:r>
          </a:p>
        </p:txBody>
      </p:sp>
      <p:pic>
        <p:nvPicPr>
          <p:cNvPr id="5" name="Content Placeholder 4" descr="Chart, bar chart&#10;&#10;Description automatically generated">
            <a:extLst>
              <a:ext uri="{FF2B5EF4-FFF2-40B4-BE49-F238E27FC236}">
                <a16:creationId xmlns:a16="http://schemas.microsoft.com/office/drawing/2014/main" id="{5ED666A3-8293-A835-6780-AAAF7050FE5C}"/>
              </a:ext>
            </a:extLst>
          </p:cNvPr>
          <p:cNvPicPr>
            <a:picLocks noChangeAspect="1"/>
          </p:cNvPicPr>
          <p:nvPr/>
        </p:nvPicPr>
        <p:blipFill>
          <a:blip r:embed="rId2"/>
          <a:stretch>
            <a:fillRect/>
          </a:stretch>
        </p:blipFill>
        <p:spPr>
          <a:xfrm>
            <a:off x="5411053" y="1085850"/>
            <a:ext cx="6438047" cy="5324475"/>
          </a:xfrm>
          <a:prstGeom prst="rect">
            <a:avLst/>
          </a:prstGeom>
        </p:spPr>
      </p:pic>
    </p:spTree>
    <p:extLst>
      <p:ext uri="{BB962C8B-B14F-4D97-AF65-F5344CB8AC3E}">
        <p14:creationId xmlns:p14="http://schemas.microsoft.com/office/powerpoint/2010/main" val="540599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1000"/>
                                        <p:tgtEl>
                                          <p:spTgt spid="20">
                                            <p:txEl>
                                              <p:pRg st="0" end="0"/>
                                            </p:txEl>
                                          </p:spTgt>
                                        </p:tgtEl>
                                      </p:cBhvr>
                                    </p:animEffect>
                                    <p:anim calcmode="lin" valueType="num">
                                      <p:cBhvr>
                                        <p:cTn id="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xEl>
                                              <p:pRg st="1" end="1"/>
                                            </p:txEl>
                                          </p:spTgt>
                                        </p:tgtEl>
                                        <p:attrNameLst>
                                          <p:attrName>style.visibility</p:attrName>
                                        </p:attrNameLst>
                                      </p:cBhvr>
                                      <p:to>
                                        <p:strVal val="visible"/>
                                      </p:to>
                                    </p:set>
                                    <p:animEffect transition="in" filter="fade">
                                      <p:cBhvr>
                                        <p:cTn id="14" dur="1000"/>
                                        <p:tgtEl>
                                          <p:spTgt spid="20">
                                            <p:txEl>
                                              <p:pRg st="1" end="1"/>
                                            </p:txEl>
                                          </p:spTgt>
                                        </p:tgtEl>
                                      </p:cBhvr>
                                    </p:animEffect>
                                    <p:anim calcmode="lin" valueType="num">
                                      <p:cBhvr>
                                        <p:cTn id="15"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04CF2E-BD4E-D061-645E-6A05EB49DA8C}"/>
              </a:ext>
            </a:extLst>
          </p:cNvPr>
          <p:cNvSpPr>
            <a:spLocks noGrp="1"/>
          </p:cNvSpPr>
          <p:nvPr>
            <p:ph type="title"/>
          </p:nvPr>
        </p:nvSpPr>
        <p:spPr>
          <a:xfrm>
            <a:off x="767290" y="1289146"/>
            <a:ext cx="4153626" cy="4279709"/>
          </a:xfrm>
        </p:spPr>
        <p:txBody>
          <a:bodyPr anchor="ctr">
            <a:normAutofit/>
          </a:bodyPr>
          <a:lstStyle/>
          <a:p>
            <a:pPr algn="r"/>
            <a:r>
              <a:rPr lang="en-IN" sz="5400" b="1">
                <a:solidFill>
                  <a:schemeClr val="bg1"/>
                </a:solidFill>
              </a:rPr>
              <a:t>CONCLUSION</a:t>
            </a:r>
          </a:p>
        </p:txBody>
      </p:sp>
      <p:grpSp>
        <p:nvGrpSpPr>
          <p:cNvPr id="23" name="Group 22">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4"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B666B35E-2331-D323-919E-59265817E920}"/>
              </a:ext>
            </a:extLst>
          </p:cNvPr>
          <p:cNvSpPr>
            <a:spLocks noGrp="1"/>
          </p:cNvSpPr>
          <p:nvPr>
            <p:ph idx="1"/>
          </p:nvPr>
        </p:nvSpPr>
        <p:spPr>
          <a:xfrm>
            <a:off x="6514140" y="1854601"/>
            <a:ext cx="4776711" cy="3148798"/>
          </a:xfrm>
        </p:spPr>
        <p:txBody>
          <a:bodyPr anchor="ctr">
            <a:normAutofit/>
          </a:bodyPr>
          <a:lstStyle/>
          <a:p>
            <a:r>
              <a:rPr lang="en-IN" sz="1700" dirty="0"/>
              <a:t>We generated a Machine Learning model by using Random Forest Regressor from which we can predict the tip given to the waiter based on six features.</a:t>
            </a:r>
          </a:p>
          <a:p>
            <a:pPr marL="12700" marR="5080"/>
            <a:r>
              <a:rPr lang="en-US" sz="1700" spc="80" dirty="0">
                <a:cs typeface="Trebuchet MS"/>
              </a:rPr>
              <a:t>In</a:t>
            </a:r>
            <a:r>
              <a:rPr lang="en-US" sz="1700" spc="-180" dirty="0">
                <a:cs typeface="Trebuchet MS"/>
              </a:rPr>
              <a:t> </a:t>
            </a:r>
            <a:r>
              <a:rPr lang="en-US" sz="1700" spc="-60" dirty="0">
                <a:cs typeface="Trebuchet MS"/>
              </a:rPr>
              <a:t>future,</a:t>
            </a:r>
            <a:r>
              <a:rPr lang="en-US" sz="1700" spc="-180" dirty="0">
                <a:cs typeface="Trebuchet MS"/>
              </a:rPr>
              <a:t> </a:t>
            </a:r>
            <a:r>
              <a:rPr lang="en-US" sz="1700" spc="10" dirty="0">
                <a:cs typeface="Trebuchet MS"/>
              </a:rPr>
              <a:t>the</a:t>
            </a:r>
            <a:r>
              <a:rPr lang="en-US" sz="1700" spc="-175" dirty="0">
                <a:cs typeface="Trebuchet MS"/>
              </a:rPr>
              <a:t> </a:t>
            </a:r>
            <a:r>
              <a:rPr lang="en-US" sz="1700" spc="85" dirty="0">
                <a:cs typeface="Trebuchet MS"/>
              </a:rPr>
              <a:t>designed</a:t>
            </a:r>
            <a:r>
              <a:rPr lang="en-US" sz="1700" spc="-180" dirty="0">
                <a:cs typeface="Trebuchet MS"/>
              </a:rPr>
              <a:t> </a:t>
            </a:r>
            <a:r>
              <a:rPr lang="en-US" sz="1700" spc="80" dirty="0">
                <a:cs typeface="Trebuchet MS"/>
              </a:rPr>
              <a:t>system</a:t>
            </a:r>
            <a:r>
              <a:rPr lang="en-US" sz="1700" spc="-175" dirty="0">
                <a:cs typeface="Trebuchet MS"/>
              </a:rPr>
              <a:t> </a:t>
            </a:r>
            <a:r>
              <a:rPr lang="en-US" sz="1700" spc="-10" dirty="0">
                <a:cs typeface="Trebuchet MS"/>
              </a:rPr>
              <a:t>with</a:t>
            </a:r>
            <a:r>
              <a:rPr lang="en-US" sz="1700" spc="-180" dirty="0">
                <a:cs typeface="Trebuchet MS"/>
              </a:rPr>
              <a:t> </a:t>
            </a:r>
            <a:r>
              <a:rPr lang="en-US" sz="1700" spc="10" dirty="0">
                <a:cs typeface="Trebuchet MS"/>
              </a:rPr>
              <a:t>the</a:t>
            </a:r>
            <a:r>
              <a:rPr lang="en-US" sz="1700" spc="-180" dirty="0">
                <a:cs typeface="Trebuchet MS"/>
              </a:rPr>
              <a:t> </a:t>
            </a:r>
            <a:r>
              <a:rPr lang="en-US" sz="1700" spc="114" dirty="0">
                <a:cs typeface="Trebuchet MS"/>
              </a:rPr>
              <a:t>used</a:t>
            </a:r>
            <a:r>
              <a:rPr lang="en-US" sz="1700" spc="-175" dirty="0">
                <a:cs typeface="Trebuchet MS"/>
              </a:rPr>
              <a:t> </a:t>
            </a:r>
            <a:r>
              <a:rPr lang="en-US" sz="1700" spc="35" dirty="0">
                <a:cs typeface="Trebuchet MS"/>
              </a:rPr>
              <a:t>machine </a:t>
            </a:r>
            <a:r>
              <a:rPr lang="en-US" sz="1700" spc="-1010" dirty="0">
                <a:cs typeface="Trebuchet MS"/>
              </a:rPr>
              <a:t> </a:t>
            </a:r>
            <a:r>
              <a:rPr lang="en-US" sz="1700" spc="45" dirty="0">
                <a:cs typeface="Trebuchet MS"/>
              </a:rPr>
              <a:t>learning </a:t>
            </a:r>
            <a:r>
              <a:rPr lang="en-US" sz="1700" spc="35" dirty="0">
                <a:cs typeface="Trebuchet MS"/>
              </a:rPr>
              <a:t>regression </a:t>
            </a:r>
            <a:r>
              <a:rPr lang="en-US" sz="1700" spc="60" dirty="0">
                <a:cs typeface="Trebuchet MS"/>
              </a:rPr>
              <a:t>algorithms </a:t>
            </a:r>
            <a:r>
              <a:rPr lang="en-US" sz="1700" spc="35" dirty="0">
                <a:cs typeface="Trebuchet MS"/>
              </a:rPr>
              <a:t>can </a:t>
            </a:r>
            <a:r>
              <a:rPr lang="en-US" sz="1700" spc="65" dirty="0">
                <a:cs typeface="Trebuchet MS"/>
              </a:rPr>
              <a:t>be </a:t>
            </a:r>
            <a:r>
              <a:rPr lang="en-US" sz="1700" spc="114" dirty="0">
                <a:cs typeface="Trebuchet MS"/>
              </a:rPr>
              <a:t>used </a:t>
            </a:r>
            <a:r>
              <a:rPr lang="en-US" sz="1700" spc="35" dirty="0">
                <a:cs typeface="Trebuchet MS"/>
              </a:rPr>
              <a:t>to </a:t>
            </a:r>
            <a:r>
              <a:rPr lang="en-US" sz="1700" spc="40" dirty="0">
                <a:cs typeface="Trebuchet MS"/>
              </a:rPr>
              <a:t> </a:t>
            </a:r>
            <a:r>
              <a:rPr lang="en-US" sz="1700" spc="15" dirty="0">
                <a:cs typeface="Trebuchet MS"/>
              </a:rPr>
              <a:t>predict </a:t>
            </a:r>
            <a:r>
              <a:rPr lang="en-US" sz="1700" spc="80" dirty="0">
                <a:cs typeface="Trebuchet MS"/>
              </a:rPr>
              <a:t>the tips of a waiter</a:t>
            </a:r>
            <a:r>
              <a:rPr lang="en-US" sz="1700" spc="50" dirty="0">
                <a:cs typeface="Trebuchet MS"/>
              </a:rPr>
              <a:t>. </a:t>
            </a:r>
            <a:r>
              <a:rPr lang="en-US" sz="1700" spc="-25" dirty="0">
                <a:cs typeface="Trebuchet MS"/>
              </a:rPr>
              <a:t>The </a:t>
            </a:r>
            <a:r>
              <a:rPr lang="en-US" sz="1700" spc="50" dirty="0">
                <a:cs typeface="Trebuchet MS"/>
              </a:rPr>
              <a:t>work </a:t>
            </a:r>
            <a:r>
              <a:rPr lang="en-US" sz="1700" spc="35" dirty="0">
                <a:cs typeface="Trebuchet MS"/>
              </a:rPr>
              <a:t>can </a:t>
            </a:r>
            <a:r>
              <a:rPr lang="en-US" sz="1700" spc="65" dirty="0">
                <a:cs typeface="Trebuchet MS"/>
              </a:rPr>
              <a:t>be </a:t>
            </a:r>
            <a:r>
              <a:rPr lang="en-US" sz="1700" spc="-1010" dirty="0">
                <a:cs typeface="Trebuchet MS"/>
              </a:rPr>
              <a:t> </a:t>
            </a:r>
            <a:r>
              <a:rPr lang="en-US" sz="1700" spc="35" dirty="0">
                <a:cs typeface="Trebuchet MS"/>
              </a:rPr>
              <a:t>extended </a:t>
            </a:r>
            <a:r>
              <a:rPr lang="en-US" sz="1700" spc="100" dirty="0">
                <a:cs typeface="Trebuchet MS"/>
              </a:rPr>
              <a:t>and </a:t>
            </a:r>
            <a:r>
              <a:rPr lang="en-US" sz="1700" spc="60" dirty="0">
                <a:cs typeface="Trebuchet MS"/>
              </a:rPr>
              <a:t>improved </a:t>
            </a:r>
            <a:r>
              <a:rPr lang="en-US" sz="1700" spc="25" dirty="0">
                <a:cs typeface="Trebuchet MS"/>
              </a:rPr>
              <a:t>for </a:t>
            </a:r>
            <a:r>
              <a:rPr lang="en-US" sz="1700" spc="10" dirty="0">
                <a:cs typeface="Trebuchet MS"/>
              </a:rPr>
              <a:t>the </a:t>
            </a:r>
            <a:r>
              <a:rPr lang="en-US" sz="1700" spc="50" dirty="0">
                <a:cs typeface="Trebuchet MS"/>
              </a:rPr>
              <a:t>automation </a:t>
            </a:r>
            <a:r>
              <a:rPr lang="en-US" sz="1700" spc="35" dirty="0">
                <a:cs typeface="Trebuchet MS"/>
              </a:rPr>
              <a:t>of </a:t>
            </a:r>
            <a:r>
              <a:rPr lang="en-US" sz="1700" spc="40">
                <a:cs typeface="Trebuchet MS"/>
              </a:rPr>
              <a:t>waiters tip</a:t>
            </a:r>
            <a:r>
              <a:rPr lang="en-US" sz="1700" spc="55">
                <a:cs typeface="Trebuchet MS"/>
              </a:rPr>
              <a:t> </a:t>
            </a:r>
            <a:r>
              <a:rPr lang="en-US" sz="1700" spc="85" dirty="0">
                <a:cs typeface="Trebuchet MS"/>
              </a:rPr>
              <a:t>analysis </a:t>
            </a:r>
            <a:r>
              <a:rPr lang="en-US" sz="1700" spc="50" dirty="0">
                <a:cs typeface="Trebuchet MS"/>
              </a:rPr>
              <a:t>including </a:t>
            </a:r>
            <a:r>
              <a:rPr lang="en-US" sz="1700" spc="110" dirty="0">
                <a:cs typeface="Trebuchet MS"/>
              </a:rPr>
              <a:t>some </a:t>
            </a:r>
            <a:r>
              <a:rPr lang="en-US" sz="1700" spc="35" dirty="0">
                <a:cs typeface="Trebuchet MS"/>
              </a:rPr>
              <a:t>other machine </a:t>
            </a:r>
            <a:r>
              <a:rPr lang="en-US" sz="1700" spc="40" dirty="0">
                <a:cs typeface="Trebuchet MS"/>
              </a:rPr>
              <a:t> </a:t>
            </a:r>
            <a:r>
              <a:rPr lang="en-US" sz="1700" spc="45" dirty="0">
                <a:cs typeface="Trebuchet MS"/>
              </a:rPr>
              <a:t>learning</a:t>
            </a:r>
            <a:r>
              <a:rPr lang="en-US" sz="1700" spc="-185" dirty="0">
                <a:cs typeface="Trebuchet MS"/>
              </a:rPr>
              <a:t> </a:t>
            </a:r>
            <a:r>
              <a:rPr lang="en-US" sz="1700" spc="60" dirty="0">
                <a:cs typeface="Trebuchet MS"/>
              </a:rPr>
              <a:t>algorithms.</a:t>
            </a:r>
            <a:endParaRPr lang="en-US" sz="1700" dirty="0">
              <a:cs typeface="Trebuchet MS"/>
            </a:endParaRPr>
          </a:p>
          <a:p>
            <a:endParaRPr lang="en-IN" sz="1700" dirty="0"/>
          </a:p>
        </p:txBody>
      </p:sp>
    </p:spTree>
    <p:extLst>
      <p:ext uri="{BB962C8B-B14F-4D97-AF65-F5344CB8AC3E}">
        <p14:creationId xmlns:p14="http://schemas.microsoft.com/office/powerpoint/2010/main" val="2044670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49DE2E-7C3B-DCB3-7BD1-0768FC970043}"/>
              </a:ext>
            </a:extLst>
          </p:cNvPr>
          <p:cNvSpPr>
            <a:spLocks noGrp="1"/>
          </p:cNvSpPr>
          <p:nvPr>
            <p:ph type="title"/>
          </p:nvPr>
        </p:nvSpPr>
        <p:spPr>
          <a:xfrm>
            <a:off x="838200" y="704088"/>
            <a:ext cx="3529953" cy="2980944"/>
          </a:xfrm>
        </p:spPr>
        <p:txBody>
          <a:bodyPr>
            <a:normAutofit/>
          </a:bodyPr>
          <a:lstStyle/>
          <a:p>
            <a:r>
              <a:rPr lang="en-IN" sz="4100" b="1">
                <a:solidFill>
                  <a:schemeClr val="bg1"/>
                </a:solidFill>
              </a:rPr>
              <a:t>INTRODUCTION</a:t>
            </a:r>
          </a:p>
        </p:txBody>
      </p:sp>
      <p:sp>
        <p:nvSpPr>
          <p:cNvPr id="3" name="Content Placeholder 2">
            <a:extLst>
              <a:ext uri="{FF2B5EF4-FFF2-40B4-BE49-F238E27FC236}">
                <a16:creationId xmlns:a16="http://schemas.microsoft.com/office/drawing/2014/main" id="{CFC1404D-7408-27CE-A828-B8AEC0602D9D}"/>
              </a:ext>
            </a:extLst>
          </p:cNvPr>
          <p:cNvSpPr>
            <a:spLocks noGrp="1"/>
          </p:cNvSpPr>
          <p:nvPr>
            <p:ph idx="1"/>
          </p:nvPr>
        </p:nvSpPr>
        <p:spPr>
          <a:xfrm>
            <a:off x="6212410" y="704088"/>
            <a:ext cx="5135293" cy="5248656"/>
          </a:xfrm>
        </p:spPr>
        <p:txBody>
          <a:bodyPr anchor="ctr">
            <a:normAutofit/>
          </a:bodyPr>
          <a:lstStyle/>
          <a:p>
            <a:r>
              <a:rPr lang="en-US" sz="2400" dirty="0"/>
              <a:t>In this project we will predict tips given to a waiter for his/her service.</a:t>
            </a:r>
          </a:p>
          <a:p>
            <a:r>
              <a:rPr lang="en-US" sz="2400" dirty="0"/>
              <a:t>Task (T): Analyzing and predicting the tips for a waiter. </a:t>
            </a:r>
          </a:p>
          <a:p>
            <a:r>
              <a:rPr lang="en-US" sz="2400" dirty="0"/>
              <a:t>Experience (E): A collection of various data sets that include some attribute related to the waiter, services, total bill, smoker, time etc. </a:t>
            </a:r>
          </a:p>
          <a:p>
            <a:r>
              <a:rPr lang="en-US" sz="2400" dirty="0"/>
              <a:t>Performance (P): The number of successful predictions made out of the total number of requests received from the client. </a:t>
            </a:r>
            <a:endParaRPr lang="en-IN" sz="2400" dirty="0"/>
          </a:p>
        </p:txBody>
      </p:sp>
    </p:spTree>
    <p:extLst>
      <p:ext uri="{BB962C8B-B14F-4D97-AF65-F5344CB8AC3E}">
        <p14:creationId xmlns:p14="http://schemas.microsoft.com/office/powerpoint/2010/main" val="758925629"/>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01C4A1-9A8C-DE79-D90E-55813C899435}"/>
              </a:ext>
            </a:extLst>
          </p:cNvPr>
          <p:cNvSpPr>
            <a:spLocks noGrp="1"/>
          </p:cNvSpPr>
          <p:nvPr>
            <p:ph type="title"/>
          </p:nvPr>
        </p:nvSpPr>
        <p:spPr>
          <a:xfrm>
            <a:off x="804672" y="640080"/>
            <a:ext cx="3282696" cy="5257800"/>
          </a:xfrm>
        </p:spPr>
        <p:txBody>
          <a:bodyPr>
            <a:normAutofit/>
          </a:bodyPr>
          <a:lstStyle/>
          <a:p>
            <a:r>
              <a:rPr lang="en-IN" b="1">
                <a:solidFill>
                  <a:schemeClr val="bg1"/>
                </a:solidFill>
              </a:rPr>
              <a:t>MOTIVATION</a:t>
            </a:r>
          </a:p>
        </p:txBody>
      </p:sp>
      <p:sp>
        <p:nvSpPr>
          <p:cNvPr id="3" name="Content Placeholder 2">
            <a:extLst>
              <a:ext uri="{FF2B5EF4-FFF2-40B4-BE49-F238E27FC236}">
                <a16:creationId xmlns:a16="http://schemas.microsoft.com/office/drawing/2014/main" id="{F80EA6A0-02A6-65BC-B6EA-F4513DCABD7E}"/>
              </a:ext>
            </a:extLst>
          </p:cNvPr>
          <p:cNvSpPr>
            <a:spLocks noGrp="1"/>
          </p:cNvSpPr>
          <p:nvPr>
            <p:ph idx="1"/>
          </p:nvPr>
        </p:nvSpPr>
        <p:spPr>
          <a:xfrm>
            <a:off x="5358384" y="640081"/>
            <a:ext cx="6024654" cy="5257800"/>
          </a:xfrm>
        </p:spPr>
        <p:txBody>
          <a:bodyPr anchor="ctr">
            <a:normAutofit/>
          </a:bodyPr>
          <a:lstStyle/>
          <a:p>
            <a:r>
              <a:rPr lang="en-US" sz="2400" dirty="0"/>
              <a:t>Giving a waiter or waitress a tip does a lot for them. You are </a:t>
            </a:r>
            <a:r>
              <a:rPr lang="en-US" sz="2400" dirty="0" err="1"/>
              <a:t>signalling</a:t>
            </a:r>
            <a:r>
              <a:rPr lang="en-US" sz="2400" dirty="0"/>
              <a:t> to them that you appreciate them and want to give something back. Their hard work makes your experience at the restaurant more enjoyable, So, this machine learning model will help in predicting the tip for the waiter. </a:t>
            </a:r>
          </a:p>
          <a:p>
            <a:r>
              <a:rPr lang="en-US" sz="2400" b="1" dirty="0"/>
              <a:t>Model Use: </a:t>
            </a:r>
            <a:r>
              <a:rPr lang="en-US" sz="2400" dirty="0"/>
              <a:t>This model predicts the tips for the waiters. So, if we give a proper prediction of tips for waiter and improve their services. </a:t>
            </a:r>
            <a:endParaRPr lang="en-IN" sz="2400" dirty="0"/>
          </a:p>
        </p:txBody>
      </p:sp>
    </p:spTree>
    <p:extLst>
      <p:ext uri="{BB962C8B-B14F-4D97-AF65-F5344CB8AC3E}">
        <p14:creationId xmlns:p14="http://schemas.microsoft.com/office/powerpoint/2010/main" val="8918614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78A84D-AE4C-CB0E-83CE-BF15707C941D}"/>
              </a:ext>
            </a:extLst>
          </p:cNvPr>
          <p:cNvSpPr>
            <a:spLocks noGrp="1"/>
          </p:cNvSpPr>
          <p:nvPr>
            <p:ph type="title"/>
          </p:nvPr>
        </p:nvSpPr>
        <p:spPr>
          <a:xfrm>
            <a:off x="804672" y="640080"/>
            <a:ext cx="3282696" cy="5257800"/>
          </a:xfrm>
        </p:spPr>
        <p:txBody>
          <a:bodyPr>
            <a:normAutofit/>
          </a:bodyPr>
          <a:lstStyle/>
          <a:p>
            <a:r>
              <a:rPr lang="en-IN" b="1">
                <a:solidFill>
                  <a:schemeClr val="bg1"/>
                </a:solidFill>
              </a:rPr>
              <a:t>DATASETS</a:t>
            </a:r>
          </a:p>
        </p:txBody>
      </p:sp>
      <p:sp>
        <p:nvSpPr>
          <p:cNvPr id="3" name="Content Placeholder 2">
            <a:extLst>
              <a:ext uri="{FF2B5EF4-FFF2-40B4-BE49-F238E27FC236}">
                <a16:creationId xmlns:a16="http://schemas.microsoft.com/office/drawing/2014/main" id="{2F08E3CF-1482-B83A-76D0-E4193A74EE6A}"/>
              </a:ext>
            </a:extLst>
          </p:cNvPr>
          <p:cNvSpPr>
            <a:spLocks noGrp="1"/>
          </p:cNvSpPr>
          <p:nvPr>
            <p:ph idx="1"/>
          </p:nvPr>
        </p:nvSpPr>
        <p:spPr>
          <a:xfrm>
            <a:off x="5358384" y="640081"/>
            <a:ext cx="6024654" cy="5257800"/>
          </a:xfrm>
        </p:spPr>
        <p:txBody>
          <a:bodyPr anchor="ctr">
            <a:normAutofit/>
          </a:bodyPr>
          <a:lstStyle/>
          <a:p>
            <a:r>
              <a:rPr lang="en-IN" sz="2000" dirty="0">
                <a:hlinkClick r:id="rId2"/>
              </a:rPr>
              <a:t>https://www.kaggle.com/datasets/aminizahra/tips-dataset</a:t>
            </a:r>
            <a:endParaRPr lang="en-IN" sz="2000" dirty="0"/>
          </a:p>
          <a:p>
            <a:r>
              <a:rPr lang="en-IN" sz="2000" dirty="0"/>
              <a:t> </a:t>
            </a:r>
            <a:r>
              <a:rPr lang="en-IN" sz="2000" dirty="0">
                <a:hlinkClick r:id="rId3"/>
              </a:rPr>
              <a:t>https://www.kaggle.com/datasets/rupakroy/waiter-tips-dataset-for-prediction</a:t>
            </a:r>
            <a:endParaRPr lang="en-IN" sz="2000" dirty="0"/>
          </a:p>
          <a:p>
            <a:r>
              <a:rPr lang="en-IN" sz="2000" dirty="0"/>
              <a:t> </a:t>
            </a:r>
            <a:r>
              <a:rPr lang="en-IN" sz="2000" dirty="0">
                <a:hlinkClick r:id="rId4"/>
              </a:rPr>
              <a:t>https://raw.githubusercontent.com/amankharwal/Website-data/master/tips.csv</a:t>
            </a:r>
            <a:endParaRPr lang="en-IN" sz="2000" dirty="0"/>
          </a:p>
          <a:p>
            <a:r>
              <a:rPr lang="en-US" sz="2000" dirty="0"/>
              <a:t>The dataset contains attributes </a:t>
            </a:r>
            <a:r>
              <a:rPr lang="en-US" sz="2000" dirty="0" err="1"/>
              <a:t>total_bill</a:t>
            </a:r>
            <a:r>
              <a:rPr lang="en-US" sz="2000" dirty="0"/>
              <a:t>, tip, sex, smoker, </a:t>
            </a:r>
            <a:r>
              <a:rPr lang="en-US" sz="2000" dirty="0" err="1"/>
              <a:t>day,time</a:t>
            </a:r>
            <a:r>
              <a:rPr lang="en-US" sz="2000" dirty="0"/>
              <a:t>, </a:t>
            </a:r>
            <a:r>
              <a:rPr lang="en-US" sz="2000" dirty="0" err="1"/>
              <a:t>size,price_per_person,payer</a:t>
            </a:r>
            <a:r>
              <a:rPr lang="en-US" sz="2000" dirty="0"/>
              <a:t> name, cc number</a:t>
            </a:r>
            <a:endParaRPr lang="en-IN" sz="2000" dirty="0"/>
          </a:p>
          <a:p>
            <a:r>
              <a:rPr lang="en-US" sz="2000" dirty="0"/>
              <a:t>The above-mentioned data sets predict about the waiters' tips according to their services. This can be predicted by total bill, tip, smoker, time, price per person and may contain information about customers</a:t>
            </a:r>
            <a:endParaRPr lang="en-IN" sz="2000" dirty="0"/>
          </a:p>
        </p:txBody>
      </p:sp>
    </p:spTree>
    <p:extLst>
      <p:ext uri="{BB962C8B-B14F-4D97-AF65-F5344CB8AC3E}">
        <p14:creationId xmlns:p14="http://schemas.microsoft.com/office/powerpoint/2010/main" val="6827282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291C-F4AE-0A1C-F337-3DEE374B28F5}"/>
              </a:ext>
            </a:extLst>
          </p:cNvPr>
          <p:cNvSpPr>
            <a:spLocks noGrp="1"/>
          </p:cNvSpPr>
          <p:nvPr>
            <p:ph type="title"/>
          </p:nvPr>
        </p:nvSpPr>
        <p:spPr/>
        <p:txBody>
          <a:bodyPr/>
          <a:lstStyle/>
          <a:p>
            <a:r>
              <a:rPr lang="en-IN" b="1"/>
              <a:t>Data Pre processing</a:t>
            </a:r>
            <a:endParaRPr lang="en-IN" b="1" dirty="0"/>
          </a:p>
        </p:txBody>
      </p:sp>
      <p:graphicFrame>
        <p:nvGraphicFramePr>
          <p:cNvPr id="20" name="Content Placeholder 2">
            <a:extLst>
              <a:ext uri="{FF2B5EF4-FFF2-40B4-BE49-F238E27FC236}">
                <a16:creationId xmlns:a16="http://schemas.microsoft.com/office/drawing/2014/main" id="{086A391A-CCF4-BE73-51B3-D0CC7988941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6023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77C06-0292-5A61-3E2C-CF76C1D54D2B}"/>
              </a:ext>
            </a:extLst>
          </p:cNvPr>
          <p:cNvSpPr>
            <a:spLocks noGrp="1"/>
          </p:cNvSpPr>
          <p:nvPr>
            <p:ph type="title"/>
          </p:nvPr>
        </p:nvSpPr>
        <p:spPr>
          <a:xfrm>
            <a:off x="965199" y="447741"/>
            <a:ext cx="4278623" cy="1645919"/>
          </a:xfrm>
        </p:spPr>
        <p:txBody>
          <a:bodyPr>
            <a:normAutofit/>
          </a:bodyPr>
          <a:lstStyle/>
          <a:p>
            <a:r>
              <a:rPr lang="en-IN" sz="4000" b="1" dirty="0"/>
              <a:t>LEARNING ALGORITHMS</a:t>
            </a:r>
          </a:p>
        </p:txBody>
      </p:sp>
      <p:sp>
        <p:nvSpPr>
          <p:cNvPr id="20" name="Freeform: Shape 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Shape 13">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FE9A8759-1B23-A276-5128-7D8EC633B407}"/>
              </a:ext>
            </a:extLst>
          </p:cNvPr>
          <p:cNvSpPr>
            <a:spLocks noGrp="1"/>
          </p:cNvSpPr>
          <p:nvPr>
            <p:ph idx="1"/>
          </p:nvPr>
        </p:nvSpPr>
        <p:spPr>
          <a:xfrm>
            <a:off x="965199" y="2912937"/>
            <a:ext cx="4741917" cy="3093546"/>
          </a:xfrm>
        </p:spPr>
        <p:txBody>
          <a:bodyPr>
            <a:normAutofit/>
          </a:bodyPr>
          <a:lstStyle/>
          <a:p>
            <a:r>
              <a:rPr lang="en-IN" sz="2400">
                <a:solidFill>
                  <a:schemeClr val="bg1"/>
                </a:solidFill>
              </a:rPr>
              <a:t>Linear Regression</a:t>
            </a:r>
          </a:p>
          <a:p>
            <a:r>
              <a:rPr lang="en-IN" sz="2400">
                <a:solidFill>
                  <a:schemeClr val="bg1"/>
                </a:solidFill>
              </a:rPr>
              <a:t>Support Vector Machine</a:t>
            </a:r>
          </a:p>
          <a:p>
            <a:r>
              <a:rPr lang="en-IN" sz="2400">
                <a:solidFill>
                  <a:schemeClr val="bg1"/>
                </a:solidFill>
              </a:rPr>
              <a:t>KNN</a:t>
            </a:r>
          </a:p>
          <a:p>
            <a:r>
              <a:rPr lang="en-IN" sz="2400">
                <a:solidFill>
                  <a:schemeClr val="bg1"/>
                </a:solidFill>
              </a:rPr>
              <a:t>Random Forest Regressor</a:t>
            </a:r>
          </a:p>
        </p:txBody>
      </p:sp>
    </p:spTree>
    <p:extLst>
      <p:ext uri="{BB962C8B-B14F-4D97-AF65-F5344CB8AC3E}">
        <p14:creationId xmlns:p14="http://schemas.microsoft.com/office/powerpoint/2010/main" val="6726155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C0E3E-FC68-6BDC-B014-6A7761470485}"/>
              </a:ext>
            </a:extLst>
          </p:cNvPr>
          <p:cNvSpPr>
            <a:spLocks noGrp="1"/>
          </p:cNvSpPr>
          <p:nvPr>
            <p:ph type="title"/>
          </p:nvPr>
        </p:nvSpPr>
        <p:spPr>
          <a:xfrm>
            <a:off x="5232400" y="1641752"/>
            <a:ext cx="6140449" cy="1323439"/>
          </a:xfrm>
        </p:spPr>
        <p:txBody>
          <a:bodyPr anchor="t">
            <a:normAutofit/>
          </a:bodyPr>
          <a:lstStyle/>
          <a:p>
            <a:r>
              <a:rPr lang="en-IN" sz="5400" b="1" u="sng" dirty="0">
                <a:solidFill>
                  <a:schemeClr val="bg1"/>
                </a:solidFill>
              </a:rPr>
              <a:t>Linear Regression</a:t>
            </a:r>
          </a:p>
        </p:txBody>
      </p:sp>
      <p:pic>
        <p:nvPicPr>
          <p:cNvPr id="5" name="Picture 4" descr="Graph on document with pen">
            <a:extLst>
              <a:ext uri="{FF2B5EF4-FFF2-40B4-BE49-F238E27FC236}">
                <a16:creationId xmlns:a16="http://schemas.microsoft.com/office/drawing/2014/main" id="{FDF7D133-BE80-DEA7-85AD-D36D5B75849B}"/>
              </a:ext>
            </a:extLst>
          </p:cNvPr>
          <p:cNvPicPr>
            <a:picLocks noChangeAspect="1"/>
          </p:cNvPicPr>
          <p:nvPr/>
        </p:nvPicPr>
        <p:blipFill rotWithShape="1">
          <a:blip r:embed="rId2"/>
          <a:srcRect l="34736" r="21011" b="-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8" name="Group 17">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9" name="Freeform: Shape 18">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6F504E5-219F-9A9E-25A2-7FD2B43EEED4}"/>
              </a:ext>
            </a:extLst>
          </p:cNvPr>
          <p:cNvSpPr>
            <a:spLocks noGrp="1"/>
          </p:cNvSpPr>
          <p:nvPr>
            <p:ph idx="1"/>
          </p:nvPr>
        </p:nvSpPr>
        <p:spPr>
          <a:xfrm>
            <a:off x="5232401" y="3146400"/>
            <a:ext cx="6140449" cy="2682000"/>
          </a:xfrm>
        </p:spPr>
        <p:txBody>
          <a:bodyPr>
            <a:normAutofit/>
          </a:bodyPr>
          <a:lstStyle/>
          <a:p>
            <a:r>
              <a:rPr lang="en-US" sz="1700" b="0" i="0" dirty="0">
                <a:solidFill>
                  <a:schemeClr val="bg1">
                    <a:alpha val="80000"/>
                  </a:schemeClr>
                </a:solidFill>
                <a:effectLst/>
                <a:latin typeface="inter-regular"/>
              </a:rPr>
              <a:t>Linear regression is one of the easiest and most popular Machine Learning algorithms. It is a statistical method that is used for predictive analysis. Linear regression makes predictions for continuous/real or numeric variables.</a:t>
            </a:r>
          </a:p>
          <a:p>
            <a:r>
              <a:rPr lang="en-US" sz="1700" b="0" i="0" dirty="0">
                <a:solidFill>
                  <a:schemeClr val="bg1">
                    <a:alpha val="80000"/>
                  </a:schemeClr>
                </a:solidFill>
                <a:effectLst/>
                <a:latin typeface="inter-regular"/>
              </a:rPr>
              <a:t>The linear regression model provides a sloped straight line representing the relationship between the variables.</a:t>
            </a:r>
          </a:p>
          <a:p>
            <a:r>
              <a:rPr lang="en-US" sz="1700" dirty="0">
                <a:solidFill>
                  <a:schemeClr val="bg1">
                    <a:alpha val="80000"/>
                  </a:schemeClr>
                </a:solidFill>
                <a:latin typeface="inter-regular"/>
              </a:rPr>
              <a:t> </a:t>
            </a:r>
            <a:r>
              <a:rPr lang="en-US" sz="1700" b="0" i="0" dirty="0">
                <a:solidFill>
                  <a:schemeClr val="bg1">
                    <a:alpha val="80000"/>
                  </a:schemeClr>
                </a:solidFill>
                <a:effectLst/>
                <a:latin typeface="inter-regular"/>
              </a:rPr>
              <a:t>Mathematically, we can represent a linear regression as:   </a:t>
            </a:r>
          </a:p>
          <a:p>
            <a:pPr marL="0" indent="0">
              <a:buNone/>
            </a:pPr>
            <a:r>
              <a:rPr lang="en-US" sz="1700" dirty="0">
                <a:solidFill>
                  <a:schemeClr val="bg1">
                    <a:alpha val="80000"/>
                  </a:schemeClr>
                </a:solidFill>
                <a:latin typeface="inter-regular"/>
              </a:rPr>
              <a:t>    </a:t>
            </a:r>
            <a:r>
              <a:rPr lang="en-US" sz="1700" b="0" i="0" dirty="0">
                <a:solidFill>
                  <a:schemeClr val="bg1">
                    <a:alpha val="80000"/>
                  </a:schemeClr>
                </a:solidFill>
                <a:effectLst/>
                <a:latin typeface="inter-regular"/>
              </a:rPr>
              <a:t>                 						</a:t>
            </a:r>
            <a:r>
              <a:rPr kumimoji="0" lang="en-US" altLang="en-US" sz="1700" b="0" i="0" u="none" strike="noStrike" cap="none" normalizeH="0" baseline="0" dirty="0">
                <a:ln>
                  <a:noFill/>
                </a:ln>
                <a:solidFill>
                  <a:schemeClr val="bg1">
                    <a:alpha val="80000"/>
                  </a:schemeClr>
                </a:solidFill>
                <a:effectLst/>
                <a:latin typeface="Arial Unicode MS"/>
              </a:rPr>
              <a:t>y= a</a:t>
            </a:r>
            <a:r>
              <a:rPr kumimoji="0" lang="en-US" altLang="en-US" sz="1700" b="0" i="0" u="none" strike="noStrike" cap="none" normalizeH="0" baseline="-30000" dirty="0">
                <a:ln>
                  <a:noFill/>
                </a:ln>
                <a:solidFill>
                  <a:schemeClr val="bg1">
                    <a:alpha val="80000"/>
                  </a:schemeClr>
                </a:solidFill>
                <a:effectLst/>
                <a:latin typeface="Arial Unicode MS"/>
              </a:rPr>
              <a:t>0</a:t>
            </a:r>
            <a:r>
              <a:rPr kumimoji="0" lang="en-US" altLang="en-US" sz="1700" b="0" i="0" u="none" strike="noStrike" cap="none" normalizeH="0" baseline="0" dirty="0">
                <a:ln>
                  <a:noFill/>
                </a:ln>
                <a:solidFill>
                  <a:schemeClr val="bg1">
                    <a:alpha val="80000"/>
                  </a:schemeClr>
                </a:solidFill>
                <a:effectLst/>
                <a:latin typeface="Arial Unicode MS"/>
              </a:rPr>
              <a:t>+a</a:t>
            </a:r>
            <a:r>
              <a:rPr kumimoji="0" lang="en-US" altLang="en-US" sz="1700" b="0" i="0" u="none" strike="noStrike" cap="none" normalizeH="0" baseline="-30000" dirty="0">
                <a:ln>
                  <a:noFill/>
                </a:ln>
                <a:solidFill>
                  <a:schemeClr val="bg1">
                    <a:alpha val="80000"/>
                  </a:schemeClr>
                </a:solidFill>
                <a:effectLst/>
                <a:latin typeface="Arial Unicode MS"/>
              </a:rPr>
              <a:t>1</a:t>
            </a:r>
            <a:r>
              <a:rPr kumimoji="0" lang="en-US" altLang="en-US" sz="1700" b="0" i="0" u="none" strike="noStrike" cap="none" normalizeH="0" baseline="0" dirty="0">
                <a:ln>
                  <a:noFill/>
                </a:ln>
                <a:solidFill>
                  <a:schemeClr val="bg1">
                    <a:alpha val="80000"/>
                  </a:schemeClr>
                </a:solidFill>
                <a:effectLst/>
                <a:latin typeface="Arial Unicode MS"/>
              </a:rPr>
              <a:t>x+ ε</a:t>
            </a:r>
            <a:endParaRPr lang="en-US" sz="1700" dirty="0">
              <a:solidFill>
                <a:schemeClr val="bg1">
                  <a:alpha val="80000"/>
                </a:schemeClr>
              </a:solidFill>
              <a:latin typeface="inter-regular"/>
            </a:endParaRPr>
          </a:p>
          <a:p>
            <a:endParaRPr lang="en-IN" sz="1700" dirty="0">
              <a:solidFill>
                <a:schemeClr val="bg1">
                  <a:alpha val="80000"/>
                </a:schemeClr>
              </a:solidFill>
            </a:endParaRPr>
          </a:p>
        </p:txBody>
      </p:sp>
    </p:spTree>
    <p:extLst>
      <p:ext uri="{BB962C8B-B14F-4D97-AF65-F5344CB8AC3E}">
        <p14:creationId xmlns:p14="http://schemas.microsoft.com/office/powerpoint/2010/main" val="3843940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2D28B4-EEC4-33A1-4888-CC339949F56E}"/>
              </a:ext>
            </a:extLst>
          </p:cNvPr>
          <p:cNvSpPr>
            <a:spLocks noGrp="1"/>
          </p:cNvSpPr>
          <p:nvPr>
            <p:ph type="title"/>
          </p:nvPr>
        </p:nvSpPr>
        <p:spPr>
          <a:xfrm>
            <a:off x="1" y="0"/>
            <a:ext cx="4758612" cy="2239347"/>
          </a:xfrm>
        </p:spPr>
        <p:txBody>
          <a:bodyPr anchor="ctr">
            <a:normAutofit/>
          </a:bodyPr>
          <a:lstStyle/>
          <a:p>
            <a:pPr algn="r"/>
            <a:r>
              <a:rPr lang="en-IN" b="1" dirty="0">
                <a:solidFill>
                  <a:schemeClr val="bg1"/>
                </a:solidFill>
              </a:rPr>
              <a:t>Support Vector Machine </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1E6E7319-8A6C-F30B-7689-07367A2BB129}"/>
              </a:ext>
            </a:extLst>
          </p:cNvPr>
          <p:cNvSpPr>
            <a:spLocks noGrp="1"/>
          </p:cNvSpPr>
          <p:nvPr>
            <p:ph idx="1"/>
          </p:nvPr>
        </p:nvSpPr>
        <p:spPr>
          <a:xfrm>
            <a:off x="6126741" y="1854601"/>
            <a:ext cx="5817610" cy="4321771"/>
          </a:xfrm>
        </p:spPr>
        <p:txBody>
          <a:bodyPr anchor="ctr">
            <a:normAutofit/>
          </a:bodyPr>
          <a:lstStyle/>
          <a:p>
            <a:r>
              <a:rPr lang="en-US" sz="2400" b="0" i="0" dirty="0">
                <a:effectLst/>
                <a:latin typeface="inter-regular"/>
              </a:rPr>
              <a:t>Support Vector Machine or SVM is one of the most popular Supervised Learning algorithms, which is used for Classification as well as Regression problems. </a:t>
            </a:r>
          </a:p>
          <a:p>
            <a:r>
              <a:rPr lang="en-US" sz="2400" dirty="0">
                <a:solidFill>
                  <a:srgbClr val="292929"/>
                </a:solidFill>
                <a:latin typeface="source-serif-pro"/>
              </a:rPr>
              <a:t>The SVM regression algorithm is referred to as </a:t>
            </a:r>
            <a:r>
              <a:rPr lang="en-US" sz="2400" b="1" dirty="0">
                <a:solidFill>
                  <a:srgbClr val="292929"/>
                </a:solidFill>
                <a:latin typeface="source-serif-pro"/>
              </a:rPr>
              <a:t>Support Vector Regression</a:t>
            </a:r>
            <a:r>
              <a:rPr lang="en-US" sz="2400" dirty="0">
                <a:solidFill>
                  <a:srgbClr val="292929"/>
                </a:solidFill>
                <a:latin typeface="source-serif-pro"/>
              </a:rPr>
              <a:t> or </a:t>
            </a:r>
            <a:r>
              <a:rPr lang="en-US" sz="2400" b="1" dirty="0">
                <a:solidFill>
                  <a:srgbClr val="292929"/>
                </a:solidFill>
                <a:latin typeface="source-serif-pro"/>
              </a:rPr>
              <a:t>SVR.</a:t>
            </a:r>
            <a:endParaRPr lang="en-US" sz="2400" b="0" i="0" dirty="0">
              <a:effectLst/>
              <a:latin typeface="inter-regular"/>
            </a:endParaRPr>
          </a:p>
          <a:p>
            <a:r>
              <a:rPr lang="en-US" sz="2400" b="0" i="0" dirty="0">
                <a:effectLst/>
                <a:latin typeface="inter-regular"/>
              </a:rPr>
              <a:t>The goal of the SVM algorithm is to create the best line or decision boundary that can segregate n-dimensional space into classes so that we can easily put the new data point in the correct category in the future. </a:t>
            </a:r>
          </a:p>
          <a:p>
            <a:endParaRPr lang="en-IN" sz="1900" dirty="0"/>
          </a:p>
        </p:txBody>
      </p:sp>
      <p:pic>
        <p:nvPicPr>
          <p:cNvPr id="5" name="Picture 4">
            <a:extLst>
              <a:ext uri="{FF2B5EF4-FFF2-40B4-BE49-F238E27FC236}">
                <a16:creationId xmlns:a16="http://schemas.microsoft.com/office/drawing/2014/main" id="{EB48EA3B-36DF-1F3D-683F-5783B57C54DA}"/>
              </a:ext>
            </a:extLst>
          </p:cNvPr>
          <p:cNvPicPr>
            <a:picLocks noChangeAspect="1"/>
          </p:cNvPicPr>
          <p:nvPr/>
        </p:nvPicPr>
        <p:blipFill>
          <a:blip r:embed="rId2"/>
          <a:stretch>
            <a:fillRect/>
          </a:stretch>
        </p:blipFill>
        <p:spPr>
          <a:xfrm>
            <a:off x="81978" y="2005659"/>
            <a:ext cx="5797113" cy="4040578"/>
          </a:xfrm>
          <a:prstGeom prst="roundRect">
            <a:avLst>
              <a:gd name="adj" fmla="val 16667"/>
            </a:avLst>
          </a:prstGeom>
          <a:ln>
            <a:noFill/>
          </a:ln>
          <a:effectLst>
            <a:outerShdw blurRad="76200" dist="38100" dir="7800000" algn="tl" rotWithShape="0">
              <a:srgbClr val="000000">
                <a:alpha val="40000"/>
              </a:srgbClr>
            </a:outerShdw>
          </a:effectLst>
          <a:scene3d>
            <a:camera prst="perspectiveContrastingRightFacing"/>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73430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0A7349-D866-FFAD-ED3C-A65D14CDCA39}"/>
              </a:ext>
            </a:extLst>
          </p:cNvPr>
          <p:cNvSpPr>
            <a:spLocks noGrp="1"/>
          </p:cNvSpPr>
          <p:nvPr>
            <p:ph type="title"/>
          </p:nvPr>
        </p:nvSpPr>
        <p:spPr>
          <a:xfrm>
            <a:off x="-1" y="19547"/>
            <a:ext cx="5019869" cy="2608726"/>
          </a:xfrm>
        </p:spPr>
        <p:txBody>
          <a:bodyPr anchor="ctr">
            <a:normAutofit/>
          </a:bodyPr>
          <a:lstStyle/>
          <a:p>
            <a:pPr algn="r"/>
            <a:r>
              <a:rPr lang="en-IN" b="1" dirty="0">
                <a:solidFill>
                  <a:schemeClr val="bg1"/>
                </a:solidFill>
              </a:rPr>
              <a:t>K Nearest Neighbour</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9"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6BDA3E1-EE45-42E6-34E8-1C652787A7D7}"/>
              </a:ext>
            </a:extLst>
          </p:cNvPr>
          <p:cNvSpPr>
            <a:spLocks noGrp="1"/>
          </p:cNvSpPr>
          <p:nvPr>
            <p:ph idx="1"/>
          </p:nvPr>
        </p:nvSpPr>
        <p:spPr>
          <a:xfrm>
            <a:off x="6514140" y="1854600"/>
            <a:ext cx="4776711" cy="4602183"/>
          </a:xfrm>
        </p:spPr>
        <p:txBody>
          <a:bodyPr anchor="ctr">
            <a:normAutofit/>
          </a:bodyPr>
          <a:lstStyle/>
          <a:p>
            <a:r>
              <a:rPr lang="en-US" sz="1800" b="0" i="0" dirty="0">
                <a:effectLst/>
                <a:latin typeface="inter-regular"/>
              </a:rPr>
              <a:t>K-Nearest </a:t>
            </a:r>
            <a:r>
              <a:rPr lang="en-US" sz="1800" b="0" i="0" dirty="0" err="1">
                <a:effectLst/>
                <a:latin typeface="inter-regular"/>
              </a:rPr>
              <a:t>Neighbour</a:t>
            </a:r>
            <a:r>
              <a:rPr lang="en-US" sz="1800" b="0" i="0" dirty="0">
                <a:effectLst/>
                <a:latin typeface="inter-regular"/>
              </a:rPr>
              <a:t> is one of the simplest Machine Learning algorithms based on Supervised Learning technique.</a:t>
            </a:r>
          </a:p>
          <a:p>
            <a:pPr>
              <a:buFont typeface="Arial" panose="020B0604020202020204" pitchFamily="34" charset="0"/>
              <a:buChar char="•"/>
            </a:pPr>
            <a:r>
              <a:rPr lang="en-US" sz="1800" b="0" i="0" dirty="0">
                <a:effectLst/>
                <a:latin typeface="inter-regular"/>
              </a:rPr>
              <a:t>K-NN algorithm stores all the available data and classifies a new data point based on the similarity. This means when new data appears then it can be easily classified into a well suite category by using K- NN algorithm.</a:t>
            </a:r>
          </a:p>
          <a:p>
            <a:pPr>
              <a:buFont typeface="Arial" panose="020B0604020202020204" pitchFamily="34" charset="0"/>
              <a:buChar char="•"/>
            </a:pPr>
            <a:r>
              <a:rPr lang="en-US" sz="1800" b="0" i="0" dirty="0">
                <a:effectLst/>
                <a:latin typeface="inter-regular"/>
              </a:rPr>
              <a:t>K-NN algorithm can be used for Regression as well as for Classification but mostly it is used for the Classification problems.</a:t>
            </a:r>
          </a:p>
          <a:p>
            <a:pPr>
              <a:buFont typeface="Arial" panose="020B0604020202020204" pitchFamily="34" charset="0"/>
              <a:buChar char="•"/>
            </a:pPr>
            <a:r>
              <a:rPr lang="en-US" sz="1800" b="0" i="0" dirty="0">
                <a:effectLst/>
                <a:latin typeface="inter-regular"/>
              </a:rPr>
              <a:t>K-NN is a </a:t>
            </a:r>
            <a:r>
              <a:rPr lang="en-US" sz="1800" b="1" i="0" dirty="0">
                <a:effectLst/>
                <a:latin typeface="inter-bold"/>
              </a:rPr>
              <a:t>non-parametric algorithm</a:t>
            </a:r>
            <a:r>
              <a:rPr lang="en-US" sz="1800" b="0" i="0" dirty="0">
                <a:effectLst/>
                <a:latin typeface="inter-regular"/>
              </a:rPr>
              <a:t>, which means it does not make any assumption on underlying data.</a:t>
            </a:r>
          </a:p>
          <a:p>
            <a:pPr marL="0" indent="0">
              <a:buNone/>
            </a:pPr>
            <a:br>
              <a:rPr lang="en-US" sz="1300" dirty="0"/>
            </a:br>
            <a:endParaRPr lang="en-IN" sz="1300" dirty="0"/>
          </a:p>
        </p:txBody>
      </p:sp>
      <p:pic>
        <p:nvPicPr>
          <p:cNvPr id="6" name="Picture 5">
            <a:extLst>
              <a:ext uri="{FF2B5EF4-FFF2-40B4-BE49-F238E27FC236}">
                <a16:creationId xmlns:a16="http://schemas.microsoft.com/office/drawing/2014/main" id="{305B7B5D-1DC5-CDB2-3CAF-BFBD1A9E14B4}"/>
              </a:ext>
            </a:extLst>
          </p:cNvPr>
          <p:cNvPicPr>
            <a:picLocks noChangeAspect="1"/>
          </p:cNvPicPr>
          <p:nvPr/>
        </p:nvPicPr>
        <p:blipFill>
          <a:blip r:embed="rId2"/>
          <a:stretch>
            <a:fillRect/>
          </a:stretch>
        </p:blipFill>
        <p:spPr>
          <a:xfrm>
            <a:off x="422942" y="1931437"/>
            <a:ext cx="5446013" cy="4241559"/>
          </a:xfrm>
          <a:prstGeom prst="roundRect">
            <a:avLst>
              <a:gd name="adj" fmla="val 16667"/>
            </a:avLst>
          </a:prstGeom>
          <a:ln>
            <a:noFill/>
          </a:ln>
          <a:effectLst>
            <a:outerShdw blurRad="76200" dist="38100" dir="7800000" algn="tl" rotWithShape="0">
              <a:srgbClr val="000000">
                <a:alpha val="40000"/>
              </a:srgbClr>
            </a:outerShdw>
          </a:effectLst>
          <a:scene3d>
            <a:camera prst="perspectiveContrastingRightFacing"/>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881861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898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Aharoni</vt:lpstr>
      <vt:lpstr>Arial</vt:lpstr>
      <vt:lpstr>Arial Unicode MS</vt:lpstr>
      <vt:lpstr>Calibri</vt:lpstr>
      <vt:lpstr>Calibri Light</vt:lpstr>
      <vt:lpstr>inter-bold</vt:lpstr>
      <vt:lpstr>inter-regular</vt:lpstr>
      <vt:lpstr>source-serif-pro</vt:lpstr>
      <vt:lpstr>Times New Roman</vt:lpstr>
      <vt:lpstr>Office Theme</vt:lpstr>
      <vt:lpstr>Waiter Tips prediction</vt:lpstr>
      <vt:lpstr>INTRODUCTION</vt:lpstr>
      <vt:lpstr>MOTIVATION</vt:lpstr>
      <vt:lpstr>DATASETS</vt:lpstr>
      <vt:lpstr>Data Pre processing</vt:lpstr>
      <vt:lpstr>LEARNING ALGORITHMS</vt:lpstr>
      <vt:lpstr>Linear Regression</vt:lpstr>
      <vt:lpstr>Support Vector Machine </vt:lpstr>
      <vt:lpstr>K Nearest Neighbour</vt:lpstr>
      <vt:lpstr>Random Forest Regressor </vt:lpstr>
      <vt:lpstr>Results and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Waiter Tips prediction</dc:title>
  <dc:creator>praneeth</dc:creator>
  <cp:lastModifiedBy>praneeth</cp:lastModifiedBy>
  <cp:revision>5</cp:revision>
  <dcterms:created xsi:type="dcterms:W3CDTF">2022-12-11T06:30:20Z</dcterms:created>
  <dcterms:modified xsi:type="dcterms:W3CDTF">2023-03-14T15:36:47Z</dcterms:modified>
</cp:coreProperties>
</file>