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5EC7D-B087-4BD8-B4AF-F8F414DAD1B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774CC1-3ED9-4EE4-99FD-074179814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observed that Aluminium is having the highest correlation with Target Variable.</a:t>
          </a:r>
        </a:p>
      </dgm:t>
    </dgm:pt>
    <dgm:pt modelId="{97434805-C5B1-466D-968D-0782DE3D5738}" type="parTrans" cxnId="{A7B48DC0-A36A-4189-A1AF-FEEC7CEDA620}">
      <dgm:prSet/>
      <dgm:spPr/>
      <dgm:t>
        <a:bodyPr/>
        <a:lstStyle/>
        <a:p>
          <a:endParaRPr lang="en-US"/>
        </a:p>
      </dgm:t>
    </dgm:pt>
    <dgm:pt modelId="{C7FD167E-C040-4E0C-8EE2-A73022D45C51}" type="sibTrans" cxnId="{A7B48DC0-A36A-4189-A1AF-FEEC7CEDA620}">
      <dgm:prSet/>
      <dgm:spPr/>
      <dgm:t>
        <a:bodyPr/>
        <a:lstStyle/>
        <a:p>
          <a:endParaRPr lang="en-US"/>
        </a:p>
      </dgm:t>
    </dgm:pt>
    <dgm:pt modelId="{70947391-30A3-4836-B99E-AFA93C1D4B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Checked for covariance between each attribute.</a:t>
          </a:r>
        </a:p>
      </dgm:t>
    </dgm:pt>
    <dgm:pt modelId="{060BC73B-A1B9-436C-949A-351390796994}" type="parTrans" cxnId="{6F845A05-CEEA-42C0-9D1E-01861F72E83F}">
      <dgm:prSet/>
      <dgm:spPr/>
      <dgm:t>
        <a:bodyPr/>
        <a:lstStyle/>
        <a:p>
          <a:endParaRPr lang="en-US"/>
        </a:p>
      </dgm:t>
    </dgm:pt>
    <dgm:pt modelId="{CBDF6B17-66CA-4B3D-8B00-E9553FE6DC38}" type="sibTrans" cxnId="{6F845A05-CEEA-42C0-9D1E-01861F72E83F}">
      <dgm:prSet/>
      <dgm:spPr/>
      <dgm:t>
        <a:bodyPr/>
        <a:lstStyle/>
        <a:p>
          <a:endParaRPr lang="en-US"/>
        </a:p>
      </dgm:t>
    </dgm:pt>
    <dgm:pt modelId="{DCF068CD-6DFA-45A8-A016-605068FEA66C}" type="pres">
      <dgm:prSet presAssocID="{9545EC7D-B087-4BD8-B4AF-F8F414DAD1BC}" presName="root" presStyleCnt="0">
        <dgm:presLayoutVars>
          <dgm:dir/>
          <dgm:resizeHandles val="exact"/>
        </dgm:presLayoutVars>
      </dgm:prSet>
      <dgm:spPr/>
    </dgm:pt>
    <dgm:pt modelId="{0FBF1FBE-7B43-42AE-8D82-B677569A6F21}" type="pres">
      <dgm:prSet presAssocID="{F0774CC1-3ED9-4EE4-99FD-0741798145EC}" presName="compNode" presStyleCnt="0"/>
      <dgm:spPr/>
    </dgm:pt>
    <dgm:pt modelId="{5DA6E54C-CF3B-46A3-A926-B5E272663FE0}" type="pres">
      <dgm:prSet presAssocID="{F0774CC1-3ED9-4EE4-99FD-0741798145EC}" presName="bgRect" presStyleLbl="bgShp" presStyleIdx="0" presStyleCnt="2"/>
      <dgm:spPr/>
    </dgm:pt>
    <dgm:pt modelId="{0A82D7FB-C08D-4071-856D-F2FDB08C059C}" type="pres">
      <dgm:prSet presAssocID="{F0774CC1-3ED9-4EE4-99FD-0741798145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BF64F35-EC66-4E48-A2E3-2155AD4B34C6}" type="pres">
      <dgm:prSet presAssocID="{F0774CC1-3ED9-4EE4-99FD-0741798145EC}" presName="spaceRect" presStyleCnt="0"/>
      <dgm:spPr/>
    </dgm:pt>
    <dgm:pt modelId="{0A28A270-3345-455A-8FC1-B20760E1DEF7}" type="pres">
      <dgm:prSet presAssocID="{F0774CC1-3ED9-4EE4-99FD-0741798145EC}" presName="parTx" presStyleLbl="revTx" presStyleIdx="0" presStyleCnt="2">
        <dgm:presLayoutVars>
          <dgm:chMax val="0"/>
          <dgm:chPref val="0"/>
        </dgm:presLayoutVars>
      </dgm:prSet>
      <dgm:spPr/>
    </dgm:pt>
    <dgm:pt modelId="{CB48B032-7F53-48F6-B4D9-515460EBBF7F}" type="pres">
      <dgm:prSet presAssocID="{C7FD167E-C040-4E0C-8EE2-A73022D45C51}" presName="sibTrans" presStyleCnt="0"/>
      <dgm:spPr/>
    </dgm:pt>
    <dgm:pt modelId="{5FB47B31-2B04-4621-873E-5AE3F4B05DD1}" type="pres">
      <dgm:prSet presAssocID="{70947391-30A3-4836-B99E-AFA93C1D4B96}" presName="compNode" presStyleCnt="0"/>
      <dgm:spPr/>
    </dgm:pt>
    <dgm:pt modelId="{D63060B5-EA75-4A4A-AE75-C4E4AEAE64EE}" type="pres">
      <dgm:prSet presAssocID="{70947391-30A3-4836-B99E-AFA93C1D4B96}" presName="bgRect" presStyleLbl="bgShp" presStyleIdx="1" presStyleCnt="2"/>
      <dgm:spPr/>
    </dgm:pt>
    <dgm:pt modelId="{4A9FBA37-E7E8-4319-AFAC-C1F89094B4BB}" type="pres">
      <dgm:prSet presAssocID="{70947391-30A3-4836-B99E-AFA93C1D4B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69B463E-9AEE-4B98-9CF6-5993AF684B18}" type="pres">
      <dgm:prSet presAssocID="{70947391-30A3-4836-B99E-AFA93C1D4B96}" presName="spaceRect" presStyleCnt="0"/>
      <dgm:spPr/>
    </dgm:pt>
    <dgm:pt modelId="{869095F2-72E1-4279-802E-6B09E1F5C77F}" type="pres">
      <dgm:prSet presAssocID="{70947391-30A3-4836-B99E-AFA93C1D4B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F845A05-CEEA-42C0-9D1E-01861F72E83F}" srcId="{9545EC7D-B087-4BD8-B4AF-F8F414DAD1BC}" destId="{70947391-30A3-4836-B99E-AFA93C1D4B96}" srcOrd="1" destOrd="0" parTransId="{060BC73B-A1B9-436C-949A-351390796994}" sibTransId="{CBDF6B17-66CA-4B3D-8B00-E9553FE6DC38}"/>
    <dgm:cxn modelId="{13F1662F-4FC1-4C09-8A35-026764045B97}" type="presOf" srcId="{9545EC7D-B087-4BD8-B4AF-F8F414DAD1BC}" destId="{DCF068CD-6DFA-45A8-A016-605068FEA66C}" srcOrd="0" destOrd="0" presId="urn:microsoft.com/office/officeart/2018/2/layout/IconVerticalSolidList"/>
    <dgm:cxn modelId="{C94650A1-4ED6-42AA-B552-DC20C1B4273A}" type="presOf" srcId="{F0774CC1-3ED9-4EE4-99FD-0741798145EC}" destId="{0A28A270-3345-455A-8FC1-B20760E1DEF7}" srcOrd="0" destOrd="0" presId="urn:microsoft.com/office/officeart/2018/2/layout/IconVerticalSolidList"/>
    <dgm:cxn modelId="{A7B48DC0-A36A-4189-A1AF-FEEC7CEDA620}" srcId="{9545EC7D-B087-4BD8-B4AF-F8F414DAD1BC}" destId="{F0774CC1-3ED9-4EE4-99FD-0741798145EC}" srcOrd="0" destOrd="0" parTransId="{97434805-C5B1-466D-968D-0782DE3D5738}" sibTransId="{C7FD167E-C040-4E0C-8EE2-A73022D45C51}"/>
    <dgm:cxn modelId="{029EA0F3-96C0-4E93-8409-7C59301FBCA8}" type="presOf" srcId="{70947391-30A3-4836-B99E-AFA93C1D4B96}" destId="{869095F2-72E1-4279-802E-6B09E1F5C77F}" srcOrd="0" destOrd="0" presId="urn:microsoft.com/office/officeart/2018/2/layout/IconVerticalSolidList"/>
    <dgm:cxn modelId="{29A55273-04D7-43AA-856F-CE655F145513}" type="presParOf" srcId="{DCF068CD-6DFA-45A8-A016-605068FEA66C}" destId="{0FBF1FBE-7B43-42AE-8D82-B677569A6F21}" srcOrd="0" destOrd="0" presId="urn:microsoft.com/office/officeart/2018/2/layout/IconVerticalSolidList"/>
    <dgm:cxn modelId="{40FA5164-ED56-4158-83D6-1E516AD531F0}" type="presParOf" srcId="{0FBF1FBE-7B43-42AE-8D82-B677569A6F21}" destId="{5DA6E54C-CF3B-46A3-A926-B5E272663FE0}" srcOrd="0" destOrd="0" presId="urn:microsoft.com/office/officeart/2018/2/layout/IconVerticalSolidList"/>
    <dgm:cxn modelId="{C759E737-8248-4B05-9CE5-88A5D3072DDF}" type="presParOf" srcId="{0FBF1FBE-7B43-42AE-8D82-B677569A6F21}" destId="{0A82D7FB-C08D-4071-856D-F2FDB08C059C}" srcOrd="1" destOrd="0" presId="urn:microsoft.com/office/officeart/2018/2/layout/IconVerticalSolidList"/>
    <dgm:cxn modelId="{AE00EE86-5719-441A-8AED-B8EA01D33922}" type="presParOf" srcId="{0FBF1FBE-7B43-42AE-8D82-B677569A6F21}" destId="{2BF64F35-EC66-4E48-A2E3-2155AD4B34C6}" srcOrd="2" destOrd="0" presId="urn:microsoft.com/office/officeart/2018/2/layout/IconVerticalSolidList"/>
    <dgm:cxn modelId="{B3910BC9-1E8C-488E-AB07-6B785BF75B11}" type="presParOf" srcId="{0FBF1FBE-7B43-42AE-8D82-B677569A6F21}" destId="{0A28A270-3345-455A-8FC1-B20760E1DEF7}" srcOrd="3" destOrd="0" presId="urn:microsoft.com/office/officeart/2018/2/layout/IconVerticalSolidList"/>
    <dgm:cxn modelId="{96287F9B-B2B7-4D79-9C6C-31B6BD7EE3E0}" type="presParOf" srcId="{DCF068CD-6DFA-45A8-A016-605068FEA66C}" destId="{CB48B032-7F53-48F6-B4D9-515460EBBF7F}" srcOrd="1" destOrd="0" presId="urn:microsoft.com/office/officeart/2018/2/layout/IconVerticalSolidList"/>
    <dgm:cxn modelId="{D4073025-1F5A-4D80-93D4-D8D0A5916B03}" type="presParOf" srcId="{DCF068CD-6DFA-45A8-A016-605068FEA66C}" destId="{5FB47B31-2B04-4621-873E-5AE3F4B05DD1}" srcOrd="2" destOrd="0" presId="urn:microsoft.com/office/officeart/2018/2/layout/IconVerticalSolidList"/>
    <dgm:cxn modelId="{BA27ABAB-DCF1-4F1A-B54C-0DE27B2EC119}" type="presParOf" srcId="{5FB47B31-2B04-4621-873E-5AE3F4B05DD1}" destId="{D63060B5-EA75-4A4A-AE75-C4E4AEAE64EE}" srcOrd="0" destOrd="0" presId="urn:microsoft.com/office/officeart/2018/2/layout/IconVerticalSolidList"/>
    <dgm:cxn modelId="{E98686D0-FD6D-47A7-8D9C-703F3603A134}" type="presParOf" srcId="{5FB47B31-2B04-4621-873E-5AE3F4B05DD1}" destId="{4A9FBA37-E7E8-4319-AFAC-C1F89094B4BB}" srcOrd="1" destOrd="0" presId="urn:microsoft.com/office/officeart/2018/2/layout/IconVerticalSolidList"/>
    <dgm:cxn modelId="{686F1DB4-E00E-40D1-9766-8575E5799D35}" type="presParOf" srcId="{5FB47B31-2B04-4621-873E-5AE3F4B05DD1}" destId="{569B463E-9AEE-4B98-9CF6-5993AF684B18}" srcOrd="2" destOrd="0" presId="urn:microsoft.com/office/officeart/2018/2/layout/IconVerticalSolidList"/>
    <dgm:cxn modelId="{FED86DB6-2C30-4F7F-897B-271655CC08C4}" type="presParOf" srcId="{5FB47B31-2B04-4621-873E-5AE3F4B05DD1}" destId="{869095F2-72E1-4279-802E-6B09E1F5C7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5723D-F4B6-420F-9956-6B7338B6C76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2767D8-3FCE-4B3E-A058-A0615CA63124}">
      <dgm:prSet/>
      <dgm:spPr/>
      <dgm:t>
        <a:bodyPr/>
        <a:lstStyle/>
        <a:p>
          <a:r>
            <a:rPr lang="en-US"/>
            <a:t>Logistic regression is used for solving the classification problems.</a:t>
          </a:r>
        </a:p>
      </dgm:t>
    </dgm:pt>
    <dgm:pt modelId="{F716B797-6256-4585-B530-81611694731C}" type="parTrans" cxnId="{82A10B7E-473F-46CA-BBE4-F217EEE05DCC}">
      <dgm:prSet/>
      <dgm:spPr/>
      <dgm:t>
        <a:bodyPr/>
        <a:lstStyle/>
        <a:p>
          <a:endParaRPr lang="en-US"/>
        </a:p>
      </dgm:t>
    </dgm:pt>
    <dgm:pt modelId="{047FB7FA-6456-4DBB-BFC9-AD70603D3817}" type="sibTrans" cxnId="{82A10B7E-473F-46CA-BBE4-F217EEE05DCC}">
      <dgm:prSet/>
      <dgm:spPr/>
      <dgm:t>
        <a:bodyPr/>
        <a:lstStyle/>
        <a:p>
          <a:endParaRPr lang="en-US"/>
        </a:p>
      </dgm:t>
    </dgm:pt>
    <dgm:pt modelId="{27FE4321-8204-40B4-9431-A6A528548C55}">
      <dgm:prSet/>
      <dgm:spPr/>
      <dgm:t>
        <a:bodyPr/>
        <a:lstStyle/>
        <a:p>
          <a:r>
            <a:rPr lang="en-US"/>
            <a:t>It has the ability to provide probabilities and classify new data using continuous and discrete datasets.</a:t>
          </a:r>
        </a:p>
      </dgm:t>
    </dgm:pt>
    <dgm:pt modelId="{FF971705-8E67-47B1-B554-AAD14F9537B2}" type="parTrans" cxnId="{D23DBDD1-8062-4200-A15B-4E1347F9B6CE}">
      <dgm:prSet/>
      <dgm:spPr/>
      <dgm:t>
        <a:bodyPr/>
        <a:lstStyle/>
        <a:p>
          <a:endParaRPr lang="en-US"/>
        </a:p>
      </dgm:t>
    </dgm:pt>
    <dgm:pt modelId="{51EE8B24-CFEF-4D94-B1B3-68A67E3B3FCC}" type="sibTrans" cxnId="{D23DBDD1-8062-4200-A15B-4E1347F9B6CE}">
      <dgm:prSet/>
      <dgm:spPr/>
      <dgm:t>
        <a:bodyPr/>
        <a:lstStyle/>
        <a:p>
          <a:endParaRPr lang="en-US"/>
        </a:p>
      </dgm:t>
    </dgm:pt>
    <dgm:pt modelId="{184D0760-210E-47C2-AB99-66305F32E07C}">
      <dgm:prSet/>
      <dgm:spPr/>
      <dgm:t>
        <a:bodyPr/>
        <a:lstStyle/>
        <a:p>
          <a:r>
            <a:rPr lang="en-US"/>
            <a:t>Predicts the output of a categorical dependent variable so the outcome must be a categorical or discrete value.</a:t>
          </a:r>
        </a:p>
      </dgm:t>
    </dgm:pt>
    <dgm:pt modelId="{BD0A1DC9-EA6F-46B5-A180-12AC044BC279}" type="parTrans" cxnId="{B8806918-BB8C-458C-8635-44871046E4B2}">
      <dgm:prSet/>
      <dgm:spPr/>
      <dgm:t>
        <a:bodyPr/>
        <a:lstStyle/>
        <a:p>
          <a:endParaRPr lang="en-US"/>
        </a:p>
      </dgm:t>
    </dgm:pt>
    <dgm:pt modelId="{3E8FB66C-E21F-4C2E-A795-B45A234895C0}" type="sibTrans" cxnId="{B8806918-BB8C-458C-8635-44871046E4B2}">
      <dgm:prSet/>
      <dgm:spPr/>
      <dgm:t>
        <a:bodyPr/>
        <a:lstStyle/>
        <a:p>
          <a:endParaRPr lang="en-US"/>
        </a:p>
      </dgm:t>
    </dgm:pt>
    <dgm:pt modelId="{F9308E6C-A13D-4E86-8BCA-13FE23E1C58E}" type="pres">
      <dgm:prSet presAssocID="{ED25723D-F4B6-420F-9956-6B7338B6C761}" presName="outerComposite" presStyleCnt="0">
        <dgm:presLayoutVars>
          <dgm:chMax val="5"/>
          <dgm:dir/>
          <dgm:resizeHandles val="exact"/>
        </dgm:presLayoutVars>
      </dgm:prSet>
      <dgm:spPr/>
    </dgm:pt>
    <dgm:pt modelId="{F5902100-E6EE-4401-95D9-FFC8A92AACB0}" type="pres">
      <dgm:prSet presAssocID="{ED25723D-F4B6-420F-9956-6B7338B6C761}" presName="dummyMaxCanvas" presStyleCnt="0">
        <dgm:presLayoutVars/>
      </dgm:prSet>
      <dgm:spPr/>
    </dgm:pt>
    <dgm:pt modelId="{E8CEF27E-13DC-4A19-BEAE-717493EFB777}" type="pres">
      <dgm:prSet presAssocID="{ED25723D-F4B6-420F-9956-6B7338B6C761}" presName="ThreeNodes_1" presStyleLbl="node1" presStyleIdx="0" presStyleCnt="3">
        <dgm:presLayoutVars>
          <dgm:bulletEnabled val="1"/>
        </dgm:presLayoutVars>
      </dgm:prSet>
      <dgm:spPr/>
    </dgm:pt>
    <dgm:pt modelId="{CF4745D2-7AC2-4288-B15C-6445C8BCFC9B}" type="pres">
      <dgm:prSet presAssocID="{ED25723D-F4B6-420F-9956-6B7338B6C761}" presName="ThreeNodes_2" presStyleLbl="node1" presStyleIdx="1" presStyleCnt="3">
        <dgm:presLayoutVars>
          <dgm:bulletEnabled val="1"/>
        </dgm:presLayoutVars>
      </dgm:prSet>
      <dgm:spPr/>
    </dgm:pt>
    <dgm:pt modelId="{E42AB797-D35B-41D7-81A2-AD6ED63B9953}" type="pres">
      <dgm:prSet presAssocID="{ED25723D-F4B6-420F-9956-6B7338B6C761}" presName="ThreeNodes_3" presStyleLbl="node1" presStyleIdx="2" presStyleCnt="3">
        <dgm:presLayoutVars>
          <dgm:bulletEnabled val="1"/>
        </dgm:presLayoutVars>
      </dgm:prSet>
      <dgm:spPr/>
    </dgm:pt>
    <dgm:pt modelId="{E7D3DC2B-A8BF-46AF-A17D-703778708464}" type="pres">
      <dgm:prSet presAssocID="{ED25723D-F4B6-420F-9956-6B7338B6C761}" presName="ThreeConn_1-2" presStyleLbl="fgAccFollowNode1" presStyleIdx="0" presStyleCnt="2">
        <dgm:presLayoutVars>
          <dgm:bulletEnabled val="1"/>
        </dgm:presLayoutVars>
      </dgm:prSet>
      <dgm:spPr/>
    </dgm:pt>
    <dgm:pt modelId="{D345E4A4-F76A-444F-937C-135BA9951B60}" type="pres">
      <dgm:prSet presAssocID="{ED25723D-F4B6-420F-9956-6B7338B6C761}" presName="ThreeConn_2-3" presStyleLbl="fgAccFollowNode1" presStyleIdx="1" presStyleCnt="2">
        <dgm:presLayoutVars>
          <dgm:bulletEnabled val="1"/>
        </dgm:presLayoutVars>
      </dgm:prSet>
      <dgm:spPr/>
    </dgm:pt>
    <dgm:pt modelId="{4ED1BBC0-6296-439D-AC99-BEB251750B4F}" type="pres">
      <dgm:prSet presAssocID="{ED25723D-F4B6-420F-9956-6B7338B6C761}" presName="ThreeNodes_1_text" presStyleLbl="node1" presStyleIdx="2" presStyleCnt="3">
        <dgm:presLayoutVars>
          <dgm:bulletEnabled val="1"/>
        </dgm:presLayoutVars>
      </dgm:prSet>
      <dgm:spPr/>
    </dgm:pt>
    <dgm:pt modelId="{F3EFE15C-0353-46FE-A285-F0078994A8D0}" type="pres">
      <dgm:prSet presAssocID="{ED25723D-F4B6-420F-9956-6B7338B6C761}" presName="ThreeNodes_2_text" presStyleLbl="node1" presStyleIdx="2" presStyleCnt="3">
        <dgm:presLayoutVars>
          <dgm:bulletEnabled val="1"/>
        </dgm:presLayoutVars>
      </dgm:prSet>
      <dgm:spPr/>
    </dgm:pt>
    <dgm:pt modelId="{1E9FC8F8-AB80-4A1C-8B36-2ED6221F664C}" type="pres">
      <dgm:prSet presAssocID="{ED25723D-F4B6-420F-9956-6B7338B6C76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8981F09-B62D-4A2F-9116-1E782D3DE543}" type="presOf" srcId="{2C2767D8-3FCE-4B3E-A058-A0615CA63124}" destId="{4ED1BBC0-6296-439D-AC99-BEB251750B4F}" srcOrd="1" destOrd="0" presId="urn:microsoft.com/office/officeart/2005/8/layout/vProcess5"/>
    <dgm:cxn modelId="{80316F0D-1CB5-4BFC-9E22-36C10E47389C}" type="presOf" srcId="{27FE4321-8204-40B4-9431-A6A528548C55}" destId="{F3EFE15C-0353-46FE-A285-F0078994A8D0}" srcOrd="1" destOrd="0" presId="urn:microsoft.com/office/officeart/2005/8/layout/vProcess5"/>
    <dgm:cxn modelId="{B8806918-BB8C-458C-8635-44871046E4B2}" srcId="{ED25723D-F4B6-420F-9956-6B7338B6C761}" destId="{184D0760-210E-47C2-AB99-66305F32E07C}" srcOrd="2" destOrd="0" parTransId="{BD0A1DC9-EA6F-46B5-A180-12AC044BC279}" sibTransId="{3E8FB66C-E21F-4C2E-A795-B45A234895C0}"/>
    <dgm:cxn modelId="{5435CE2D-0F05-4A53-AC4B-EEC6840EB494}" type="presOf" srcId="{27FE4321-8204-40B4-9431-A6A528548C55}" destId="{CF4745D2-7AC2-4288-B15C-6445C8BCFC9B}" srcOrd="0" destOrd="0" presId="urn:microsoft.com/office/officeart/2005/8/layout/vProcess5"/>
    <dgm:cxn modelId="{405A8962-74BE-496D-AB1E-3490B792E249}" type="presOf" srcId="{ED25723D-F4B6-420F-9956-6B7338B6C761}" destId="{F9308E6C-A13D-4E86-8BCA-13FE23E1C58E}" srcOrd="0" destOrd="0" presId="urn:microsoft.com/office/officeart/2005/8/layout/vProcess5"/>
    <dgm:cxn modelId="{1EB42C70-3B83-4419-A290-0FC4EACEBBD6}" type="presOf" srcId="{047FB7FA-6456-4DBB-BFC9-AD70603D3817}" destId="{E7D3DC2B-A8BF-46AF-A17D-703778708464}" srcOrd="0" destOrd="0" presId="urn:microsoft.com/office/officeart/2005/8/layout/vProcess5"/>
    <dgm:cxn modelId="{82A10B7E-473F-46CA-BBE4-F217EEE05DCC}" srcId="{ED25723D-F4B6-420F-9956-6B7338B6C761}" destId="{2C2767D8-3FCE-4B3E-A058-A0615CA63124}" srcOrd="0" destOrd="0" parTransId="{F716B797-6256-4585-B530-81611694731C}" sibTransId="{047FB7FA-6456-4DBB-BFC9-AD70603D3817}"/>
    <dgm:cxn modelId="{61C436A3-35C9-47E3-B4AE-DD866F366914}" type="presOf" srcId="{184D0760-210E-47C2-AB99-66305F32E07C}" destId="{E42AB797-D35B-41D7-81A2-AD6ED63B9953}" srcOrd="0" destOrd="0" presId="urn:microsoft.com/office/officeart/2005/8/layout/vProcess5"/>
    <dgm:cxn modelId="{83C744B0-D927-438E-BE7D-A31CDAD26403}" type="presOf" srcId="{2C2767D8-3FCE-4B3E-A058-A0615CA63124}" destId="{E8CEF27E-13DC-4A19-BEAE-717493EFB777}" srcOrd="0" destOrd="0" presId="urn:microsoft.com/office/officeart/2005/8/layout/vProcess5"/>
    <dgm:cxn modelId="{55D32CB5-24C6-4064-9DCC-4B8DEC266248}" type="presOf" srcId="{51EE8B24-CFEF-4D94-B1B3-68A67E3B3FCC}" destId="{D345E4A4-F76A-444F-937C-135BA9951B60}" srcOrd="0" destOrd="0" presId="urn:microsoft.com/office/officeart/2005/8/layout/vProcess5"/>
    <dgm:cxn modelId="{D66C1CC0-5203-4078-9909-D9571943DC90}" type="presOf" srcId="{184D0760-210E-47C2-AB99-66305F32E07C}" destId="{1E9FC8F8-AB80-4A1C-8B36-2ED6221F664C}" srcOrd="1" destOrd="0" presId="urn:microsoft.com/office/officeart/2005/8/layout/vProcess5"/>
    <dgm:cxn modelId="{D23DBDD1-8062-4200-A15B-4E1347F9B6CE}" srcId="{ED25723D-F4B6-420F-9956-6B7338B6C761}" destId="{27FE4321-8204-40B4-9431-A6A528548C55}" srcOrd="1" destOrd="0" parTransId="{FF971705-8E67-47B1-B554-AAD14F9537B2}" sibTransId="{51EE8B24-CFEF-4D94-B1B3-68A67E3B3FCC}"/>
    <dgm:cxn modelId="{F31E1192-8746-46E5-8836-9E7551722AD5}" type="presParOf" srcId="{F9308E6C-A13D-4E86-8BCA-13FE23E1C58E}" destId="{F5902100-E6EE-4401-95D9-FFC8A92AACB0}" srcOrd="0" destOrd="0" presId="urn:microsoft.com/office/officeart/2005/8/layout/vProcess5"/>
    <dgm:cxn modelId="{E63AA4F9-B6A9-4A45-87A9-63C47EE49D96}" type="presParOf" srcId="{F9308E6C-A13D-4E86-8BCA-13FE23E1C58E}" destId="{E8CEF27E-13DC-4A19-BEAE-717493EFB777}" srcOrd="1" destOrd="0" presId="urn:microsoft.com/office/officeart/2005/8/layout/vProcess5"/>
    <dgm:cxn modelId="{05AAF2C8-90AA-4D45-85C8-65A055D193F6}" type="presParOf" srcId="{F9308E6C-A13D-4E86-8BCA-13FE23E1C58E}" destId="{CF4745D2-7AC2-4288-B15C-6445C8BCFC9B}" srcOrd="2" destOrd="0" presId="urn:microsoft.com/office/officeart/2005/8/layout/vProcess5"/>
    <dgm:cxn modelId="{C4267A20-E9D6-4F5C-9FCA-31541807CF7F}" type="presParOf" srcId="{F9308E6C-A13D-4E86-8BCA-13FE23E1C58E}" destId="{E42AB797-D35B-41D7-81A2-AD6ED63B9953}" srcOrd="3" destOrd="0" presId="urn:microsoft.com/office/officeart/2005/8/layout/vProcess5"/>
    <dgm:cxn modelId="{DD748EC5-9CA4-420B-871F-B66643CC30D1}" type="presParOf" srcId="{F9308E6C-A13D-4E86-8BCA-13FE23E1C58E}" destId="{E7D3DC2B-A8BF-46AF-A17D-703778708464}" srcOrd="4" destOrd="0" presId="urn:microsoft.com/office/officeart/2005/8/layout/vProcess5"/>
    <dgm:cxn modelId="{9F6FCDBA-0925-4BA0-B8C3-94D0DB2A0B2D}" type="presParOf" srcId="{F9308E6C-A13D-4E86-8BCA-13FE23E1C58E}" destId="{D345E4A4-F76A-444F-937C-135BA9951B60}" srcOrd="5" destOrd="0" presId="urn:microsoft.com/office/officeart/2005/8/layout/vProcess5"/>
    <dgm:cxn modelId="{9E68373F-F606-4F6D-A614-E9E930716899}" type="presParOf" srcId="{F9308E6C-A13D-4E86-8BCA-13FE23E1C58E}" destId="{4ED1BBC0-6296-439D-AC99-BEB251750B4F}" srcOrd="6" destOrd="0" presId="urn:microsoft.com/office/officeart/2005/8/layout/vProcess5"/>
    <dgm:cxn modelId="{31907E29-97D4-4ACF-8B6C-351EBE28FA9F}" type="presParOf" srcId="{F9308E6C-A13D-4E86-8BCA-13FE23E1C58E}" destId="{F3EFE15C-0353-46FE-A285-F0078994A8D0}" srcOrd="7" destOrd="0" presId="urn:microsoft.com/office/officeart/2005/8/layout/vProcess5"/>
    <dgm:cxn modelId="{0F3C344F-B1D1-4106-B15E-ADA3786074AC}" type="presParOf" srcId="{F9308E6C-A13D-4E86-8BCA-13FE23E1C58E}" destId="{1E9FC8F8-AB80-4A1C-8B36-2ED6221F664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6E54C-CF3B-46A3-A926-B5E272663FE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2D7FB-C08D-4071-856D-F2FDB08C05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8A270-3345-455A-8FC1-B20760E1DEF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observed that Aluminium is having the highest correlation with Target Variable.</a:t>
          </a:r>
        </a:p>
      </dsp:txBody>
      <dsp:txXfrm>
        <a:off x="1507738" y="707092"/>
        <a:ext cx="9007861" cy="1305401"/>
      </dsp:txXfrm>
    </dsp:sp>
    <dsp:sp modelId="{D63060B5-EA75-4A4A-AE75-C4E4AEAE64E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FBA37-E7E8-4319-AFAC-C1F89094B4B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095F2-72E1-4279-802E-6B09E1F5C77F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Checked for covariance between each attribute.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EF27E-13DC-4A19-BEAE-717493EFB777}">
      <dsp:nvSpPr>
        <dsp:cNvPr id="0" name=""/>
        <dsp:cNvSpPr/>
      </dsp:nvSpPr>
      <dsp:spPr>
        <a:xfrm>
          <a:off x="0" y="0"/>
          <a:ext cx="4517910" cy="106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 regression is used for solving the classification problems.</a:t>
          </a:r>
        </a:p>
      </dsp:txBody>
      <dsp:txXfrm>
        <a:off x="31062" y="31062"/>
        <a:ext cx="3373520" cy="998400"/>
      </dsp:txXfrm>
    </dsp:sp>
    <dsp:sp modelId="{CF4745D2-7AC2-4288-B15C-6445C8BCFC9B}">
      <dsp:nvSpPr>
        <dsp:cNvPr id="0" name=""/>
        <dsp:cNvSpPr/>
      </dsp:nvSpPr>
      <dsp:spPr>
        <a:xfrm>
          <a:off x="398639" y="1237279"/>
          <a:ext cx="4517910" cy="106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has the ability to provide probabilities and classify new data using continuous and discrete datasets.</a:t>
          </a:r>
        </a:p>
      </dsp:txBody>
      <dsp:txXfrm>
        <a:off x="429701" y="1268341"/>
        <a:ext cx="3367806" cy="998400"/>
      </dsp:txXfrm>
    </dsp:sp>
    <dsp:sp modelId="{E42AB797-D35B-41D7-81A2-AD6ED63B9953}">
      <dsp:nvSpPr>
        <dsp:cNvPr id="0" name=""/>
        <dsp:cNvSpPr/>
      </dsp:nvSpPr>
      <dsp:spPr>
        <a:xfrm>
          <a:off x="797278" y="2474558"/>
          <a:ext cx="4517910" cy="106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Predicts the output of a categorical dependent variable so the outcome must be a categorical or discrete value.</a:t>
          </a:r>
        </a:p>
      </dsp:txBody>
      <dsp:txXfrm>
        <a:off x="828340" y="2505620"/>
        <a:ext cx="3367806" cy="998400"/>
      </dsp:txXfrm>
    </dsp:sp>
    <dsp:sp modelId="{E7D3DC2B-A8BF-46AF-A17D-703778708464}">
      <dsp:nvSpPr>
        <dsp:cNvPr id="0" name=""/>
        <dsp:cNvSpPr/>
      </dsp:nvSpPr>
      <dsp:spPr>
        <a:xfrm>
          <a:off x="3828569" y="804231"/>
          <a:ext cx="689341" cy="6893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983671" y="804231"/>
        <a:ext cx="379137" cy="518729"/>
      </dsp:txXfrm>
    </dsp:sp>
    <dsp:sp modelId="{D345E4A4-F76A-444F-937C-135BA9951B60}">
      <dsp:nvSpPr>
        <dsp:cNvPr id="0" name=""/>
        <dsp:cNvSpPr/>
      </dsp:nvSpPr>
      <dsp:spPr>
        <a:xfrm>
          <a:off x="4227208" y="2034440"/>
          <a:ext cx="689341" cy="6893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82310" y="2034440"/>
        <a:ext cx="379137" cy="51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8B20-3833-C6FD-7286-9459FE49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CA52C-CC1F-A534-5B1F-1B3792FD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137C-609C-C9D2-CDF6-FE8EFF09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E9FD-B1C9-1B50-F4A6-8C0B5D5E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6545-5085-114D-13DA-5FFF63CD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7482-02D4-7883-8D61-B30E260B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1715-33D1-00B2-3A7C-C295F594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747E-2589-3E77-9AF5-04C3794B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CCDE-93EE-5A2E-DCF5-5D4E8F58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4144-49A7-B2DB-0FA5-DA201E03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2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321ED-49A9-A3B9-EDE4-CEF8A0BE8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D95FD-AC2A-04F9-A8C1-47DDCED8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DFDF-511D-955B-39D3-3F6FF037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4CA01-0C67-0115-611E-514F8BA6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AE38-ADD6-5826-BFDB-DA221F1E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3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825F-842B-2996-BBE5-25CADE54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8E42-16F8-8C8F-15B6-A3B6EAA2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CF55-E783-117C-3410-930062B2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8CBD7-ABBA-B7DA-BB95-CB3D070F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1A6C-4994-126D-5962-C4D08B83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815B-EBCD-A963-7A1D-3C2E429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56B2-D05D-9E95-497E-9D2967B5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398B-1978-9719-4684-CA069A38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7ACA-AF03-6F5F-7E3F-B00F2880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C797B-AA66-05FD-7C18-D122D611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9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4E7C-25E6-A3F2-1A97-D7137F41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B54A-3EF3-37F4-9EF9-AA102669E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A057-4D6A-F909-C6B8-B58CBDC04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5B12A-68A8-3968-71BA-6132D6D4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31073-9855-3547-5004-CB9F39E8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62CE5-A775-4DDD-78D9-C5179EF7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2CF-5463-8404-AAF8-112D2715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B5C6-7834-0F7C-9E1F-E74FFD49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95713-5193-8DD8-C168-5B96D0B9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040DB-A513-52E7-BF86-435C0925A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63CA3-329A-4606-FEFA-25067AD56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09AD6-F41F-EB53-C3D4-F25F69EC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302A4-8129-958E-E327-E964618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43F8-A265-3347-33BB-9C52AA0D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6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FB74-3BAC-BAF5-13B1-7DD776A3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12D48-54A4-7E64-69CC-B1DCAF24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CC232-3800-BDA2-CAC1-61DE8A82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28CD8-4418-79F1-24CB-4D17921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4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C1678-0CEF-79A1-F571-1CB0D7D6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8BEC6-D037-E32D-B037-9D417D4D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1CF6-43B6-EB66-C207-376C0822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4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38F8-E73C-E8DE-4482-1B6B69A2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0BEE-B634-12FC-97E7-4F6921B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74299-D211-3F11-866F-5E015975D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1963-FF05-4CEF-3104-2D36F45C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E43A8-E482-F855-7922-60CF872C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F72B-2DD8-165B-72CA-F9A8607B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320-5FE1-B6D8-0C22-7CBE209E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A5BA6-932C-3FEA-3B33-7E6C1FC5D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3D40-F898-CEF3-55AE-0267DC373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B14F4-9A28-640F-1F38-9B7CC0E4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4D4E-428C-0663-7022-4A5FDD01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DD4F-AE38-518C-E62D-5E4EDB89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7A7EB-698D-3B7E-EBF6-C02AAC9F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077C-E36E-1533-E0C5-9908DEEA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4D59-5CAA-2086-8292-058CF331D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69E8-B60D-4112-ADA7-AC1B4D44F13C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8F84-A986-2F26-1F84-FF8DDC04F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1010-47C0-C77B-EE9C-5CE21CB8E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D3EE-36F4-4AA6-8D1F-81D9B69B9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terdrops on a liquid surface">
            <a:extLst>
              <a:ext uri="{FF2B5EF4-FFF2-40B4-BE49-F238E27FC236}">
                <a16:creationId xmlns:a16="http://schemas.microsoft.com/office/drawing/2014/main" id="{44052DDF-DA0C-AFD8-AC37-9BFB61DA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D7178-3143-EC44-7917-7B30764E2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359" y="1815515"/>
            <a:ext cx="9522408" cy="120299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WATER QUALITY PREDICTION</a:t>
            </a:r>
            <a:endParaRPr lang="en-IN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4C711-A2E7-EC08-B4B5-84F5DF06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Autofit/>
          </a:bodyPr>
          <a:lstStyle/>
          <a:p>
            <a:r>
              <a:rPr lang="en-IN" sz="1400" dirty="0"/>
              <a:t>A Suraj Reddy- AM.EN.U4CSE20012</a:t>
            </a:r>
          </a:p>
          <a:p>
            <a:r>
              <a:rPr lang="en-IN" sz="1400" dirty="0"/>
              <a:t>ASK </a:t>
            </a:r>
            <a:r>
              <a:rPr lang="en-IN" sz="1400" dirty="0" err="1"/>
              <a:t>Viswas</a:t>
            </a:r>
            <a:r>
              <a:rPr lang="en-IN" sz="1400" dirty="0"/>
              <a:t>- AM.EN.U4CSE20013</a:t>
            </a:r>
          </a:p>
          <a:p>
            <a:r>
              <a:rPr lang="en-IN" sz="1400" dirty="0"/>
              <a:t>N Sai Sandeep- AM.EN.U4CSE20049</a:t>
            </a:r>
          </a:p>
          <a:p>
            <a:r>
              <a:rPr lang="en-IN" sz="1400" dirty="0"/>
              <a:t>P Laxmi Praneeth- AM.EN.U4CSE20052</a:t>
            </a:r>
          </a:p>
          <a:p>
            <a:r>
              <a:rPr lang="en-IN" sz="1400" dirty="0"/>
              <a:t>CGS Pranav </a:t>
            </a:r>
            <a:r>
              <a:rPr lang="en-IN" sz="1400" dirty="0" err="1"/>
              <a:t>Advaith</a:t>
            </a:r>
            <a:r>
              <a:rPr lang="en-IN" sz="1400" dirty="0"/>
              <a:t>- AM.EN.U4CSE20056</a:t>
            </a:r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5500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D9FB5-7ADB-5187-F9E6-9D189552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06CE-BFF7-D9E5-2F67-09479B51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500" dirty="0"/>
              <a:t>Support Vector Machine or SVM is one of the most popular Supervised Learning algorithms, which is </a:t>
            </a:r>
            <a:r>
              <a:rPr lang="en-US" sz="1500" dirty="0" err="1"/>
              <a:t>usedfor</a:t>
            </a:r>
            <a:r>
              <a:rPr lang="en-US" sz="1500" dirty="0"/>
              <a:t> Classification as well as Regression problems. </a:t>
            </a:r>
          </a:p>
          <a:p>
            <a:r>
              <a:rPr lang="en-US" sz="1500" dirty="0"/>
              <a:t>The goal of the SVM algorithm is to create the best line or decision boundary that can segregate n-dimensional space into classes so that we can easily put the new data point in the correct category in the future. </a:t>
            </a:r>
          </a:p>
          <a:p>
            <a:r>
              <a:rPr lang="en-US" sz="1500" dirty="0"/>
              <a:t>SVM chooses the extreme points/vectors that help in creating the hyperplane. These extreme cases are called as support vectors, and hence algorithm is termed as Support Vector Machine.</a:t>
            </a:r>
          </a:p>
          <a:p>
            <a:r>
              <a:rPr lang="en-US" sz="1500" dirty="0"/>
              <a:t>It can be used for the data that is not regularly distributed and have unknown distribution. </a:t>
            </a:r>
          </a:p>
          <a:p>
            <a:r>
              <a:rPr lang="en-US" sz="1500" dirty="0"/>
              <a:t>It can be used for the data such as image, text, audio etc. Since we are trying out to classify images we have a good algorithm to implement in SVM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81358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23A67-9F96-10A6-5FA8-D54C8001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DECISION TREE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80C-8A90-91AC-E9EB-23471F0E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Decision Trees (DTs) are a non-parametric supervised learning method used for classification and regression. </a:t>
            </a:r>
          </a:p>
          <a:p>
            <a:r>
              <a:rPr lang="en-US" sz="2400"/>
              <a:t>The goal is to create a model that predicts the value of a target variable by learning simple decision rules inferred from the data features.</a:t>
            </a:r>
          </a:p>
          <a:p>
            <a:r>
              <a:rPr lang="en-US" sz="2400"/>
              <a:t>A tree can be seen as a piecewise constant approximation. </a:t>
            </a:r>
          </a:p>
          <a:p>
            <a:r>
              <a:rPr lang="en-US" sz="2400"/>
              <a:t>The mains advantages that Decision Tree holds is that it is easy to understand and interpret and the trees can be visualised.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4037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CC57-8CFA-D7E1-DDEA-6C5C7470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DCE3-7137-E9A2-BEB1-9C86A7E0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A random forest is a machine learning technique that’s used to solve regression and classification problems.</a:t>
            </a:r>
          </a:p>
          <a:p>
            <a:r>
              <a:rPr lang="en-US" sz="2400"/>
              <a:t> A random forest algorithm consists of many decision trees. </a:t>
            </a:r>
          </a:p>
          <a:p>
            <a:r>
              <a:rPr lang="en-US" sz="2400"/>
              <a:t>The ‘forest’ generated by the random forest algorithm is trained through bagging or bootstrap aggregating.</a:t>
            </a:r>
          </a:p>
          <a:p>
            <a:r>
              <a:rPr lang="en-US" sz="2400"/>
              <a:t>The (random forest) algorithm establishes the outcome based on the predictions of the decision trees. </a:t>
            </a:r>
          </a:p>
          <a:p>
            <a:r>
              <a:rPr lang="en-US" sz="2400"/>
              <a:t>It predicts by taking the average or mean of the output from various trees. Increasing the number of trees increases the precision of the outcome.</a:t>
            </a:r>
          </a:p>
        </p:txBody>
      </p:sp>
    </p:spTree>
    <p:extLst>
      <p:ext uri="{BB962C8B-B14F-4D97-AF65-F5344CB8AC3E}">
        <p14:creationId xmlns:p14="http://schemas.microsoft.com/office/powerpoint/2010/main" val="238604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16D15-664D-81D8-8E54-861D4AFB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1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INTRODUCTION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81EA0E-7E4C-3F90-91D8-D00740E8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5" y="4385388"/>
            <a:ext cx="10972800" cy="2269732"/>
          </a:xfrm>
        </p:spPr>
        <p:txBody>
          <a:bodyPr anchor="ctr">
            <a:noAutofit/>
          </a:bodyPr>
          <a:lstStyle/>
          <a:p>
            <a:r>
              <a:rPr lang="en-US" sz="2200" dirty="0"/>
              <a:t>Water is an important factor for life to continue.</a:t>
            </a:r>
          </a:p>
          <a:p>
            <a:r>
              <a:rPr lang="en-US" sz="2200" dirty="0"/>
              <a:t>But how many of we are drinking pure water?</a:t>
            </a:r>
          </a:p>
          <a:p>
            <a:r>
              <a:rPr lang="en-US" sz="2200" dirty="0"/>
              <a:t>There are several factors to consider while considering water is suitable for drinking or not.</a:t>
            </a:r>
          </a:p>
          <a:p>
            <a:r>
              <a:rPr lang="en-US" sz="2200" dirty="0"/>
              <a:t>Due to intake of contaminated we see people getting affected with various diseases and even death.</a:t>
            </a:r>
          </a:p>
          <a:p>
            <a:r>
              <a:rPr lang="en-US" sz="2200" dirty="0"/>
              <a:t>To make our life easier we are going to develop a machine learning algorithm or model which is more generalized that is going to take several characteristics into consideration and predict whether drinking found in a place(‘s) is suitable for drinking or </a:t>
            </a:r>
            <a:r>
              <a:rPr lang="en-US" sz="2200" dirty="0" err="1"/>
              <a:t>noT</a:t>
            </a:r>
            <a:r>
              <a:rPr lang="en-US" sz="2200"/>
              <a:t>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03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6E6F2-CB4B-D1E7-4BE4-D7055463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FFF0-407C-E0E0-5944-7E932A4A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Here and there we see people dying due to intake of contaminated water which is a misfortune.</a:t>
            </a:r>
          </a:p>
          <a:p>
            <a:r>
              <a:rPr lang="en-US" sz="2000"/>
              <a:t>Water quality describes the condition of the water, including chemical, physical, and biological characteristics, usually with respect to its suitability for a particular purpose such as drinking.</a:t>
            </a:r>
          </a:p>
          <a:p>
            <a:r>
              <a:rPr lang="en-US" sz="2000"/>
              <a:t>So, Using this water quality project, we can ease the job of finding the water quality.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8372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60D8-26BB-1C6C-EA38-4F2470C4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DATASETS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7030EF6-9CC6-BAC2-3957-608E313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Dataset used in the project represents approximately 8000 samples of water in an urban environment, with their individual concentration.</a:t>
            </a:r>
          </a:p>
          <a:p>
            <a:r>
              <a:rPr lang="en-US" sz="2000"/>
              <a:t>Different elements such as the concentration of dissolved oxygen, bacteria levels, the amount of salt (or salinity), or the amount of material suspended in the water (turbidity).</a:t>
            </a:r>
          </a:p>
          <a:p>
            <a:r>
              <a:rPr lang="en-US" sz="2000"/>
              <a:t>The data set has 21 different columns representing the concentration of different elements and approximately 8000 rows.</a:t>
            </a:r>
          </a:p>
          <a:p>
            <a:r>
              <a:rPr lang="en-US" sz="2000"/>
              <a:t>The Dependent variable is named as column "is_safe" which has 2 classes in the data, both in the training and testing sets:</a:t>
            </a:r>
          </a:p>
          <a:p>
            <a:pPr lvl="1"/>
            <a:r>
              <a:rPr lang="en-US" sz="2000"/>
              <a:t>Class 0 represents water that is NOT suitable</a:t>
            </a:r>
          </a:p>
          <a:p>
            <a:pPr lvl="1"/>
            <a:r>
              <a:rPr lang="en-US" sz="2000"/>
              <a:t>Class 1 represents water that is suitable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04597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A9779-9B3B-831C-0CA5-89DC0D64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PREPROCESSING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02D7-2C40-BF6F-61BE-47F0E541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Converted attributes to float.</a:t>
            </a:r>
          </a:p>
          <a:p>
            <a:r>
              <a:rPr lang="en-US" sz="2000" dirty="0"/>
              <a:t>Removed NAN values</a:t>
            </a:r>
            <a:r>
              <a:rPr lang="en-IN" sz="2000" dirty="0"/>
              <a:t>.</a:t>
            </a:r>
          </a:p>
          <a:p>
            <a:r>
              <a:rPr lang="en-IN" sz="2000" dirty="0"/>
              <a:t>Normalizing The dataset.</a:t>
            </a:r>
          </a:p>
          <a:p>
            <a:r>
              <a:rPr lang="en-IN" sz="2000" dirty="0"/>
              <a:t>Standardizing the dataset</a:t>
            </a:r>
          </a:p>
          <a:p>
            <a:r>
              <a:rPr lang="en-IN" sz="2000" dirty="0"/>
              <a:t>Removing outliers using Inter Quartile Range.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39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8D0B-B13A-94F1-2D99-DC26D28C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 VISULIZATION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D307-9BD1-1351-48FB-B9CD8115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We visualized data using </a:t>
            </a:r>
          </a:p>
          <a:p>
            <a:pPr lvl="1"/>
            <a:r>
              <a:rPr lang="en-US" sz="2000"/>
              <a:t>Plot box</a:t>
            </a:r>
          </a:p>
          <a:p>
            <a:pPr lvl="1"/>
            <a:r>
              <a:rPr lang="en-US" sz="2000"/>
              <a:t>Pair plot</a:t>
            </a:r>
          </a:p>
          <a:p>
            <a:pPr lvl="1"/>
            <a:r>
              <a:rPr lang="en-US" sz="2000"/>
              <a:t>Matshow</a:t>
            </a:r>
          </a:p>
          <a:p>
            <a:pPr lvl="1"/>
            <a:r>
              <a:rPr lang="en-US" sz="2000"/>
              <a:t>Heatmap</a:t>
            </a:r>
          </a:p>
          <a:p>
            <a:pPr lvl="1"/>
            <a:r>
              <a:rPr lang="en-US" sz="2000"/>
              <a:t>Scatter_matrix</a:t>
            </a:r>
          </a:p>
          <a:p>
            <a:pPr lvl="1"/>
            <a:r>
              <a:rPr lang="en-US" sz="2000"/>
              <a:t>Count plot for dependent feature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7990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4C89-A7C1-824B-232C-4F4A1A17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FROM DATA VISUALIZATION 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01C0E7-FB64-4AAC-3151-D539D80776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7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FC51-F691-4D9A-CD56-A95297CE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LEARNING ALGORITHMS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2A79-D0C0-BC5D-900B-EBEE3610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Since we are trying to implement a classification model we narrowed down to first by just Testing the Accuracy with Logistic Regression, </a:t>
            </a:r>
          </a:p>
          <a:p>
            <a:r>
              <a:rPr lang="en-US" sz="2000"/>
              <a:t>And then finally Narrowing down to Three Algorithms SVM , Decision Tree and Random Forest classifier.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51547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601D-D05B-DF86-2FCF-C156A3EE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/>
              <a:t>LOGISTIC REGRESSION</a:t>
            </a:r>
            <a:endParaRPr lang="en-IN" sz="4000" b="1"/>
          </a:p>
        </p:txBody>
      </p:sp>
      <p:graphicFrame>
        <p:nvGraphicFramePr>
          <p:cNvPr id="1041" name="Content Placeholder 2">
            <a:extLst>
              <a:ext uri="{FF2B5EF4-FFF2-40B4-BE49-F238E27FC236}">
                <a16:creationId xmlns:a16="http://schemas.microsoft.com/office/drawing/2014/main" id="{92305D79-C567-5526-75BF-2AD9296D25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4923" y="2405894"/>
          <a:ext cx="5315189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fsovLek0AAAAASUVORK5CYII= (290×174)">
            <a:extLst>
              <a:ext uri="{FF2B5EF4-FFF2-40B4-BE49-F238E27FC236}">
                <a16:creationId xmlns:a16="http://schemas.microsoft.com/office/drawing/2014/main" id="{EF122326-5D5C-0C20-E47F-A148DF86A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193787"/>
            <a:ext cx="4170530" cy="25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7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809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WATER QUALITY PREDICTION</vt:lpstr>
      <vt:lpstr>INTRODUCTION</vt:lpstr>
      <vt:lpstr>Motivation</vt:lpstr>
      <vt:lpstr>DATASETS</vt:lpstr>
      <vt:lpstr>PREPROCESSING</vt:lpstr>
      <vt:lpstr>DATA VISULIZATION</vt:lpstr>
      <vt:lpstr>RESULT FROM DATA VISUALIZATION </vt:lpstr>
      <vt:lpstr>LEARNING ALGORITHMS</vt:lpstr>
      <vt:lpstr>LOGISTIC REGRESSION</vt:lpstr>
      <vt:lpstr>SVM</vt:lpstr>
      <vt:lpstr>DECISION TREE</vt:lpstr>
      <vt:lpstr>Random Forest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PREDICTION</dc:title>
  <dc:creator>praneeth</dc:creator>
  <cp:lastModifiedBy>praneeth</cp:lastModifiedBy>
  <cp:revision>5</cp:revision>
  <dcterms:created xsi:type="dcterms:W3CDTF">2022-12-16T03:56:29Z</dcterms:created>
  <dcterms:modified xsi:type="dcterms:W3CDTF">2022-12-16T11:00:29Z</dcterms:modified>
</cp:coreProperties>
</file>