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2" r:id="rId2"/>
    <p:sldId id="261" r:id="rId3"/>
    <p:sldId id="262" r:id="rId4"/>
    <p:sldId id="263" r:id="rId5"/>
    <p:sldId id="266" r:id="rId6"/>
    <p:sldId id="283" r:id="rId7"/>
    <p:sldId id="284" r:id="rId8"/>
    <p:sldId id="286" r:id="rId9"/>
    <p:sldId id="268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neeth Paloju" initials="PP" lastIdx="2" clrIdx="0">
    <p:extLst>
      <p:ext uri="{19B8F6BF-5375-455C-9EA6-DF929625EA0E}">
        <p15:presenceInfo xmlns:p15="http://schemas.microsoft.com/office/powerpoint/2012/main" userId="84f68c4c4489c6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5C4D"/>
    <a:srgbClr val="05F9FF"/>
    <a:srgbClr val="F149C5"/>
    <a:srgbClr val="D1D8B7"/>
    <a:srgbClr val="A09D79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eeth Paloju" userId="84f68c4c4489c6e2" providerId="LiveId" clId="{72D44D76-BCF7-4D38-A09F-7AE7C7D9A7B7}"/>
    <pc:docChg chg="modSld">
      <pc:chgData name="Praneeth Paloju" userId="84f68c4c4489c6e2" providerId="LiveId" clId="{72D44D76-BCF7-4D38-A09F-7AE7C7D9A7B7}" dt="2023-06-26T14:43:38.147" v="8" actId="20577"/>
      <pc:docMkLst>
        <pc:docMk/>
      </pc:docMkLst>
      <pc:sldChg chg="modSp mod">
        <pc:chgData name="Praneeth Paloju" userId="84f68c4c4489c6e2" providerId="LiveId" clId="{72D44D76-BCF7-4D38-A09F-7AE7C7D9A7B7}" dt="2023-06-26T14:43:38.147" v="8" actId="20577"/>
        <pc:sldMkLst>
          <pc:docMk/>
          <pc:sldMk cId="1234133501" sldId="266"/>
        </pc:sldMkLst>
        <pc:spChg chg="mod">
          <ac:chgData name="Praneeth Paloju" userId="84f68c4c4489c6e2" providerId="LiveId" clId="{72D44D76-BCF7-4D38-A09F-7AE7C7D9A7B7}" dt="2023-06-26T14:43:38.147" v="8" actId="20577"/>
          <ac:spMkLst>
            <pc:docMk/>
            <pc:sldMk cId="1234133501" sldId="266"/>
            <ac:spMk id="10" creationId="{9645BD6E-D504-0AAE-E7AB-615D9958818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3:41:34.2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3:41:35.4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13:41:42.6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6/26/2023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42782"/>
            <a:ext cx="9144000" cy="1333500"/>
          </a:xfrm>
        </p:spPr>
        <p:txBody>
          <a:bodyPr/>
          <a:lstStyle/>
          <a:p>
            <a:r>
              <a:rPr lang="en-US" dirty="0"/>
              <a:t>GRAPHICAL PASS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5280" y="3581718"/>
            <a:ext cx="9144000" cy="1655762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ailec"/>
              </a:rPr>
              <a:t>Protect sensitive information from hackers by implementing robust security measures to ensure data integrity and confidentiality.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04875" y="1085850"/>
            <a:ext cx="9144000" cy="1348232"/>
          </a:xfrm>
        </p:spPr>
        <p:txBody>
          <a:bodyPr/>
          <a:lstStyle/>
          <a:p>
            <a:r>
              <a:rPr lang="en-US" dirty="0"/>
              <a:t>  Thank you.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A77FB-A41D-8817-7147-8E78ABEA9BF0}"/>
              </a:ext>
            </a:extLst>
          </p:cNvPr>
          <p:cNvSpPr txBox="1"/>
          <p:nvPr/>
        </p:nvSpPr>
        <p:spPr>
          <a:xfrm>
            <a:off x="5314950" y="2738842"/>
            <a:ext cx="382905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n-IN" sz="30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Done By:</a:t>
            </a:r>
          </a:p>
          <a:p>
            <a:pPr>
              <a:lnSpc>
                <a:spcPct val="150000"/>
              </a:lnSpc>
            </a:pPr>
            <a:r>
              <a:rPr lang="en-IN" sz="2500" dirty="0"/>
              <a:t>Praneeth Paloju</a:t>
            </a:r>
          </a:p>
          <a:p>
            <a:pPr>
              <a:lnSpc>
                <a:spcPct val="150000"/>
              </a:lnSpc>
            </a:pPr>
            <a:r>
              <a:rPr lang="en-IN" sz="2500" dirty="0"/>
              <a:t>Jahnavi</a:t>
            </a:r>
          </a:p>
          <a:p>
            <a:pPr>
              <a:lnSpc>
                <a:spcPct val="150000"/>
              </a:lnSpc>
            </a:pPr>
            <a:r>
              <a:rPr lang="en-IN" sz="2500" dirty="0"/>
              <a:t>Saicharan</a:t>
            </a:r>
          </a:p>
          <a:p>
            <a:pPr>
              <a:lnSpc>
                <a:spcPct val="150000"/>
              </a:lnSpc>
            </a:pPr>
            <a:r>
              <a:rPr lang="en-IN" sz="2500" dirty="0"/>
              <a:t>Pasha Hussain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12" y="622808"/>
            <a:ext cx="11439144" cy="676656"/>
          </a:xfrm>
        </p:spPr>
        <p:txBody>
          <a:bodyPr/>
          <a:lstStyle/>
          <a:p>
            <a:r>
              <a:rPr lang="en-US" dirty="0"/>
              <a:t>Why don’t we use ALPHANUMERICS. 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9D65A-EA28-6415-B6CC-EE623904F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87" y="1614297"/>
            <a:ext cx="10749153" cy="412927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400" dirty="0">
                <a:solidFill>
                  <a:schemeClr val="accent1">
                    <a:lumMod val="25000"/>
                  </a:schemeClr>
                </a:solidFill>
              </a:rPr>
              <a:t>H</a:t>
            </a:r>
            <a:r>
              <a:rPr lang="en-US" sz="3400" b="0" i="0" dirty="0">
                <a:solidFill>
                  <a:schemeClr val="accent1">
                    <a:lumMod val="25000"/>
                  </a:schemeClr>
                </a:solidFill>
                <a:effectLst/>
              </a:rPr>
              <a:t>ackers use automated tools to systematically try various combinations of words, numbers, and characters to crack passwords. </a:t>
            </a:r>
          </a:p>
          <a:p>
            <a:pPr>
              <a:lnSpc>
                <a:spcPct val="150000"/>
              </a:lnSpc>
            </a:pPr>
            <a:r>
              <a:rPr lang="en-US" sz="3400" dirty="0">
                <a:solidFill>
                  <a:schemeClr val="accent1">
                    <a:lumMod val="25000"/>
                  </a:schemeClr>
                </a:solidFill>
              </a:rPr>
              <a:t>I</a:t>
            </a:r>
            <a:r>
              <a:rPr lang="en-US" sz="3400" b="0" i="0" dirty="0">
                <a:solidFill>
                  <a:schemeClr val="accent1">
                    <a:lumMod val="25000"/>
                  </a:schemeClr>
                </a:solidFill>
                <a:effectLst/>
              </a:rPr>
              <a:t>t lacks complexity and can be vulnerable to various hacking techniques, such as brute force attacks. </a:t>
            </a:r>
          </a:p>
          <a:p>
            <a:pPr>
              <a:lnSpc>
                <a:spcPct val="150000"/>
              </a:lnSpc>
            </a:pPr>
            <a:r>
              <a:rPr lang="en-US" sz="34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Repetitive characters reduce the entropy randomness of the password, making it easier for hackers to guess or crack.</a:t>
            </a:r>
          </a:p>
          <a:p>
            <a:pPr>
              <a:lnSpc>
                <a:spcPct val="150000"/>
              </a:lnSpc>
            </a:pPr>
            <a:r>
              <a:rPr lang="en-US" sz="34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Alphanumeric passwords can be more complex and challenging to remember.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>
              <a:solidFill>
                <a:schemeClr val="accent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618363"/>
            <a:ext cx="10515600" cy="676656"/>
          </a:xfrm>
        </p:spPr>
        <p:txBody>
          <a:bodyPr/>
          <a:lstStyle/>
          <a:p>
            <a:r>
              <a:rPr lang="en-US" dirty="0"/>
              <a:t> Why Pictorial Password . 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E26C1D-E292-71CC-C847-F23A6AEE1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62" y="1520951"/>
            <a:ext cx="10796778" cy="42130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600" dirty="0"/>
              <a:t>As an image has </a:t>
            </a:r>
            <a:r>
              <a:rPr lang="en-IN" sz="2600" dirty="0">
                <a:solidFill>
                  <a:schemeClr val="accent1">
                    <a:lumMod val="25000"/>
                  </a:schemeClr>
                </a:solidFill>
              </a:rPr>
              <a:t>many pixels it become extremely challenging for hackers to accurately predict the exact locations.</a:t>
            </a:r>
          </a:p>
          <a:p>
            <a:pPr>
              <a:lnSpc>
                <a:spcPct val="150000"/>
              </a:lnSpc>
            </a:pPr>
            <a:r>
              <a:rPr lang="en-US" sz="2600" b="0" i="0" dirty="0">
                <a:solidFill>
                  <a:schemeClr val="accent1">
                    <a:lumMod val="25000"/>
                  </a:schemeClr>
                </a:solidFill>
                <a:effectLst/>
              </a:rPr>
              <a:t>Random brute-force methods are ineffective in cracking spots. </a:t>
            </a:r>
            <a:endParaRPr lang="en-IN" sz="2600" dirty="0">
              <a:solidFill>
                <a:schemeClr val="accent1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600" b="0" i="0" dirty="0">
                <a:solidFill>
                  <a:schemeClr val="accent1">
                    <a:lumMod val="25000"/>
                  </a:schemeClr>
                </a:solidFill>
                <a:effectLst/>
              </a:rPr>
              <a:t>Enhance the security measures applied to safeguard sensitive information.</a:t>
            </a:r>
          </a:p>
          <a:p>
            <a:pPr>
              <a:lnSpc>
                <a:spcPct val="150000"/>
              </a:lnSpc>
            </a:pPr>
            <a:r>
              <a:rPr lang="en-US" sz="2600" b="0" i="0" dirty="0">
                <a:solidFill>
                  <a:schemeClr val="accent1">
                    <a:lumMod val="25000"/>
                  </a:schemeClr>
                </a:solidFill>
                <a:effectLst/>
              </a:rPr>
              <a:t>Can be utilized to securely store sensitive information, including financial data, identification details and more.</a:t>
            </a:r>
          </a:p>
          <a:p>
            <a:pPr>
              <a:lnSpc>
                <a:spcPct val="150000"/>
              </a:lnSpc>
            </a:pPr>
            <a:endParaRPr lang="en-US" b="0" i="0" dirty="0">
              <a:solidFill>
                <a:schemeClr val="accent1">
                  <a:lumMod val="25000"/>
                </a:schemeClr>
              </a:solidFill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0" i="0" dirty="0">
              <a:solidFill>
                <a:schemeClr val="accent1">
                  <a:lumMod val="2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IN" dirty="0">
              <a:solidFill>
                <a:schemeClr val="accent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71675"/>
            <a:ext cx="10841736" cy="1457325"/>
          </a:xfrm>
        </p:spPr>
        <p:txBody>
          <a:bodyPr/>
          <a:lstStyle/>
          <a:p>
            <a:r>
              <a:rPr lang="en-US" sz="5000" dirty="0"/>
              <a:t>Demo of usage: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AN ACCOUNT </a:t>
            </a:r>
            <a:r>
              <a:rPr lang="en-US" dirty="0"/>
              <a:t>TO BEGIN: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E10EF81-64CC-6A28-C21D-3B74E65B2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990850" y="1632977"/>
            <a:ext cx="7934325" cy="4282048"/>
          </a:xfrm>
        </p:spPr>
      </p:pic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F299F-DA63-4B9A-D64D-DCC1BBC0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22351E-44FB-2B6A-932A-48757EC8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LOGIN TO USE: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AC1A77-E1AD-7DA7-4150-AFD400C89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981325" y="1638300"/>
            <a:ext cx="7951089" cy="4276724"/>
          </a:xfrm>
        </p:spPr>
      </p:pic>
    </p:spTree>
    <p:extLst>
      <p:ext uri="{BB962C8B-B14F-4D97-AF65-F5344CB8AC3E}">
        <p14:creationId xmlns:p14="http://schemas.microsoft.com/office/powerpoint/2010/main" val="103523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FBFBD-913D-6C26-D22B-81A8AE17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3C14F-CCF5-9C74-AF3B-2E7603F3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E07A3-2CFE-7CC9-7C61-50C202E3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702BBE-74A0-D523-9927-32C0E702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YOUR PERSONAL SITE: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512DD1-9172-64D5-8BFB-53BA0BC90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872" y="1778000"/>
            <a:ext cx="7895603" cy="4136140"/>
          </a:xfrm>
        </p:spPr>
      </p:pic>
    </p:spTree>
    <p:extLst>
      <p:ext uri="{BB962C8B-B14F-4D97-AF65-F5344CB8AC3E}">
        <p14:creationId xmlns:p14="http://schemas.microsoft.com/office/powerpoint/2010/main" val="215902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8B06-96A5-CDEC-67B2-AEBA2D59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3729" y="5040439"/>
            <a:ext cx="7498271" cy="676656"/>
          </a:xfrm>
        </p:spPr>
        <p:txBody>
          <a:bodyPr/>
          <a:lstStyle/>
          <a:p>
            <a:r>
              <a:rPr lang="en-IN" dirty="0"/>
              <a:t>LOGOUT ONCE DONE..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7A0DFB-0294-09CA-B375-D55EF281D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72" y="354472"/>
            <a:ext cx="8337478" cy="427672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C16EA-3167-1E0F-2240-98BEA116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2CF9E-5BF0-3958-DA8D-D92E54FC713A}"/>
              </a:ext>
            </a:extLst>
          </p:cNvPr>
          <p:cNvSpPr/>
          <p:nvPr/>
        </p:nvSpPr>
        <p:spPr>
          <a:xfrm>
            <a:off x="6772275" y="1002507"/>
            <a:ext cx="1438275" cy="1047750"/>
          </a:xfrm>
          <a:prstGeom prst="ellipse">
            <a:avLst/>
          </a:prstGeom>
          <a:ln>
            <a:solidFill>
              <a:schemeClr val="bg2">
                <a:lumMod val="10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8CC179-B4E2-C6D7-CBD8-CA8D5073BE91}"/>
                  </a:ext>
                </a:extLst>
              </p14:cNvPr>
              <p14:cNvContentPartPr/>
              <p14:nvPr/>
            </p14:nvContentPartPr>
            <p14:xfrm>
              <a:off x="10525395" y="2418855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8CC179-B4E2-C6D7-CBD8-CA8D5073BE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16395" y="241021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01BE688-E505-3997-DA2F-7DF69082889C}"/>
                  </a:ext>
                </a:extLst>
              </p14:cNvPr>
              <p14:cNvContentPartPr/>
              <p14:nvPr/>
            </p14:nvContentPartPr>
            <p14:xfrm>
              <a:off x="10324875" y="1856895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01BE688-E505-3997-DA2F-7DF6908288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16235" y="184789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39B2442-FDFC-A081-06D9-28BD6EB658A9}"/>
                  </a:ext>
                </a:extLst>
              </p14:cNvPr>
              <p14:cNvContentPartPr/>
              <p14:nvPr/>
            </p14:nvContentPartPr>
            <p14:xfrm>
              <a:off x="10162875" y="1513815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39B2442-FDFC-A081-06D9-28BD6EB658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53875" y="1505175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9E3A9119-DC74-9382-1471-8BD3A977D1E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49691" y="1896665"/>
            <a:ext cx="3902868" cy="2114551"/>
          </a:xfrm>
          <a:prstGeom prst="curvedConnector3">
            <a:avLst>
              <a:gd name="adj1" fmla="val 114430"/>
            </a:avLst>
          </a:prstGeom>
          <a:ln w="38100">
            <a:solidFill>
              <a:srgbClr val="AD5C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57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6" y="364865"/>
            <a:ext cx="8296274" cy="676656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25000"/>
                  </a:schemeClr>
                </a:solidFill>
              </a:rPr>
              <a:t>What we used to do this. ?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318E15-F905-C1F7-64E9-5432C6F95694}"/>
              </a:ext>
            </a:extLst>
          </p:cNvPr>
          <p:cNvSpPr txBox="1"/>
          <p:nvPr/>
        </p:nvSpPr>
        <p:spPr>
          <a:xfrm>
            <a:off x="1551622" y="1816409"/>
            <a:ext cx="5277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BOOTSTRAP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B82549-4AB8-189B-DE4E-21A462A1E31F}"/>
              </a:ext>
            </a:extLst>
          </p:cNvPr>
          <p:cNvSpPr txBox="1"/>
          <p:nvPr/>
        </p:nvSpPr>
        <p:spPr>
          <a:xfrm>
            <a:off x="1032034" y="1394421"/>
            <a:ext cx="542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FRONTEND: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6217C7-98F5-2CDD-363E-F647001DF8DD}"/>
              </a:ext>
            </a:extLst>
          </p:cNvPr>
          <p:cNvSpPr txBox="1"/>
          <p:nvPr/>
        </p:nvSpPr>
        <p:spPr>
          <a:xfrm>
            <a:off x="1032034" y="3313014"/>
            <a:ext cx="561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BACKEND: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1500AA-9F9D-E2D0-E7B1-5D1B7D6ED018}"/>
              </a:ext>
            </a:extLst>
          </p:cNvPr>
          <p:cNvSpPr txBox="1"/>
          <p:nvPr/>
        </p:nvSpPr>
        <p:spPr>
          <a:xfrm>
            <a:off x="1551622" y="3845068"/>
            <a:ext cx="552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NODEJS</a:t>
            </a:r>
          </a:p>
        </p:txBody>
      </p:sp>
      <p:pic>
        <p:nvPicPr>
          <p:cNvPr id="1030" name="Picture 6" descr="html5 logo, devextreme multi purpose controls html javascript #31816">
            <a:extLst>
              <a:ext uri="{FF2B5EF4-FFF2-40B4-BE49-F238E27FC236}">
                <a16:creationId xmlns:a16="http://schemas.microsoft.com/office/drawing/2014/main" id="{D6D2668F-51A1-22F0-29F6-30862730B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221" y="1257969"/>
            <a:ext cx="5277803" cy="205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ode.js Logo png transparent">
            <a:extLst>
              <a:ext uri="{FF2B5EF4-FFF2-40B4-BE49-F238E27FC236}">
                <a16:creationId xmlns:a16="http://schemas.microsoft.com/office/drawing/2014/main" id="{E21E6C11-0E3E-6634-68E5-FE0ABA11C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09" y="3611032"/>
            <a:ext cx="3971924" cy="243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ootstrap Icons Sketch freebie - Download free resource for Sketch - Sketch  App Sources">
            <a:extLst>
              <a:ext uri="{FF2B5EF4-FFF2-40B4-BE49-F238E27FC236}">
                <a16:creationId xmlns:a16="http://schemas.microsoft.com/office/drawing/2014/main" id="{6C5F1CAC-566D-DC3E-39C6-52D60865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440" y="3281815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{F6E49B97-C089-487A-9EA6-A2AE6A11EB19}tf11964407_win32</Template>
  <TotalTime>150</TotalTime>
  <Words>226</Words>
  <Application>Microsoft Office PowerPoint</Application>
  <PresentationFormat>Widescreen</PresentationFormat>
  <Paragraphs>44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Gill Sans Nova</vt:lpstr>
      <vt:lpstr>Gill Sans Nova Light</vt:lpstr>
      <vt:lpstr>Sagona Book</vt:lpstr>
      <vt:lpstr>Sailec</vt:lpstr>
      <vt:lpstr>Office Theme</vt:lpstr>
      <vt:lpstr>GRAPHICAL PASS</vt:lpstr>
      <vt:lpstr>Why don’t we use ALPHANUMERICS. ?</vt:lpstr>
      <vt:lpstr> Why Pictorial Password . ?</vt:lpstr>
      <vt:lpstr>Demo of usage:</vt:lpstr>
      <vt:lpstr>CREATE AN ACCOUNT TO BEGIN:</vt:lpstr>
      <vt:lpstr>   LOGIN TO USE:</vt:lpstr>
      <vt:lpstr>  YOUR PERSONAL SITE:</vt:lpstr>
      <vt:lpstr>LOGOUT ONCE DONE..</vt:lpstr>
      <vt:lpstr>What we used to do this. ?</vt:lpstr>
      <vt:lpstr>  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PASS</dc:title>
  <dc:creator>Praneeth Paloju</dc:creator>
  <cp:lastModifiedBy>Praneeth Paloju</cp:lastModifiedBy>
  <cp:revision>1</cp:revision>
  <dcterms:created xsi:type="dcterms:W3CDTF">2023-06-26T12:05:54Z</dcterms:created>
  <dcterms:modified xsi:type="dcterms:W3CDTF">2023-06-26T14:43:40Z</dcterms:modified>
</cp:coreProperties>
</file>