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76" r:id="rId4"/>
    <p:sldId id="258" r:id="rId5"/>
    <p:sldId id="259" r:id="rId6"/>
    <p:sldId id="260" r:id="rId7"/>
    <p:sldId id="262" r:id="rId8"/>
    <p:sldId id="264" r:id="rId9"/>
    <p:sldId id="266" r:id="rId10"/>
    <p:sldId id="268" r:id="rId11"/>
    <p:sldId id="269" r:id="rId12"/>
    <p:sldId id="270" r:id="rId13"/>
    <p:sldId id="271" r:id="rId14"/>
    <p:sldId id="272" r:id="rId15"/>
    <p:sldId id="273" r:id="rId16"/>
    <p:sldId id="27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63" autoAdjust="0"/>
    <p:restoredTop sz="94660"/>
  </p:normalViewPr>
  <p:slideViewPr>
    <p:cSldViewPr snapToGrid="0">
      <p:cViewPr>
        <p:scale>
          <a:sx n="75" d="100"/>
          <a:sy n="75" d="100"/>
        </p:scale>
        <p:origin x="54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3AF20-8671-4364-B4FC-04C7F32E45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383CB98-F24C-4B8A-82A7-FBB5682D33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829826A-4353-40F6-BBB9-0E2CA4B8384D}"/>
              </a:ext>
            </a:extLst>
          </p:cNvPr>
          <p:cNvSpPr>
            <a:spLocks noGrp="1"/>
          </p:cNvSpPr>
          <p:nvPr>
            <p:ph type="dt" sz="half" idx="10"/>
          </p:nvPr>
        </p:nvSpPr>
        <p:spPr/>
        <p:txBody>
          <a:bodyPr/>
          <a:lstStyle/>
          <a:p>
            <a:fld id="{D172BEB6-E082-4D0B-8798-79837C7229D0}" type="datetimeFigureOut">
              <a:rPr lang="en-IN" smtClean="0"/>
              <a:t>30-09-2022</a:t>
            </a:fld>
            <a:endParaRPr lang="en-IN"/>
          </a:p>
        </p:txBody>
      </p:sp>
      <p:sp>
        <p:nvSpPr>
          <p:cNvPr id="5" name="Footer Placeholder 4">
            <a:extLst>
              <a:ext uri="{FF2B5EF4-FFF2-40B4-BE49-F238E27FC236}">
                <a16:creationId xmlns:a16="http://schemas.microsoft.com/office/drawing/2014/main" id="{CF28F3A1-A7AF-4960-A46D-252DDC346E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11CEA6-5533-453F-9D58-962759BACE19}"/>
              </a:ext>
            </a:extLst>
          </p:cNvPr>
          <p:cNvSpPr>
            <a:spLocks noGrp="1"/>
          </p:cNvSpPr>
          <p:nvPr>
            <p:ph type="sldNum" sz="quarter" idx="12"/>
          </p:nvPr>
        </p:nvSpPr>
        <p:spPr/>
        <p:txBody>
          <a:bodyPr/>
          <a:lstStyle/>
          <a:p>
            <a:fld id="{91493A6B-CD75-4E2C-8ABE-D8D31E52E7DC}" type="slidenum">
              <a:rPr lang="en-IN" smtClean="0"/>
              <a:t>‹#›</a:t>
            </a:fld>
            <a:endParaRPr lang="en-IN"/>
          </a:p>
        </p:txBody>
      </p:sp>
    </p:spTree>
    <p:extLst>
      <p:ext uri="{BB962C8B-B14F-4D97-AF65-F5344CB8AC3E}">
        <p14:creationId xmlns:p14="http://schemas.microsoft.com/office/powerpoint/2010/main" val="485132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0DE17-F5E0-4DE3-A6F0-F1D27178A98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5B5B9A8-E284-4467-87F5-8BF715CDE1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6203AE-BBB4-4976-9572-61AFBC9A8C5B}"/>
              </a:ext>
            </a:extLst>
          </p:cNvPr>
          <p:cNvSpPr>
            <a:spLocks noGrp="1"/>
          </p:cNvSpPr>
          <p:nvPr>
            <p:ph type="dt" sz="half" idx="10"/>
          </p:nvPr>
        </p:nvSpPr>
        <p:spPr/>
        <p:txBody>
          <a:bodyPr/>
          <a:lstStyle/>
          <a:p>
            <a:fld id="{D172BEB6-E082-4D0B-8798-79837C7229D0}" type="datetimeFigureOut">
              <a:rPr lang="en-IN" smtClean="0"/>
              <a:t>30-09-2022</a:t>
            </a:fld>
            <a:endParaRPr lang="en-IN"/>
          </a:p>
        </p:txBody>
      </p:sp>
      <p:sp>
        <p:nvSpPr>
          <p:cNvPr id="5" name="Footer Placeholder 4">
            <a:extLst>
              <a:ext uri="{FF2B5EF4-FFF2-40B4-BE49-F238E27FC236}">
                <a16:creationId xmlns:a16="http://schemas.microsoft.com/office/drawing/2014/main" id="{79373340-987B-44CB-8C8B-E23C98CF0A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FF0CFA-9775-4A46-9BEE-46CC9467F901}"/>
              </a:ext>
            </a:extLst>
          </p:cNvPr>
          <p:cNvSpPr>
            <a:spLocks noGrp="1"/>
          </p:cNvSpPr>
          <p:nvPr>
            <p:ph type="sldNum" sz="quarter" idx="12"/>
          </p:nvPr>
        </p:nvSpPr>
        <p:spPr/>
        <p:txBody>
          <a:bodyPr/>
          <a:lstStyle/>
          <a:p>
            <a:fld id="{91493A6B-CD75-4E2C-8ABE-D8D31E52E7DC}" type="slidenum">
              <a:rPr lang="en-IN" smtClean="0"/>
              <a:t>‹#›</a:t>
            </a:fld>
            <a:endParaRPr lang="en-IN"/>
          </a:p>
        </p:txBody>
      </p:sp>
    </p:spTree>
    <p:extLst>
      <p:ext uri="{BB962C8B-B14F-4D97-AF65-F5344CB8AC3E}">
        <p14:creationId xmlns:p14="http://schemas.microsoft.com/office/powerpoint/2010/main" val="643139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C72C02-0561-4C89-A94B-E191BE07E37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0B320D2-50B4-4755-895F-73176DB740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6CE01B-E571-47AF-AA29-638E01D7F1CA}"/>
              </a:ext>
            </a:extLst>
          </p:cNvPr>
          <p:cNvSpPr>
            <a:spLocks noGrp="1"/>
          </p:cNvSpPr>
          <p:nvPr>
            <p:ph type="dt" sz="half" idx="10"/>
          </p:nvPr>
        </p:nvSpPr>
        <p:spPr/>
        <p:txBody>
          <a:bodyPr/>
          <a:lstStyle/>
          <a:p>
            <a:fld id="{D172BEB6-E082-4D0B-8798-79837C7229D0}" type="datetimeFigureOut">
              <a:rPr lang="en-IN" smtClean="0"/>
              <a:t>30-09-2022</a:t>
            </a:fld>
            <a:endParaRPr lang="en-IN"/>
          </a:p>
        </p:txBody>
      </p:sp>
      <p:sp>
        <p:nvSpPr>
          <p:cNvPr id="5" name="Footer Placeholder 4">
            <a:extLst>
              <a:ext uri="{FF2B5EF4-FFF2-40B4-BE49-F238E27FC236}">
                <a16:creationId xmlns:a16="http://schemas.microsoft.com/office/drawing/2014/main" id="{A1841C26-52D6-44C7-B96D-ACF54C942B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274728-EDDC-4471-8D4F-87A8A439F6E8}"/>
              </a:ext>
            </a:extLst>
          </p:cNvPr>
          <p:cNvSpPr>
            <a:spLocks noGrp="1"/>
          </p:cNvSpPr>
          <p:nvPr>
            <p:ph type="sldNum" sz="quarter" idx="12"/>
          </p:nvPr>
        </p:nvSpPr>
        <p:spPr/>
        <p:txBody>
          <a:bodyPr/>
          <a:lstStyle/>
          <a:p>
            <a:fld id="{91493A6B-CD75-4E2C-8ABE-D8D31E52E7DC}" type="slidenum">
              <a:rPr lang="en-IN" smtClean="0"/>
              <a:t>‹#›</a:t>
            </a:fld>
            <a:endParaRPr lang="en-IN"/>
          </a:p>
        </p:txBody>
      </p:sp>
    </p:spTree>
    <p:extLst>
      <p:ext uri="{BB962C8B-B14F-4D97-AF65-F5344CB8AC3E}">
        <p14:creationId xmlns:p14="http://schemas.microsoft.com/office/powerpoint/2010/main" val="405224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DC91B-243B-42A8-BB51-62AF4D0F823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4400EC2-BCB3-4AC2-B38C-0D7520B6D6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381336-6A28-4C44-AF73-C5746A85A785}"/>
              </a:ext>
            </a:extLst>
          </p:cNvPr>
          <p:cNvSpPr>
            <a:spLocks noGrp="1"/>
          </p:cNvSpPr>
          <p:nvPr>
            <p:ph type="dt" sz="half" idx="10"/>
          </p:nvPr>
        </p:nvSpPr>
        <p:spPr/>
        <p:txBody>
          <a:bodyPr/>
          <a:lstStyle/>
          <a:p>
            <a:fld id="{D172BEB6-E082-4D0B-8798-79837C7229D0}" type="datetimeFigureOut">
              <a:rPr lang="en-IN" smtClean="0"/>
              <a:t>30-09-2022</a:t>
            </a:fld>
            <a:endParaRPr lang="en-IN"/>
          </a:p>
        </p:txBody>
      </p:sp>
      <p:sp>
        <p:nvSpPr>
          <p:cNvPr id="5" name="Footer Placeholder 4">
            <a:extLst>
              <a:ext uri="{FF2B5EF4-FFF2-40B4-BE49-F238E27FC236}">
                <a16:creationId xmlns:a16="http://schemas.microsoft.com/office/drawing/2014/main" id="{B3A29E0B-F81D-46DB-82F2-9CA1CA8BDA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506E17-FE6F-4E9B-997F-9FB9B99C0F94}"/>
              </a:ext>
            </a:extLst>
          </p:cNvPr>
          <p:cNvSpPr>
            <a:spLocks noGrp="1"/>
          </p:cNvSpPr>
          <p:nvPr>
            <p:ph type="sldNum" sz="quarter" idx="12"/>
          </p:nvPr>
        </p:nvSpPr>
        <p:spPr/>
        <p:txBody>
          <a:bodyPr/>
          <a:lstStyle/>
          <a:p>
            <a:fld id="{91493A6B-CD75-4E2C-8ABE-D8D31E52E7DC}" type="slidenum">
              <a:rPr lang="en-IN" smtClean="0"/>
              <a:t>‹#›</a:t>
            </a:fld>
            <a:endParaRPr lang="en-IN"/>
          </a:p>
        </p:txBody>
      </p:sp>
    </p:spTree>
    <p:extLst>
      <p:ext uri="{BB962C8B-B14F-4D97-AF65-F5344CB8AC3E}">
        <p14:creationId xmlns:p14="http://schemas.microsoft.com/office/powerpoint/2010/main" val="1282566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6BB5C-D608-4C8C-B54D-74933E190D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249B2CC-08B7-4D72-9FB2-D228EFB4B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43EE89-BC9F-4A6C-BDB7-FC9FDDAF2FAB}"/>
              </a:ext>
            </a:extLst>
          </p:cNvPr>
          <p:cNvSpPr>
            <a:spLocks noGrp="1"/>
          </p:cNvSpPr>
          <p:nvPr>
            <p:ph type="dt" sz="half" idx="10"/>
          </p:nvPr>
        </p:nvSpPr>
        <p:spPr/>
        <p:txBody>
          <a:bodyPr/>
          <a:lstStyle/>
          <a:p>
            <a:fld id="{D172BEB6-E082-4D0B-8798-79837C7229D0}" type="datetimeFigureOut">
              <a:rPr lang="en-IN" smtClean="0"/>
              <a:t>30-09-2022</a:t>
            </a:fld>
            <a:endParaRPr lang="en-IN"/>
          </a:p>
        </p:txBody>
      </p:sp>
      <p:sp>
        <p:nvSpPr>
          <p:cNvPr id="5" name="Footer Placeholder 4">
            <a:extLst>
              <a:ext uri="{FF2B5EF4-FFF2-40B4-BE49-F238E27FC236}">
                <a16:creationId xmlns:a16="http://schemas.microsoft.com/office/drawing/2014/main" id="{79253B5B-1353-4746-B760-7F33F2E295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AC1815-7F64-40FD-BE84-61E74BB382E4}"/>
              </a:ext>
            </a:extLst>
          </p:cNvPr>
          <p:cNvSpPr>
            <a:spLocks noGrp="1"/>
          </p:cNvSpPr>
          <p:nvPr>
            <p:ph type="sldNum" sz="quarter" idx="12"/>
          </p:nvPr>
        </p:nvSpPr>
        <p:spPr/>
        <p:txBody>
          <a:bodyPr/>
          <a:lstStyle/>
          <a:p>
            <a:fld id="{91493A6B-CD75-4E2C-8ABE-D8D31E52E7DC}" type="slidenum">
              <a:rPr lang="en-IN" smtClean="0"/>
              <a:t>‹#›</a:t>
            </a:fld>
            <a:endParaRPr lang="en-IN"/>
          </a:p>
        </p:txBody>
      </p:sp>
    </p:spTree>
    <p:extLst>
      <p:ext uri="{BB962C8B-B14F-4D97-AF65-F5344CB8AC3E}">
        <p14:creationId xmlns:p14="http://schemas.microsoft.com/office/powerpoint/2010/main" val="3003262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98330-D78A-4FDD-8F11-936555C0FE6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4DC8033-4E34-4887-A334-A25B8FDF09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5017789-A621-4625-80D6-ECC424BED5B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CFE95AA-0AF2-4078-805B-4BACD36871E6}"/>
              </a:ext>
            </a:extLst>
          </p:cNvPr>
          <p:cNvSpPr>
            <a:spLocks noGrp="1"/>
          </p:cNvSpPr>
          <p:nvPr>
            <p:ph type="dt" sz="half" idx="10"/>
          </p:nvPr>
        </p:nvSpPr>
        <p:spPr/>
        <p:txBody>
          <a:bodyPr/>
          <a:lstStyle/>
          <a:p>
            <a:fld id="{D172BEB6-E082-4D0B-8798-79837C7229D0}" type="datetimeFigureOut">
              <a:rPr lang="en-IN" smtClean="0"/>
              <a:t>30-09-2022</a:t>
            </a:fld>
            <a:endParaRPr lang="en-IN"/>
          </a:p>
        </p:txBody>
      </p:sp>
      <p:sp>
        <p:nvSpPr>
          <p:cNvPr id="6" name="Footer Placeholder 5">
            <a:extLst>
              <a:ext uri="{FF2B5EF4-FFF2-40B4-BE49-F238E27FC236}">
                <a16:creationId xmlns:a16="http://schemas.microsoft.com/office/drawing/2014/main" id="{AB3C8A21-A5BF-4307-830B-085418DF5FE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877F8B3-E26D-4B6F-AF12-7D9872B8E595}"/>
              </a:ext>
            </a:extLst>
          </p:cNvPr>
          <p:cNvSpPr>
            <a:spLocks noGrp="1"/>
          </p:cNvSpPr>
          <p:nvPr>
            <p:ph type="sldNum" sz="quarter" idx="12"/>
          </p:nvPr>
        </p:nvSpPr>
        <p:spPr/>
        <p:txBody>
          <a:bodyPr/>
          <a:lstStyle/>
          <a:p>
            <a:fld id="{91493A6B-CD75-4E2C-8ABE-D8D31E52E7DC}" type="slidenum">
              <a:rPr lang="en-IN" smtClean="0"/>
              <a:t>‹#›</a:t>
            </a:fld>
            <a:endParaRPr lang="en-IN"/>
          </a:p>
        </p:txBody>
      </p:sp>
    </p:spTree>
    <p:extLst>
      <p:ext uri="{BB962C8B-B14F-4D97-AF65-F5344CB8AC3E}">
        <p14:creationId xmlns:p14="http://schemas.microsoft.com/office/powerpoint/2010/main" val="3955778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F654C-7136-4542-A030-D91334C716E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4E6029D-8A59-4663-9F8A-6B4ED9E734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E98B2E-51AC-4CCE-9C24-50E44494D2C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79B6038-1814-4D85-A2E4-D5F26EDAB2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1E0995-E71D-4555-80A3-FBE3AAE2CA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92BFB81-1065-4524-99BE-5172272EE0A7}"/>
              </a:ext>
            </a:extLst>
          </p:cNvPr>
          <p:cNvSpPr>
            <a:spLocks noGrp="1"/>
          </p:cNvSpPr>
          <p:nvPr>
            <p:ph type="dt" sz="half" idx="10"/>
          </p:nvPr>
        </p:nvSpPr>
        <p:spPr/>
        <p:txBody>
          <a:bodyPr/>
          <a:lstStyle/>
          <a:p>
            <a:fld id="{D172BEB6-E082-4D0B-8798-79837C7229D0}" type="datetimeFigureOut">
              <a:rPr lang="en-IN" smtClean="0"/>
              <a:t>30-09-2022</a:t>
            </a:fld>
            <a:endParaRPr lang="en-IN"/>
          </a:p>
        </p:txBody>
      </p:sp>
      <p:sp>
        <p:nvSpPr>
          <p:cNvPr id="8" name="Footer Placeholder 7">
            <a:extLst>
              <a:ext uri="{FF2B5EF4-FFF2-40B4-BE49-F238E27FC236}">
                <a16:creationId xmlns:a16="http://schemas.microsoft.com/office/drawing/2014/main" id="{3395D48D-B1AE-472C-A54B-68EF8FE899B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E5D251E-E37A-4EFF-85CC-72F6F6F358ED}"/>
              </a:ext>
            </a:extLst>
          </p:cNvPr>
          <p:cNvSpPr>
            <a:spLocks noGrp="1"/>
          </p:cNvSpPr>
          <p:nvPr>
            <p:ph type="sldNum" sz="quarter" idx="12"/>
          </p:nvPr>
        </p:nvSpPr>
        <p:spPr/>
        <p:txBody>
          <a:bodyPr/>
          <a:lstStyle/>
          <a:p>
            <a:fld id="{91493A6B-CD75-4E2C-8ABE-D8D31E52E7DC}" type="slidenum">
              <a:rPr lang="en-IN" smtClean="0"/>
              <a:t>‹#›</a:t>
            </a:fld>
            <a:endParaRPr lang="en-IN"/>
          </a:p>
        </p:txBody>
      </p:sp>
    </p:spTree>
    <p:extLst>
      <p:ext uri="{BB962C8B-B14F-4D97-AF65-F5344CB8AC3E}">
        <p14:creationId xmlns:p14="http://schemas.microsoft.com/office/powerpoint/2010/main" val="848857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732F9-587C-4BCF-B62F-1081361E077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0CBA0D2-82F7-4FC1-BDBB-EBB1F004D2D2}"/>
              </a:ext>
            </a:extLst>
          </p:cNvPr>
          <p:cNvSpPr>
            <a:spLocks noGrp="1"/>
          </p:cNvSpPr>
          <p:nvPr>
            <p:ph type="dt" sz="half" idx="10"/>
          </p:nvPr>
        </p:nvSpPr>
        <p:spPr/>
        <p:txBody>
          <a:bodyPr/>
          <a:lstStyle/>
          <a:p>
            <a:fld id="{D172BEB6-E082-4D0B-8798-79837C7229D0}" type="datetimeFigureOut">
              <a:rPr lang="en-IN" smtClean="0"/>
              <a:t>30-09-2022</a:t>
            </a:fld>
            <a:endParaRPr lang="en-IN"/>
          </a:p>
        </p:txBody>
      </p:sp>
      <p:sp>
        <p:nvSpPr>
          <p:cNvPr id="4" name="Footer Placeholder 3">
            <a:extLst>
              <a:ext uri="{FF2B5EF4-FFF2-40B4-BE49-F238E27FC236}">
                <a16:creationId xmlns:a16="http://schemas.microsoft.com/office/drawing/2014/main" id="{7B905980-04EB-4814-8946-96F884995B0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DEB91EA-D146-4230-903F-D83095638C0F}"/>
              </a:ext>
            </a:extLst>
          </p:cNvPr>
          <p:cNvSpPr>
            <a:spLocks noGrp="1"/>
          </p:cNvSpPr>
          <p:nvPr>
            <p:ph type="sldNum" sz="quarter" idx="12"/>
          </p:nvPr>
        </p:nvSpPr>
        <p:spPr/>
        <p:txBody>
          <a:bodyPr/>
          <a:lstStyle/>
          <a:p>
            <a:fld id="{91493A6B-CD75-4E2C-8ABE-D8D31E52E7DC}" type="slidenum">
              <a:rPr lang="en-IN" smtClean="0"/>
              <a:t>‹#›</a:t>
            </a:fld>
            <a:endParaRPr lang="en-IN"/>
          </a:p>
        </p:txBody>
      </p:sp>
    </p:spTree>
    <p:extLst>
      <p:ext uri="{BB962C8B-B14F-4D97-AF65-F5344CB8AC3E}">
        <p14:creationId xmlns:p14="http://schemas.microsoft.com/office/powerpoint/2010/main" val="3158111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289181-B30B-4AF1-8671-DBBC22742CC3}"/>
              </a:ext>
            </a:extLst>
          </p:cNvPr>
          <p:cNvSpPr>
            <a:spLocks noGrp="1"/>
          </p:cNvSpPr>
          <p:nvPr>
            <p:ph type="dt" sz="half" idx="10"/>
          </p:nvPr>
        </p:nvSpPr>
        <p:spPr/>
        <p:txBody>
          <a:bodyPr/>
          <a:lstStyle/>
          <a:p>
            <a:fld id="{D172BEB6-E082-4D0B-8798-79837C7229D0}" type="datetimeFigureOut">
              <a:rPr lang="en-IN" smtClean="0"/>
              <a:t>30-09-2022</a:t>
            </a:fld>
            <a:endParaRPr lang="en-IN"/>
          </a:p>
        </p:txBody>
      </p:sp>
      <p:sp>
        <p:nvSpPr>
          <p:cNvPr id="3" name="Footer Placeholder 2">
            <a:extLst>
              <a:ext uri="{FF2B5EF4-FFF2-40B4-BE49-F238E27FC236}">
                <a16:creationId xmlns:a16="http://schemas.microsoft.com/office/drawing/2014/main" id="{2D12A712-E2AB-42FF-A391-C2272F0A5AD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7A98E30-A06C-4EAD-9DB9-874EFA4C5B81}"/>
              </a:ext>
            </a:extLst>
          </p:cNvPr>
          <p:cNvSpPr>
            <a:spLocks noGrp="1"/>
          </p:cNvSpPr>
          <p:nvPr>
            <p:ph type="sldNum" sz="quarter" idx="12"/>
          </p:nvPr>
        </p:nvSpPr>
        <p:spPr/>
        <p:txBody>
          <a:bodyPr/>
          <a:lstStyle/>
          <a:p>
            <a:fld id="{91493A6B-CD75-4E2C-8ABE-D8D31E52E7DC}" type="slidenum">
              <a:rPr lang="en-IN" smtClean="0"/>
              <a:t>‹#›</a:t>
            </a:fld>
            <a:endParaRPr lang="en-IN"/>
          </a:p>
        </p:txBody>
      </p:sp>
    </p:spTree>
    <p:extLst>
      <p:ext uri="{BB962C8B-B14F-4D97-AF65-F5344CB8AC3E}">
        <p14:creationId xmlns:p14="http://schemas.microsoft.com/office/powerpoint/2010/main" val="4118680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C277A-DD8A-485F-902D-5C8EF9210E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D49064A-A097-4757-A589-62E7E6AE72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04BD8C5-2F92-4CE1-94E6-0256C3FC6D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608857-0274-4E84-A0CB-E409D697619E}"/>
              </a:ext>
            </a:extLst>
          </p:cNvPr>
          <p:cNvSpPr>
            <a:spLocks noGrp="1"/>
          </p:cNvSpPr>
          <p:nvPr>
            <p:ph type="dt" sz="half" idx="10"/>
          </p:nvPr>
        </p:nvSpPr>
        <p:spPr/>
        <p:txBody>
          <a:bodyPr/>
          <a:lstStyle/>
          <a:p>
            <a:fld id="{D172BEB6-E082-4D0B-8798-79837C7229D0}" type="datetimeFigureOut">
              <a:rPr lang="en-IN" smtClean="0"/>
              <a:t>30-09-2022</a:t>
            </a:fld>
            <a:endParaRPr lang="en-IN"/>
          </a:p>
        </p:txBody>
      </p:sp>
      <p:sp>
        <p:nvSpPr>
          <p:cNvPr id="6" name="Footer Placeholder 5">
            <a:extLst>
              <a:ext uri="{FF2B5EF4-FFF2-40B4-BE49-F238E27FC236}">
                <a16:creationId xmlns:a16="http://schemas.microsoft.com/office/drawing/2014/main" id="{CD9B9D44-B834-4D53-BE20-A43F4AF22B6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097F159-6197-475E-9144-5F23BF144A09}"/>
              </a:ext>
            </a:extLst>
          </p:cNvPr>
          <p:cNvSpPr>
            <a:spLocks noGrp="1"/>
          </p:cNvSpPr>
          <p:nvPr>
            <p:ph type="sldNum" sz="quarter" idx="12"/>
          </p:nvPr>
        </p:nvSpPr>
        <p:spPr/>
        <p:txBody>
          <a:bodyPr/>
          <a:lstStyle/>
          <a:p>
            <a:fld id="{91493A6B-CD75-4E2C-8ABE-D8D31E52E7DC}" type="slidenum">
              <a:rPr lang="en-IN" smtClean="0"/>
              <a:t>‹#›</a:t>
            </a:fld>
            <a:endParaRPr lang="en-IN"/>
          </a:p>
        </p:txBody>
      </p:sp>
    </p:spTree>
    <p:extLst>
      <p:ext uri="{BB962C8B-B14F-4D97-AF65-F5344CB8AC3E}">
        <p14:creationId xmlns:p14="http://schemas.microsoft.com/office/powerpoint/2010/main" val="539987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903CD-3424-437D-A3F0-A610D77016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A1D2E23-11A3-4468-A4C8-C2E4B34A63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01C441F-E974-45DB-B948-01B8A3B3AE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7B0BE0-53FA-445D-A62D-285AD0283469}"/>
              </a:ext>
            </a:extLst>
          </p:cNvPr>
          <p:cNvSpPr>
            <a:spLocks noGrp="1"/>
          </p:cNvSpPr>
          <p:nvPr>
            <p:ph type="dt" sz="half" idx="10"/>
          </p:nvPr>
        </p:nvSpPr>
        <p:spPr/>
        <p:txBody>
          <a:bodyPr/>
          <a:lstStyle/>
          <a:p>
            <a:fld id="{D172BEB6-E082-4D0B-8798-79837C7229D0}" type="datetimeFigureOut">
              <a:rPr lang="en-IN" smtClean="0"/>
              <a:t>30-09-2022</a:t>
            </a:fld>
            <a:endParaRPr lang="en-IN"/>
          </a:p>
        </p:txBody>
      </p:sp>
      <p:sp>
        <p:nvSpPr>
          <p:cNvPr id="6" name="Footer Placeholder 5">
            <a:extLst>
              <a:ext uri="{FF2B5EF4-FFF2-40B4-BE49-F238E27FC236}">
                <a16:creationId xmlns:a16="http://schemas.microsoft.com/office/drawing/2014/main" id="{12B20454-E926-46CE-9713-0DD53EF4795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411EC82-8A80-43CD-9407-1AF6743DDF9B}"/>
              </a:ext>
            </a:extLst>
          </p:cNvPr>
          <p:cNvSpPr>
            <a:spLocks noGrp="1"/>
          </p:cNvSpPr>
          <p:nvPr>
            <p:ph type="sldNum" sz="quarter" idx="12"/>
          </p:nvPr>
        </p:nvSpPr>
        <p:spPr/>
        <p:txBody>
          <a:bodyPr/>
          <a:lstStyle/>
          <a:p>
            <a:fld id="{91493A6B-CD75-4E2C-8ABE-D8D31E52E7DC}" type="slidenum">
              <a:rPr lang="en-IN" smtClean="0"/>
              <a:t>‹#›</a:t>
            </a:fld>
            <a:endParaRPr lang="en-IN"/>
          </a:p>
        </p:txBody>
      </p:sp>
    </p:spTree>
    <p:extLst>
      <p:ext uri="{BB962C8B-B14F-4D97-AF65-F5344CB8AC3E}">
        <p14:creationId xmlns:p14="http://schemas.microsoft.com/office/powerpoint/2010/main" val="1789890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E72B4C-DCB3-4BE6-BBF6-E3205D824D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C4FF736-E42C-4B2C-AEA1-DA4619C9B1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C5FF78-7F20-48B4-9DD9-38263F1790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72BEB6-E082-4D0B-8798-79837C7229D0}" type="datetimeFigureOut">
              <a:rPr lang="en-IN" smtClean="0"/>
              <a:t>30-09-2022</a:t>
            </a:fld>
            <a:endParaRPr lang="en-IN"/>
          </a:p>
        </p:txBody>
      </p:sp>
      <p:sp>
        <p:nvSpPr>
          <p:cNvPr id="5" name="Footer Placeholder 4">
            <a:extLst>
              <a:ext uri="{FF2B5EF4-FFF2-40B4-BE49-F238E27FC236}">
                <a16:creationId xmlns:a16="http://schemas.microsoft.com/office/drawing/2014/main" id="{946E1378-D45D-4A71-9568-6FDD4D1A0A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2D8EF8F-1A66-4C08-9C12-3D15A9196A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493A6B-CD75-4E2C-8ABE-D8D31E52E7DC}" type="slidenum">
              <a:rPr lang="en-IN" smtClean="0"/>
              <a:t>‹#›</a:t>
            </a:fld>
            <a:endParaRPr lang="en-IN"/>
          </a:p>
        </p:txBody>
      </p:sp>
    </p:spTree>
    <p:extLst>
      <p:ext uri="{BB962C8B-B14F-4D97-AF65-F5344CB8AC3E}">
        <p14:creationId xmlns:p14="http://schemas.microsoft.com/office/powerpoint/2010/main" val="40717706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741B008-8207-4656-B218-4F128E659102}"/>
              </a:ext>
            </a:extLst>
          </p:cNvPr>
          <p:cNvSpPr>
            <a:spLocks noGrp="1"/>
          </p:cNvSpPr>
          <p:nvPr>
            <p:ph type="subTitle" idx="1"/>
          </p:nvPr>
        </p:nvSpPr>
        <p:spPr>
          <a:xfrm>
            <a:off x="365760" y="1773238"/>
            <a:ext cx="11635740" cy="1122362"/>
          </a:xfrm>
        </p:spPr>
        <p:txBody>
          <a:bodyPr>
            <a:normAutofit/>
          </a:bodyPr>
          <a:lstStyle/>
          <a:p>
            <a:pPr algn="l"/>
            <a:r>
              <a:rPr lang="en-IN" sz="2000" dirty="0"/>
              <a:t>Paper Title : RL2NdgsNet: Reinforcement learning based efficient classifier for mediastinal lymph nodes malignancy detection in CT images </a:t>
            </a:r>
          </a:p>
          <a:p>
            <a:pPr algn="l"/>
            <a:r>
              <a:rPr lang="en-IN" sz="2000" dirty="0"/>
              <a:t>Authors information:</a:t>
            </a:r>
          </a:p>
          <a:p>
            <a:pPr algn="l"/>
            <a:endParaRPr lang="en-IN" b="1" dirty="0"/>
          </a:p>
          <a:p>
            <a:endParaRPr lang="en-IN" dirty="0"/>
          </a:p>
        </p:txBody>
      </p:sp>
      <p:graphicFrame>
        <p:nvGraphicFramePr>
          <p:cNvPr id="8" name="Table 6">
            <a:extLst>
              <a:ext uri="{FF2B5EF4-FFF2-40B4-BE49-F238E27FC236}">
                <a16:creationId xmlns:a16="http://schemas.microsoft.com/office/drawing/2014/main" id="{DC26EF88-28C4-459B-8B18-9514D5C1B378}"/>
              </a:ext>
            </a:extLst>
          </p:cNvPr>
          <p:cNvGraphicFramePr>
            <a:graphicFrameLocks noGrp="1"/>
          </p:cNvGraphicFramePr>
          <p:nvPr>
            <p:extLst>
              <p:ext uri="{D42A27DB-BD31-4B8C-83A1-F6EECF244321}">
                <p14:modId xmlns:p14="http://schemas.microsoft.com/office/powerpoint/2010/main" val="1624167973"/>
              </p:ext>
            </p:extLst>
          </p:nvPr>
        </p:nvGraphicFramePr>
        <p:xfrm>
          <a:off x="936618" y="3029843"/>
          <a:ext cx="10277482" cy="3589306"/>
        </p:xfrm>
        <a:graphic>
          <a:graphicData uri="http://schemas.openxmlformats.org/drawingml/2006/table">
            <a:tbl>
              <a:tblPr firstRow="1" bandRow="1">
                <a:tableStyleId>{5C22544A-7EE6-4342-B048-85BDC9FD1C3A}</a:tableStyleId>
              </a:tblPr>
              <a:tblGrid>
                <a:gridCol w="2597994">
                  <a:extLst>
                    <a:ext uri="{9D8B030D-6E8A-4147-A177-3AD203B41FA5}">
                      <a16:colId xmlns:a16="http://schemas.microsoft.com/office/drawing/2014/main" val="3866050207"/>
                    </a:ext>
                  </a:extLst>
                </a:gridCol>
                <a:gridCol w="2094225">
                  <a:extLst>
                    <a:ext uri="{9D8B030D-6E8A-4147-A177-3AD203B41FA5}">
                      <a16:colId xmlns:a16="http://schemas.microsoft.com/office/drawing/2014/main" val="109876278"/>
                    </a:ext>
                  </a:extLst>
                </a:gridCol>
                <a:gridCol w="5585263">
                  <a:extLst>
                    <a:ext uri="{9D8B030D-6E8A-4147-A177-3AD203B41FA5}">
                      <a16:colId xmlns:a16="http://schemas.microsoft.com/office/drawing/2014/main" val="2191580791"/>
                    </a:ext>
                  </a:extLst>
                </a:gridCol>
              </a:tblGrid>
              <a:tr h="388906">
                <a:tc>
                  <a:txBody>
                    <a:bodyPr/>
                    <a:lstStyle/>
                    <a:p>
                      <a:r>
                        <a:rPr lang="en-IN" dirty="0"/>
                        <a:t>Author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Designation</a:t>
                      </a:r>
                      <a:endParaRPr lang="en-US"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Affiliation</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13070262"/>
                  </a:ext>
                </a:extLst>
              </a:tr>
              <a:tr h="555770">
                <a:tc>
                  <a:txBody>
                    <a:bodyPr/>
                    <a:lstStyle/>
                    <a:p>
                      <a:r>
                        <a:rPr lang="en-IN" dirty="0"/>
                        <a:t>Posina Praneeth</a:t>
                      </a:r>
                    </a:p>
                  </a:txBody>
                  <a:tcPr/>
                </a:tc>
                <a:tc>
                  <a:txBody>
                    <a:bodyPr/>
                    <a:lstStyle/>
                    <a:p>
                      <a:r>
                        <a:rPr lang="en-IN" dirty="0"/>
                        <a:t>Student</a:t>
                      </a:r>
                    </a:p>
                  </a:txBody>
                  <a:tcPr/>
                </a:tc>
                <a:tc>
                  <a:txBody>
                    <a:bodyPr/>
                    <a:lstStyle/>
                    <a:p>
                      <a:r>
                        <a:rPr lang="en-IN" sz="1800" dirty="0"/>
                        <a:t>Dept. of Electronics</a:t>
                      </a:r>
                      <a:r>
                        <a:rPr lang="en-IN" sz="1800" baseline="0" dirty="0"/>
                        <a:t> &amp; Communication, KL University, Hyderabad</a:t>
                      </a:r>
                      <a:endParaRPr lang="en-IN" dirty="0"/>
                    </a:p>
                  </a:txBody>
                  <a:tcPr/>
                </a:tc>
                <a:extLst>
                  <a:ext uri="{0D108BD9-81ED-4DB2-BD59-A6C34878D82A}">
                    <a16:rowId xmlns:a16="http://schemas.microsoft.com/office/drawing/2014/main" val="3031582591"/>
                  </a:ext>
                </a:extLst>
              </a:tr>
              <a:tr h="555770">
                <a:tc>
                  <a:txBody>
                    <a:bodyPr/>
                    <a:lstStyle/>
                    <a:p>
                      <a:r>
                        <a:rPr lang="en-IN" dirty="0" err="1"/>
                        <a:t>Abothula</a:t>
                      </a:r>
                      <a:r>
                        <a:rPr lang="en-IN" dirty="0"/>
                        <a:t> Dhana Lakshmi</a:t>
                      </a:r>
                    </a:p>
                  </a:txBody>
                  <a:tcPr/>
                </a:tc>
                <a:tc>
                  <a:txBody>
                    <a:bodyPr/>
                    <a:lstStyle/>
                    <a:p>
                      <a:r>
                        <a:rPr lang="en-IN" dirty="0"/>
                        <a:t>Student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t>Dept. of Electronics</a:t>
                      </a:r>
                      <a:r>
                        <a:rPr lang="en-IN" sz="1800" baseline="0" dirty="0"/>
                        <a:t> &amp; Communication, KL University, Hyderabad</a:t>
                      </a:r>
                      <a:endParaRPr lang="en-IN" dirty="0"/>
                    </a:p>
                  </a:txBody>
                  <a:tcPr/>
                </a:tc>
                <a:extLst>
                  <a:ext uri="{0D108BD9-81ED-4DB2-BD59-A6C34878D82A}">
                    <a16:rowId xmlns:a16="http://schemas.microsoft.com/office/drawing/2014/main" val="1716483067"/>
                  </a:ext>
                </a:extLst>
              </a:tr>
              <a:tr h="555770">
                <a:tc>
                  <a:txBody>
                    <a:bodyPr/>
                    <a:lstStyle/>
                    <a:p>
                      <a:r>
                        <a:rPr lang="en-IN" dirty="0"/>
                        <a:t>Dr. Hitesh Tekchandani</a:t>
                      </a:r>
                    </a:p>
                  </a:txBody>
                  <a:tcPr/>
                </a:tc>
                <a:tc>
                  <a:txBody>
                    <a:bodyPr/>
                    <a:lstStyle/>
                    <a:p>
                      <a:r>
                        <a:rPr lang="en-IN" dirty="0"/>
                        <a:t>Professor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t>Dept. of Electronics</a:t>
                      </a:r>
                      <a:r>
                        <a:rPr lang="en-IN" sz="1800" baseline="0" dirty="0"/>
                        <a:t> &amp; Communication, KL University, Hyderabad</a:t>
                      </a:r>
                      <a:endParaRPr lang="en-IN" dirty="0"/>
                    </a:p>
                  </a:txBody>
                  <a:tcPr/>
                </a:tc>
                <a:extLst>
                  <a:ext uri="{0D108BD9-81ED-4DB2-BD59-A6C34878D82A}">
                    <a16:rowId xmlns:a16="http://schemas.microsoft.com/office/drawing/2014/main" val="982706844"/>
                  </a:ext>
                </a:extLst>
              </a:tr>
              <a:tr h="555770">
                <a:tc>
                  <a:txBody>
                    <a:bodyPr/>
                    <a:lstStyle/>
                    <a:p>
                      <a:r>
                        <a:rPr lang="en-IN" dirty="0"/>
                        <a:t>Dr. </a:t>
                      </a:r>
                      <a:r>
                        <a:rPr lang="en-IN" dirty="0" err="1"/>
                        <a:t>Shrish</a:t>
                      </a:r>
                      <a:r>
                        <a:rPr lang="en-IN" dirty="0"/>
                        <a:t> Verma</a:t>
                      </a:r>
                    </a:p>
                  </a:txBody>
                  <a:tcPr/>
                </a:tc>
                <a:tc>
                  <a:txBody>
                    <a:bodyPr/>
                    <a:lstStyle/>
                    <a:p>
                      <a:r>
                        <a:rPr lang="en-IN" dirty="0"/>
                        <a:t>Professor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t>Dept. of Electronics</a:t>
                      </a:r>
                      <a:r>
                        <a:rPr lang="en-IN" sz="1800" baseline="0" dirty="0"/>
                        <a:t> &amp; Communication, National Institute of Technology, Raipur, Chhattisgarh, India.</a:t>
                      </a:r>
                      <a:endParaRPr lang="en-US" sz="1800" dirty="0"/>
                    </a:p>
                  </a:txBody>
                  <a:tcPr/>
                </a:tc>
                <a:extLst>
                  <a:ext uri="{0D108BD9-81ED-4DB2-BD59-A6C34878D82A}">
                    <a16:rowId xmlns:a16="http://schemas.microsoft.com/office/drawing/2014/main" val="1559901236"/>
                  </a:ext>
                </a:extLst>
              </a:tr>
              <a:tr h="555770">
                <a:tc>
                  <a:txBody>
                    <a:bodyPr/>
                    <a:lstStyle/>
                    <a:p>
                      <a:r>
                        <a:rPr lang="en-IN" dirty="0"/>
                        <a:t>Dr. Narendra D. </a:t>
                      </a:r>
                      <a:r>
                        <a:rPr lang="en-IN" dirty="0" err="1"/>
                        <a:t>Londhe</a:t>
                      </a:r>
                      <a:endParaRPr lang="en-IN" dirty="0"/>
                    </a:p>
                  </a:txBody>
                  <a:tcPr/>
                </a:tc>
                <a:tc>
                  <a:txBody>
                    <a:bodyPr/>
                    <a:lstStyle/>
                    <a:p>
                      <a:r>
                        <a:rPr lang="en-IN" sz="1800" dirty="0"/>
                        <a:t>Associate Professor</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t>Dept. of Electrical Engineering, </a:t>
                      </a:r>
                      <a:r>
                        <a:rPr lang="en-IN" sz="1800" baseline="0" dirty="0"/>
                        <a:t>, National Institute of Technology, Raipur, Chhattisgarh, India.</a:t>
                      </a:r>
                      <a:endParaRPr lang="en-US" sz="1800" dirty="0"/>
                    </a:p>
                  </a:txBody>
                  <a:tcPr/>
                </a:tc>
                <a:extLst>
                  <a:ext uri="{0D108BD9-81ED-4DB2-BD59-A6C34878D82A}">
                    <a16:rowId xmlns:a16="http://schemas.microsoft.com/office/drawing/2014/main" val="3029008157"/>
                  </a:ext>
                </a:extLst>
              </a:tr>
            </a:tbl>
          </a:graphicData>
        </a:graphic>
      </p:graphicFrame>
      <p:sp>
        <p:nvSpPr>
          <p:cNvPr id="9" name="Rectangle 8">
            <a:extLst>
              <a:ext uri="{FF2B5EF4-FFF2-40B4-BE49-F238E27FC236}">
                <a16:creationId xmlns:a16="http://schemas.microsoft.com/office/drawing/2014/main" id="{7FB534EA-CD82-4ECB-836A-0BF353FBECF0}"/>
              </a:ext>
            </a:extLst>
          </p:cNvPr>
          <p:cNvSpPr/>
          <p:nvPr/>
        </p:nvSpPr>
        <p:spPr>
          <a:xfrm>
            <a:off x="936618" y="465435"/>
            <a:ext cx="9845682" cy="707886"/>
          </a:xfrm>
          <a:prstGeom prst="rect">
            <a:avLst/>
          </a:prstGeom>
        </p:spPr>
        <p:txBody>
          <a:bodyPr wrap="square">
            <a:spAutoFit/>
          </a:bodyPr>
          <a:lstStyle/>
          <a:p>
            <a:pPr algn="ctr"/>
            <a:r>
              <a:rPr lang="en-US" sz="2000" b="1" dirty="0">
                <a:solidFill>
                  <a:srgbClr val="333333"/>
                </a:solidFill>
              </a:rPr>
              <a:t>13th INTERNATIONAL CONFERENCE ON COMPUTING, COMMUNICATION AND NETWORKING TECHNOLOGIES (ICCCNT)</a:t>
            </a:r>
            <a:endParaRPr lang="en-IN" sz="2000" b="1" dirty="0"/>
          </a:p>
        </p:txBody>
      </p:sp>
    </p:spTree>
    <p:extLst>
      <p:ext uri="{BB962C8B-B14F-4D97-AF65-F5344CB8AC3E}">
        <p14:creationId xmlns:p14="http://schemas.microsoft.com/office/powerpoint/2010/main" val="7209924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DA57C-9C7F-4393-8C7A-C23D6DF841D6}"/>
              </a:ext>
            </a:extLst>
          </p:cNvPr>
          <p:cNvSpPr>
            <a:spLocks noGrp="1"/>
          </p:cNvSpPr>
          <p:nvPr>
            <p:ph type="title"/>
          </p:nvPr>
        </p:nvSpPr>
        <p:spPr>
          <a:xfrm>
            <a:off x="838200" y="365125"/>
            <a:ext cx="10515600" cy="526415"/>
          </a:xfrm>
        </p:spPr>
        <p:txBody>
          <a:bodyPr>
            <a:noAutofit/>
          </a:bodyPr>
          <a:lstStyle/>
          <a:p>
            <a:pPr algn="ctr"/>
            <a:r>
              <a:rPr lang="en-US" sz="3500" dirty="0"/>
              <a:t>Experimental setup</a:t>
            </a:r>
            <a:endParaRPr lang="en-IN" sz="3500" dirty="0"/>
          </a:p>
        </p:txBody>
      </p:sp>
      <p:sp>
        <p:nvSpPr>
          <p:cNvPr id="3" name="Content Placeholder 2">
            <a:extLst>
              <a:ext uri="{FF2B5EF4-FFF2-40B4-BE49-F238E27FC236}">
                <a16:creationId xmlns:a16="http://schemas.microsoft.com/office/drawing/2014/main" id="{C2428DF6-A924-43ED-A50E-414738217E49}"/>
              </a:ext>
            </a:extLst>
          </p:cNvPr>
          <p:cNvSpPr>
            <a:spLocks noGrp="1"/>
          </p:cNvSpPr>
          <p:nvPr>
            <p:ph idx="1"/>
          </p:nvPr>
        </p:nvSpPr>
        <p:spPr>
          <a:xfrm>
            <a:off x="838200" y="1051560"/>
            <a:ext cx="10515600" cy="5125403"/>
          </a:xfrm>
        </p:spPr>
        <p:txBody>
          <a:bodyPr>
            <a:normAutofit/>
          </a:bodyPr>
          <a:lstStyle/>
          <a:p>
            <a:pPr algn="just"/>
            <a:r>
              <a:rPr lang="en-US" sz="1800" dirty="0"/>
              <a:t>The Gym framework is utilized for evaluating the proposed RL2NdgsNet. </a:t>
            </a:r>
          </a:p>
          <a:p>
            <a:pPr algn="just"/>
            <a:r>
              <a:rPr lang="en-US" sz="1800" dirty="0"/>
              <a:t>The gym library consists the collection of various test problem environments. A gym environment is helpful in creating or developing the problem environment and defining actions. </a:t>
            </a:r>
          </a:p>
          <a:p>
            <a:pPr algn="just"/>
            <a:r>
              <a:rPr lang="en-US" sz="1800" dirty="0"/>
              <a:t>The initial state of the RL problem is defined by describing the type and shape of our action_space. We set this to Discrete - 2 since we have two classes of legitimate actions, benign and malignant. </a:t>
            </a:r>
          </a:p>
          <a:p>
            <a:pPr algn="just"/>
            <a:r>
              <a:rPr lang="en-US" sz="1800" dirty="0"/>
              <a:t>Similarly, observation space has been defined, which contains all of the data in the environment that the agent will observe. </a:t>
            </a:r>
          </a:p>
          <a:p>
            <a:pPr algn="just"/>
            <a:r>
              <a:rPr lang="en-US" sz="1800" dirty="0"/>
              <a:t>Since we are working with the images it is set as Box(0,255,[height,width,1]) for greyscale pixels. </a:t>
            </a:r>
          </a:p>
          <a:p>
            <a:pPr algn="just"/>
            <a:r>
              <a:rPr lang="en-US" sz="1800" dirty="0"/>
              <a:t>Later the agent's rewards are calculated, for a correct label prediction, the agent receives one point. </a:t>
            </a:r>
            <a:endParaRPr lang="en-IN" sz="1800" dirty="0"/>
          </a:p>
        </p:txBody>
      </p:sp>
    </p:spTree>
    <p:extLst>
      <p:ext uri="{BB962C8B-B14F-4D97-AF65-F5344CB8AC3E}">
        <p14:creationId xmlns:p14="http://schemas.microsoft.com/office/powerpoint/2010/main" val="2686464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D4609-643D-4423-92AB-6A692149CFF0}"/>
              </a:ext>
            </a:extLst>
          </p:cNvPr>
          <p:cNvSpPr>
            <a:spLocks noGrp="1"/>
          </p:cNvSpPr>
          <p:nvPr>
            <p:ph type="title"/>
          </p:nvPr>
        </p:nvSpPr>
        <p:spPr>
          <a:xfrm>
            <a:off x="838200" y="365125"/>
            <a:ext cx="10515600" cy="503555"/>
          </a:xfrm>
        </p:spPr>
        <p:txBody>
          <a:bodyPr>
            <a:noAutofit/>
          </a:bodyPr>
          <a:lstStyle/>
          <a:p>
            <a:pPr algn="ctr"/>
            <a:r>
              <a:rPr lang="en-IN" sz="3500" dirty="0"/>
              <a:t>Dataset details </a:t>
            </a:r>
          </a:p>
        </p:txBody>
      </p:sp>
      <p:sp>
        <p:nvSpPr>
          <p:cNvPr id="3" name="Content Placeholder 2">
            <a:extLst>
              <a:ext uri="{FF2B5EF4-FFF2-40B4-BE49-F238E27FC236}">
                <a16:creationId xmlns:a16="http://schemas.microsoft.com/office/drawing/2014/main" id="{CE8FCCC5-C99E-4DE1-BB77-70C6C2AC0DC9}"/>
              </a:ext>
            </a:extLst>
          </p:cNvPr>
          <p:cNvSpPr>
            <a:spLocks noGrp="1"/>
          </p:cNvSpPr>
          <p:nvPr>
            <p:ph idx="1"/>
          </p:nvPr>
        </p:nvSpPr>
        <p:spPr>
          <a:xfrm>
            <a:off x="838200" y="1051560"/>
            <a:ext cx="10515600" cy="5125403"/>
          </a:xfrm>
        </p:spPr>
        <p:txBody>
          <a:bodyPr>
            <a:normAutofit/>
          </a:bodyPr>
          <a:lstStyle/>
          <a:p>
            <a:pPr algn="just"/>
            <a:r>
              <a:rPr lang="en-US" sz="1800" dirty="0"/>
              <a:t>For the proposed study, MLNs dataset is taken from “Texture Analysis and Synthesis of Malignant and Benign Mediastinal Lymph Nodes in Patients with Lung Cancer on Computed Tomography” paper by Pham et al. </a:t>
            </a:r>
          </a:p>
          <a:p>
            <a:pPr algn="just"/>
            <a:r>
              <a:rPr lang="en-US" sz="1800" dirty="0"/>
              <a:t>In this dataset there are total 271 MLNs CT images in which 138 are benign and 133 are malignant. </a:t>
            </a:r>
          </a:p>
          <a:p>
            <a:pPr algn="just"/>
            <a:r>
              <a:rPr lang="en-US" sz="1800" dirty="0"/>
              <a:t>To significantly increase the dataset, the GAN based augmentation approach was utilized </a:t>
            </a:r>
          </a:p>
          <a:p>
            <a:pPr algn="just"/>
            <a:r>
              <a:rPr lang="en-US" sz="1800" dirty="0"/>
              <a:t>After augmentation there are total 6000 images available for experimentation in which 3000 are benign and 3000 are malignant. </a:t>
            </a:r>
          </a:p>
          <a:p>
            <a:pPr algn="just"/>
            <a:r>
              <a:rPr lang="en-US" sz="1800" dirty="0"/>
              <a:t>The size of images of base dataset varies from 16x24 to 122x112 hence before feeding to GAN networks they are resized to 50x50. </a:t>
            </a:r>
            <a:endParaRPr lang="en-IN" sz="1800" dirty="0"/>
          </a:p>
        </p:txBody>
      </p:sp>
    </p:spTree>
    <p:extLst>
      <p:ext uri="{BB962C8B-B14F-4D97-AF65-F5344CB8AC3E}">
        <p14:creationId xmlns:p14="http://schemas.microsoft.com/office/powerpoint/2010/main" val="1753609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BE6E7-ABB9-430D-9146-C52AA8D66853}"/>
              </a:ext>
            </a:extLst>
          </p:cNvPr>
          <p:cNvSpPr>
            <a:spLocks noGrp="1"/>
          </p:cNvSpPr>
          <p:nvPr>
            <p:ph type="title"/>
          </p:nvPr>
        </p:nvSpPr>
        <p:spPr>
          <a:xfrm>
            <a:off x="804673" y="385843"/>
            <a:ext cx="4766330" cy="1454051"/>
          </a:xfrm>
        </p:spPr>
        <p:txBody>
          <a:bodyPr>
            <a:normAutofit/>
          </a:bodyPr>
          <a:lstStyle/>
          <a:p>
            <a:r>
              <a:rPr lang="en-IN" sz="3500" dirty="0"/>
              <a:t>Results </a:t>
            </a:r>
          </a:p>
        </p:txBody>
      </p:sp>
      <p:sp>
        <p:nvSpPr>
          <p:cNvPr id="3" name="Content Placeholder 2">
            <a:extLst>
              <a:ext uri="{FF2B5EF4-FFF2-40B4-BE49-F238E27FC236}">
                <a16:creationId xmlns:a16="http://schemas.microsoft.com/office/drawing/2014/main" id="{A3F02A6C-8C2D-4C7E-B42C-1DD26134B1AD}"/>
              </a:ext>
            </a:extLst>
          </p:cNvPr>
          <p:cNvSpPr>
            <a:spLocks noGrp="1"/>
          </p:cNvSpPr>
          <p:nvPr>
            <p:ph idx="1"/>
          </p:nvPr>
        </p:nvSpPr>
        <p:spPr>
          <a:xfrm>
            <a:off x="804673" y="2233792"/>
            <a:ext cx="4543942" cy="3633363"/>
          </a:xfrm>
        </p:spPr>
        <p:txBody>
          <a:bodyPr anchor="t">
            <a:normAutofit lnSpcReduction="10000"/>
          </a:bodyPr>
          <a:lstStyle/>
          <a:p>
            <a:pPr algn="just"/>
            <a:r>
              <a:rPr lang="en-US" sz="1800" dirty="0"/>
              <a:t>All the simulations were performed on the Google Colab platform using Keras DL and Stable-baselines RL library. </a:t>
            </a:r>
          </a:p>
          <a:p>
            <a:pPr algn="just"/>
            <a:r>
              <a:rPr lang="en-US" sz="1800" dirty="0"/>
              <a:t>The results of all the proposed and implemented models are summarized in Table 1. </a:t>
            </a:r>
          </a:p>
          <a:p>
            <a:pPr algn="just"/>
            <a:r>
              <a:rPr lang="en-US" sz="1800" dirty="0"/>
              <a:t>The proposed CNN extractor architecture approach achieves ACC = 98.2%, SEN = 98.03%, SPE = 98.35% and AUC = 98.19%. </a:t>
            </a:r>
          </a:p>
          <a:p>
            <a:pPr algn="just"/>
            <a:r>
              <a:rPr lang="en-US" sz="1800" dirty="0"/>
              <a:t>It’s observable from Table 1 that, the proposed method-ology achieves improvement of 5.69% in ACC, 4.78% in SEN, 7.25% in SPE, and 6.01% in AUC compared to basic CnnPolicy. </a:t>
            </a:r>
            <a:endParaRPr lang="en-IN" sz="1800" dirty="0"/>
          </a:p>
        </p:txBody>
      </p:sp>
      <p:pic>
        <p:nvPicPr>
          <p:cNvPr id="7" name="Picture 6">
            <a:extLst>
              <a:ext uri="{FF2B5EF4-FFF2-40B4-BE49-F238E27FC236}">
                <a16:creationId xmlns:a16="http://schemas.microsoft.com/office/drawing/2014/main" id="{F25B2913-1925-4A28-AF84-8408916C9C93}"/>
              </a:ext>
            </a:extLst>
          </p:cNvPr>
          <p:cNvPicPr>
            <a:picLocks noChangeAspect="1"/>
          </p:cNvPicPr>
          <p:nvPr/>
        </p:nvPicPr>
        <p:blipFill>
          <a:blip r:embed="rId2"/>
          <a:stretch>
            <a:fillRect/>
          </a:stretch>
        </p:blipFill>
        <p:spPr>
          <a:xfrm>
            <a:off x="5729912" y="956770"/>
            <a:ext cx="6173670" cy="5256140"/>
          </a:xfrm>
          <a:prstGeom prst="rect">
            <a:avLst/>
          </a:prstGeom>
        </p:spPr>
      </p:pic>
      <p:sp>
        <p:nvSpPr>
          <p:cNvPr id="8" name="Rectangle 7">
            <a:extLst>
              <a:ext uri="{FF2B5EF4-FFF2-40B4-BE49-F238E27FC236}">
                <a16:creationId xmlns:a16="http://schemas.microsoft.com/office/drawing/2014/main" id="{A6B731FE-A8EB-41B8-BFB4-F284BADF0CC1}"/>
              </a:ext>
            </a:extLst>
          </p:cNvPr>
          <p:cNvSpPr/>
          <p:nvPr/>
        </p:nvSpPr>
        <p:spPr>
          <a:xfrm>
            <a:off x="5729912" y="321924"/>
            <a:ext cx="6357703" cy="646331"/>
          </a:xfrm>
          <a:prstGeom prst="rect">
            <a:avLst/>
          </a:prstGeom>
        </p:spPr>
        <p:txBody>
          <a:bodyPr wrap="square">
            <a:spAutoFit/>
          </a:bodyPr>
          <a:lstStyle/>
          <a:p>
            <a:r>
              <a:rPr lang="en-US" b="1" dirty="0">
                <a:latin typeface="Times New Roman" panose="02020603050405020304" pitchFamily="18" charset="0"/>
                <a:ea typeface="Times New Roman" panose="02020603050405020304" pitchFamily="18" charset="0"/>
              </a:rPr>
              <a:t>Table 1.</a:t>
            </a:r>
            <a:r>
              <a:rPr lang="en-US" dirty="0">
                <a:latin typeface="Times New Roman" panose="02020603050405020304" pitchFamily="18" charset="0"/>
                <a:ea typeface="Times New Roman" panose="02020603050405020304" pitchFamily="18" charset="0"/>
              </a:rPr>
              <a:t> Performance evaluation parameters of all the proposed DQN policy models.</a:t>
            </a:r>
            <a:endParaRPr lang="en-IN" dirty="0"/>
          </a:p>
        </p:txBody>
      </p:sp>
    </p:spTree>
    <p:extLst>
      <p:ext uri="{BB962C8B-B14F-4D97-AF65-F5344CB8AC3E}">
        <p14:creationId xmlns:p14="http://schemas.microsoft.com/office/powerpoint/2010/main" val="2719856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9735CE-7BC7-4A7B-ADB3-7E61930C68AD}"/>
              </a:ext>
            </a:extLst>
          </p:cNvPr>
          <p:cNvSpPr>
            <a:spLocks noGrp="1"/>
          </p:cNvSpPr>
          <p:nvPr>
            <p:ph idx="1"/>
          </p:nvPr>
        </p:nvSpPr>
        <p:spPr>
          <a:xfrm>
            <a:off x="804672" y="2578666"/>
            <a:ext cx="3779854" cy="3876622"/>
          </a:xfrm>
        </p:spPr>
        <p:txBody>
          <a:bodyPr>
            <a:normAutofit/>
          </a:bodyPr>
          <a:lstStyle/>
          <a:p>
            <a:pPr algn="just"/>
            <a:r>
              <a:rPr lang="en-US" sz="1800" dirty="0"/>
              <a:t>Table 2 represents the performance metrics obtained from related works. </a:t>
            </a:r>
          </a:p>
          <a:p>
            <a:pPr algn="just"/>
            <a:r>
              <a:rPr lang="en-US" sz="1800" dirty="0"/>
              <a:t>It’s noticeable from Table 2 that the proposed approach attaints improvement of 3.20% in ACC, 4.03% in SEN, 1.35% in SPE, and 3.19% in AUC. </a:t>
            </a:r>
          </a:p>
          <a:p>
            <a:pPr algn="just"/>
            <a:endParaRPr lang="en-IN" sz="1800" dirty="0"/>
          </a:p>
        </p:txBody>
      </p:sp>
      <p:sp>
        <p:nvSpPr>
          <p:cNvPr id="5" name="Rectangle 4">
            <a:extLst>
              <a:ext uri="{FF2B5EF4-FFF2-40B4-BE49-F238E27FC236}">
                <a16:creationId xmlns:a16="http://schemas.microsoft.com/office/drawing/2014/main" id="{0D04258E-D57C-4A07-86D4-C41CB9CFE369}"/>
              </a:ext>
            </a:extLst>
          </p:cNvPr>
          <p:cNvSpPr/>
          <p:nvPr/>
        </p:nvSpPr>
        <p:spPr>
          <a:xfrm>
            <a:off x="5571002" y="1321804"/>
            <a:ext cx="5804153" cy="385362"/>
          </a:xfrm>
          <a:prstGeom prst="rect">
            <a:avLst/>
          </a:prstGeom>
        </p:spPr>
        <p:txBody>
          <a:bodyPr wrap="none">
            <a:spAutoFit/>
          </a:bodyPr>
          <a:lstStyle/>
          <a:p>
            <a:pPr indent="144145" algn="ctr" hangingPunct="0">
              <a:lnSpc>
                <a:spcPct val="115000"/>
              </a:lnSpc>
              <a:spcAft>
                <a:spcPts val="0"/>
              </a:spcAft>
            </a:pPr>
            <a:r>
              <a:rPr lang="en-US" b="1" dirty="0">
                <a:latin typeface="Times New Roman" panose="02020603050405020304" pitchFamily="18" charset="0"/>
                <a:ea typeface="Times New Roman" panose="02020603050405020304" pitchFamily="18" charset="0"/>
              </a:rPr>
              <a:t>Table 2.</a:t>
            </a:r>
            <a:r>
              <a:rPr lang="en-US" dirty="0">
                <a:latin typeface="Times New Roman" panose="02020603050405020304" pitchFamily="18" charset="0"/>
                <a:ea typeface="Times New Roman" panose="02020603050405020304" pitchFamily="18" charset="0"/>
              </a:rPr>
              <a:t> Performance metrics obtained from related works.</a:t>
            </a:r>
            <a:endParaRPr lang="en-IN" dirty="0">
              <a:effectLst/>
              <a:latin typeface="Times New Roman" panose="02020603050405020304" pitchFamily="18" charset="0"/>
              <a:ea typeface="Times New Roman" panose="02020603050405020304" pitchFamily="18" charset="0"/>
            </a:endParaRPr>
          </a:p>
        </p:txBody>
      </p:sp>
      <p:sp>
        <p:nvSpPr>
          <p:cNvPr id="7" name="Title 1">
            <a:extLst>
              <a:ext uri="{FF2B5EF4-FFF2-40B4-BE49-F238E27FC236}">
                <a16:creationId xmlns:a16="http://schemas.microsoft.com/office/drawing/2014/main" id="{03CB481F-C039-476D-AAC6-521DB74BFAF7}"/>
              </a:ext>
            </a:extLst>
          </p:cNvPr>
          <p:cNvSpPr>
            <a:spLocks noGrp="1"/>
          </p:cNvSpPr>
          <p:nvPr>
            <p:ph type="title"/>
          </p:nvPr>
        </p:nvSpPr>
        <p:spPr>
          <a:xfrm>
            <a:off x="804672" y="486319"/>
            <a:ext cx="4766330" cy="1454051"/>
          </a:xfrm>
        </p:spPr>
        <p:txBody>
          <a:bodyPr>
            <a:normAutofit/>
          </a:bodyPr>
          <a:lstStyle/>
          <a:p>
            <a:r>
              <a:rPr lang="en-IN" sz="3500" dirty="0"/>
              <a:t>Results </a:t>
            </a:r>
          </a:p>
        </p:txBody>
      </p:sp>
      <p:pic>
        <p:nvPicPr>
          <p:cNvPr id="8" name="Picture 7">
            <a:extLst>
              <a:ext uri="{FF2B5EF4-FFF2-40B4-BE49-F238E27FC236}">
                <a16:creationId xmlns:a16="http://schemas.microsoft.com/office/drawing/2014/main" id="{945DA63C-A6A2-4121-8F25-7060F4779F37}"/>
              </a:ext>
            </a:extLst>
          </p:cNvPr>
          <p:cNvPicPr>
            <a:picLocks noChangeAspect="1"/>
          </p:cNvPicPr>
          <p:nvPr/>
        </p:nvPicPr>
        <p:blipFill>
          <a:blip r:embed="rId2"/>
          <a:stretch>
            <a:fillRect/>
          </a:stretch>
        </p:blipFill>
        <p:spPr>
          <a:xfrm>
            <a:off x="5571002" y="1940370"/>
            <a:ext cx="5831356" cy="4181372"/>
          </a:xfrm>
          <a:prstGeom prst="rect">
            <a:avLst/>
          </a:prstGeom>
        </p:spPr>
      </p:pic>
    </p:spTree>
    <p:extLst>
      <p:ext uri="{BB962C8B-B14F-4D97-AF65-F5344CB8AC3E}">
        <p14:creationId xmlns:p14="http://schemas.microsoft.com/office/powerpoint/2010/main" val="245380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97A8567-50C8-4220-9749-178F24D2B36A}"/>
              </a:ext>
            </a:extLst>
          </p:cNvPr>
          <p:cNvPicPr>
            <a:picLocks noChangeAspect="1"/>
          </p:cNvPicPr>
          <p:nvPr/>
        </p:nvPicPr>
        <p:blipFill>
          <a:blip r:embed="rId2"/>
          <a:stretch>
            <a:fillRect/>
          </a:stretch>
        </p:blipFill>
        <p:spPr>
          <a:xfrm>
            <a:off x="789139" y="576197"/>
            <a:ext cx="3970751" cy="5049455"/>
          </a:xfrm>
          <a:prstGeom prst="rect">
            <a:avLst/>
          </a:prstGeom>
        </p:spPr>
      </p:pic>
      <p:sp>
        <p:nvSpPr>
          <p:cNvPr id="8" name="Rectangle 2">
            <a:extLst>
              <a:ext uri="{FF2B5EF4-FFF2-40B4-BE49-F238E27FC236}">
                <a16:creationId xmlns:a16="http://schemas.microsoft.com/office/drawing/2014/main" id="{68506801-6EC4-4E55-B849-8051AF9883AC}"/>
              </a:ext>
            </a:extLst>
          </p:cNvPr>
          <p:cNvSpPr>
            <a:spLocks noGrp="1" noChangeArrowheads="1"/>
          </p:cNvSpPr>
          <p:nvPr>
            <p:ph idx="1"/>
          </p:nvPr>
        </p:nvSpPr>
        <p:spPr bwMode="auto">
          <a:xfrm>
            <a:off x="5645063" y="1236054"/>
            <a:ext cx="5427945"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82563" algn="l"/>
              </a:tabLst>
              <a:defRPr>
                <a:solidFill>
                  <a:schemeClr val="tx1"/>
                </a:solidFill>
                <a:latin typeface="Arial" panose="020B0604020202020204" pitchFamily="34" charset="0"/>
              </a:defRPr>
            </a:lvl1pPr>
            <a:lvl2pPr eaLnBrk="0" fontAlgn="base" hangingPunct="0">
              <a:spcBef>
                <a:spcPct val="0"/>
              </a:spcBef>
              <a:spcAft>
                <a:spcPct val="0"/>
              </a:spcAft>
              <a:tabLst>
                <a:tab pos="182563" algn="l"/>
              </a:tabLst>
              <a:defRPr>
                <a:solidFill>
                  <a:schemeClr val="tx1"/>
                </a:solidFill>
                <a:latin typeface="Arial" panose="020B0604020202020204" pitchFamily="34" charset="0"/>
              </a:defRPr>
            </a:lvl2pPr>
            <a:lvl3pPr eaLnBrk="0" fontAlgn="base" hangingPunct="0">
              <a:spcBef>
                <a:spcPct val="0"/>
              </a:spcBef>
              <a:spcAft>
                <a:spcPct val="0"/>
              </a:spcAft>
              <a:tabLst>
                <a:tab pos="182563" algn="l"/>
              </a:tabLst>
              <a:defRPr>
                <a:solidFill>
                  <a:schemeClr val="tx1"/>
                </a:solidFill>
                <a:latin typeface="Arial" panose="020B0604020202020204" pitchFamily="34" charset="0"/>
              </a:defRPr>
            </a:lvl3pPr>
            <a:lvl4pPr eaLnBrk="0" fontAlgn="base" hangingPunct="0">
              <a:spcBef>
                <a:spcPct val="0"/>
              </a:spcBef>
              <a:spcAft>
                <a:spcPct val="0"/>
              </a:spcAft>
              <a:tabLst>
                <a:tab pos="182563" algn="l"/>
              </a:tabLst>
              <a:defRPr>
                <a:solidFill>
                  <a:schemeClr val="tx1"/>
                </a:solidFill>
                <a:latin typeface="Arial" panose="020B0604020202020204" pitchFamily="34" charset="0"/>
              </a:defRPr>
            </a:lvl4pPr>
            <a:lvl5pPr eaLnBrk="0" fontAlgn="base" hangingPunct="0">
              <a:spcBef>
                <a:spcPct val="0"/>
              </a:spcBef>
              <a:spcAft>
                <a:spcPct val="0"/>
              </a:spcAft>
              <a:tabLst>
                <a:tab pos="182563" algn="l"/>
              </a:tabLst>
              <a:defRPr>
                <a:solidFill>
                  <a:schemeClr val="tx1"/>
                </a:solidFill>
                <a:latin typeface="Arial" panose="020B0604020202020204" pitchFamily="34" charset="0"/>
              </a:defRPr>
            </a:lvl5pPr>
            <a:lvl6pPr eaLnBrk="0" fontAlgn="base" hangingPunct="0">
              <a:spcBef>
                <a:spcPct val="0"/>
              </a:spcBef>
              <a:spcAft>
                <a:spcPct val="0"/>
              </a:spcAft>
              <a:tabLst>
                <a:tab pos="182563" algn="l"/>
              </a:tabLst>
              <a:defRPr>
                <a:solidFill>
                  <a:schemeClr val="tx1"/>
                </a:solidFill>
                <a:latin typeface="Arial" panose="020B0604020202020204" pitchFamily="34" charset="0"/>
              </a:defRPr>
            </a:lvl6pPr>
            <a:lvl7pPr eaLnBrk="0" fontAlgn="base" hangingPunct="0">
              <a:spcBef>
                <a:spcPct val="0"/>
              </a:spcBef>
              <a:spcAft>
                <a:spcPct val="0"/>
              </a:spcAft>
              <a:tabLst>
                <a:tab pos="182563" algn="l"/>
              </a:tabLst>
              <a:defRPr>
                <a:solidFill>
                  <a:schemeClr val="tx1"/>
                </a:solidFill>
                <a:latin typeface="Arial" panose="020B0604020202020204" pitchFamily="34" charset="0"/>
              </a:defRPr>
            </a:lvl7pPr>
            <a:lvl8pPr eaLnBrk="0" fontAlgn="base" hangingPunct="0">
              <a:spcBef>
                <a:spcPct val="0"/>
              </a:spcBef>
              <a:spcAft>
                <a:spcPct val="0"/>
              </a:spcAft>
              <a:tabLst>
                <a:tab pos="182563" algn="l"/>
              </a:tabLst>
              <a:defRPr>
                <a:solidFill>
                  <a:schemeClr val="tx1"/>
                </a:solidFill>
                <a:latin typeface="Arial" panose="020B0604020202020204" pitchFamily="34" charset="0"/>
              </a:defRPr>
            </a:lvl8pPr>
            <a:lvl9pPr eaLnBrk="0" fontAlgn="base" hangingPunct="0">
              <a:spcBef>
                <a:spcPct val="0"/>
              </a:spcBef>
              <a:spcAft>
                <a:spcPct val="0"/>
              </a:spcAft>
              <a:tabLst>
                <a:tab pos="182563" algn="l"/>
              </a:tabLst>
              <a:defRPr>
                <a:solidFill>
                  <a:schemeClr val="tx1"/>
                </a:solidFill>
                <a:latin typeface="Arial" panose="020B0604020202020204" pitchFamily="34" charset="0"/>
              </a:defRPr>
            </a:lvl9pPr>
          </a:lstStyle>
          <a:p>
            <a:pPr>
              <a:lnSpc>
                <a:spcPct val="100000"/>
              </a:lnSpc>
            </a:pPr>
            <a:r>
              <a:rPr lang="en-US" altLang="en-US" sz="1800" dirty="0">
                <a:latin typeface="Times New Roman" panose="02020603050405020304" pitchFamily="18" charset="0"/>
                <a:ea typeface="SimSun" panose="02010600030101010101" pitchFamily="2" charset="-122"/>
                <a:cs typeface="Times New Roman" panose="02020603050405020304" pitchFamily="18" charset="0"/>
              </a:rPr>
              <a:t>These graphs</a:t>
            </a:r>
            <a:r>
              <a:rPr kumimoji="0" lang="en-US" altLang="en-US" sz="18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shows the time steps (represents 5400 training images) versus reward and loss curve while performing the training for Proposed CNN Extractor + Leaky ReLu + Lnorm (ϵ=0.8) with respect to 5-fold validation. </a:t>
            </a:r>
          </a:p>
          <a:p>
            <a:pPr>
              <a:lnSpc>
                <a:spcPct val="100000"/>
              </a:lnSpc>
            </a:pPr>
            <a:r>
              <a:rPr kumimoji="0" lang="en-US" altLang="en-US" sz="18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The first 1000 steps of the model are used to generate samples for the replay buffer. Upon reaching 1000 steps, learning begins. Hence, we find the curves starting from the 1k mark. </a:t>
            </a:r>
          </a:p>
          <a:p>
            <a:pPr>
              <a:lnSpc>
                <a:spcPct val="100000"/>
              </a:lnSpc>
            </a:pPr>
            <a:r>
              <a:rPr kumimoji="0" lang="en-US" altLang="en-US" sz="18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The model gradually starts learning from there. The spikes at regular intervals in the loss curve are due to the replication of weights from the Q network to the T network for every 500 steps. </a:t>
            </a:r>
          </a:p>
          <a:p>
            <a:pPr>
              <a:lnSpc>
                <a:spcPct val="100000"/>
              </a:lnSpc>
            </a:pPr>
            <a:r>
              <a:rPr kumimoji="0" lang="en-US" altLang="en-US" sz="18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The continuous increase in reward and decrease in loss values suggest the increase in performance by the model.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8">
            <a:extLst>
              <a:ext uri="{FF2B5EF4-FFF2-40B4-BE49-F238E27FC236}">
                <a16:creationId xmlns:a16="http://schemas.microsoft.com/office/drawing/2014/main" id="{72BEF1AD-5195-4062-BD12-0A8763484D5A}"/>
              </a:ext>
            </a:extLst>
          </p:cNvPr>
          <p:cNvSpPr/>
          <p:nvPr/>
        </p:nvSpPr>
        <p:spPr>
          <a:xfrm>
            <a:off x="789139" y="5760369"/>
            <a:ext cx="3970751" cy="923330"/>
          </a:xfrm>
          <a:prstGeom prst="rect">
            <a:avLst/>
          </a:prstGeom>
        </p:spPr>
        <p:txBody>
          <a:bodyPr wrap="square">
            <a:spAutoFit/>
          </a:bodyPr>
          <a:lstStyle/>
          <a:p>
            <a:pPr lvl="0" algn="just">
              <a:spcBef>
                <a:spcPts val="400"/>
              </a:spcBef>
              <a:spcAft>
                <a:spcPts val="1000"/>
              </a:spcAft>
              <a:buSzPts val="800"/>
              <a:tabLst>
                <a:tab pos="338455" algn="l"/>
              </a:tabLst>
            </a:pPr>
            <a:r>
              <a:rPr lang="en-US" dirty="0">
                <a:latin typeface="+mj-lt"/>
                <a:ea typeface="SimSun" panose="02010600030101010101" pitchFamily="2" charset="-122"/>
              </a:rPr>
              <a:t>The number of steps versus reward and loss curve of Proposed CNN Extractor + Leaky ReLu + Lnorm (ϵ=0.8).</a:t>
            </a:r>
            <a:endParaRPr lang="en-IN" dirty="0">
              <a:latin typeface="+mj-lt"/>
              <a:ea typeface="SimSun" panose="02010600030101010101" pitchFamily="2" charset="-122"/>
            </a:endParaRPr>
          </a:p>
        </p:txBody>
      </p:sp>
    </p:spTree>
    <p:extLst>
      <p:ext uri="{BB962C8B-B14F-4D97-AF65-F5344CB8AC3E}">
        <p14:creationId xmlns:p14="http://schemas.microsoft.com/office/powerpoint/2010/main" val="25307854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4CA41-029E-4EF6-95B3-8DFD055B280A}"/>
              </a:ext>
            </a:extLst>
          </p:cNvPr>
          <p:cNvSpPr>
            <a:spLocks noGrp="1"/>
          </p:cNvSpPr>
          <p:nvPr>
            <p:ph type="title"/>
          </p:nvPr>
        </p:nvSpPr>
        <p:spPr>
          <a:xfrm>
            <a:off x="838200" y="615645"/>
            <a:ext cx="10515600" cy="549275"/>
          </a:xfrm>
        </p:spPr>
        <p:txBody>
          <a:bodyPr>
            <a:noAutofit/>
          </a:bodyPr>
          <a:lstStyle/>
          <a:p>
            <a:pPr algn="ctr"/>
            <a:r>
              <a:rPr lang="en-IN" sz="3500" dirty="0"/>
              <a:t>Conclusion and Future Scope </a:t>
            </a:r>
          </a:p>
        </p:txBody>
      </p:sp>
      <p:sp>
        <p:nvSpPr>
          <p:cNvPr id="3" name="Content Placeholder 2">
            <a:extLst>
              <a:ext uri="{FF2B5EF4-FFF2-40B4-BE49-F238E27FC236}">
                <a16:creationId xmlns:a16="http://schemas.microsoft.com/office/drawing/2014/main" id="{E55F729F-BCEA-4180-BB36-6233ADF53042}"/>
              </a:ext>
            </a:extLst>
          </p:cNvPr>
          <p:cNvSpPr>
            <a:spLocks noGrp="1"/>
          </p:cNvSpPr>
          <p:nvPr>
            <p:ph idx="1"/>
          </p:nvPr>
        </p:nvSpPr>
        <p:spPr>
          <a:xfrm>
            <a:off x="838200" y="1436052"/>
            <a:ext cx="10515600" cy="5056823"/>
          </a:xfrm>
        </p:spPr>
        <p:txBody>
          <a:bodyPr>
            <a:noAutofit/>
          </a:bodyPr>
          <a:lstStyle/>
          <a:p>
            <a:r>
              <a:rPr lang="x-none" sz="1800" dirty="0"/>
              <a:t>In this paper the RL based DL architecture named RL2NdgsNet is proposed for classification of benign and malignant MLNs in CT images. </a:t>
            </a:r>
            <a:endParaRPr lang="en-IN" sz="1800" dirty="0"/>
          </a:p>
          <a:p>
            <a:r>
              <a:rPr lang="x-none" sz="1800" dirty="0"/>
              <a:t>The achieved results signifies the utility of the proposed modification in policy network </a:t>
            </a:r>
            <a:r>
              <a:rPr lang="en-IN" sz="1800" dirty="0"/>
              <a:t>helps in improvement of performance</a:t>
            </a:r>
            <a:r>
              <a:rPr lang="x-none" sz="1800" dirty="0"/>
              <a:t>. </a:t>
            </a:r>
            <a:endParaRPr lang="en-IN" sz="1800" dirty="0"/>
          </a:p>
          <a:p>
            <a:r>
              <a:rPr lang="x-none" sz="1800" dirty="0"/>
              <a:t>The utilised GAN based augmentation approach solves the data scarcity problem. </a:t>
            </a:r>
            <a:endParaRPr lang="en-IN" sz="1800" dirty="0"/>
          </a:p>
          <a:p>
            <a:r>
              <a:rPr lang="x-none" sz="1800" dirty="0"/>
              <a:t>The wise selection of augmentation methods and their amalgamation surely leads to deeper and successful learning of networks. </a:t>
            </a:r>
            <a:endParaRPr lang="en-IN" sz="1800" dirty="0"/>
          </a:p>
          <a:p>
            <a:r>
              <a:rPr lang="x-none" sz="1800" dirty="0"/>
              <a:t>The optimized selection of activation function and exploration fraction improves the performance of proposed RL2NdgsNet. </a:t>
            </a:r>
            <a:endParaRPr lang="en-IN" sz="1800" dirty="0"/>
          </a:p>
          <a:p>
            <a:r>
              <a:rPr lang="x-none" sz="1800" dirty="0"/>
              <a:t>The results comparison with state-of-the-art related works validates the significance of the proposed approach. </a:t>
            </a:r>
            <a:endParaRPr lang="en-IN" sz="1800" dirty="0"/>
          </a:p>
          <a:p>
            <a:r>
              <a:rPr lang="en-IN" sz="1800" dirty="0"/>
              <a:t>The proposed work limited to severity assessment of LNs only, but may be nearby organs are also at risk.</a:t>
            </a:r>
          </a:p>
          <a:p>
            <a:r>
              <a:rPr lang="en-IN" sz="1800" dirty="0"/>
              <a:t> Hence, </a:t>
            </a:r>
            <a:r>
              <a:rPr lang="en-IN" sz="1800" dirty="0" err="1"/>
              <a:t>i</a:t>
            </a:r>
            <a:r>
              <a:rPr lang="x-none" sz="1800" dirty="0"/>
              <a:t>n future work, generalizable RL will be explored for </a:t>
            </a:r>
            <a:r>
              <a:rPr lang="en-IN" sz="1800" dirty="0"/>
              <a:t>more utility and </a:t>
            </a:r>
            <a:r>
              <a:rPr lang="x-none" sz="1800" dirty="0"/>
              <a:t>application</a:t>
            </a:r>
            <a:r>
              <a:rPr lang="en-IN" sz="1800" dirty="0"/>
              <a:t>s</a:t>
            </a:r>
            <a:r>
              <a:rPr lang="x-none" sz="1800" dirty="0"/>
              <a:t> of RL in healthcare. </a:t>
            </a:r>
            <a:endParaRPr lang="en-IN" sz="1800" dirty="0"/>
          </a:p>
          <a:p>
            <a:endParaRPr lang="en-IN" sz="1800" dirty="0"/>
          </a:p>
        </p:txBody>
      </p:sp>
    </p:spTree>
    <p:extLst>
      <p:ext uri="{BB962C8B-B14F-4D97-AF65-F5344CB8AC3E}">
        <p14:creationId xmlns:p14="http://schemas.microsoft.com/office/powerpoint/2010/main" val="41420820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42423-A24B-4B70-BDA3-53F9A0A60489}"/>
              </a:ext>
            </a:extLst>
          </p:cNvPr>
          <p:cNvSpPr>
            <a:spLocks noGrp="1"/>
          </p:cNvSpPr>
          <p:nvPr>
            <p:ph type="title"/>
          </p:nvPr>
        </p:nvSpPr>
        <p:spPr>
          <a:xfrm>
            <a:off x="838200" y="2513965"/>
            <a:ext cx="10515600" cy="1325563"/>
          </a:xfrm>
        </p:spPr>
        <p:txBody>
          <a:bodyPr/>
          <a:lstStyle/>
          <a:p>
            <a:pPr algn="ctr"/>
            <a:r>
              <a:rPr lang="en-IN" dirty="0"/>
              <a:t>Thank You</a:t>
            </a:r>
          </a:p>
        </p:txBody>
      </p:sp>
    </p:spTree>
    <p:extLst>
      <p:ext uri="{BB962C8B-B14F-4D97-AF65-F5344CB8AC3E}">
        <p14:creationId xmlns:p14="http://schemas.microsoft.com/office/powerpoint/2010/main" val="1975911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636EF-4085-4010-9264-B07826830A66}"/>
              </a:ext>
            </a:extLst>
          </p:cNvPr>
          <p:cNvSpPr>
            <a:spLocks noGrp="1"/>
          </p:cNvSpPr>
          <p:nvPr>
            <p:ph type="title"/>
          </p:nvPr>
        </p:nvSpPr>
        <p:spPr>
          <a:xfrm>
            <a:off x="4863666" y="220201"/>
            <a:ext cx="2464667" cy="1330841"/>
          </a:xfrm>
        </p:spPr>
        <p:txBody>
          <a:bodyPr>
            <a:normAutofit/>
          </a:bodyPr>
          <a:lstStyle/>
          <a:p>
            <a:r>
              <a:rPr lang="en-IN" sz="3500" dirty="0"/>
              <a:t>Introduction</a:t>
            </a:r>
          </a:p>
        </p:txBody>
      </p:sp>
      <p:sp>
        <p:nvSpPr>
          <p:cNvPr id="3" name="Content Placeholder 2">
            <a:extLst>
              <a:ext uri="{FF2B5EF4-FFF2-40B4-BE49-F238E27FC236}">
                <a16:creationId xmlns:a16="http://schemas.microsoft.com/office/drawing/2014/main" id="{2E9F5186-15A2-446C-B664-03B90EC92194}"/>
              </a:ext>
            </a:extLst>
          </p:cNvPr>
          <p:cNvSpPr>
            <a:spLocks noGrp="1"/>
          </p:cNvSpPr>
          <p:nvPr>
            <p:ph idx="1"/>
          </p:nvPr>
        </p:nvSpPr>
        <p:spPr>
          <a:xfrm>
            <a:off x="274105" y="1435404"/>
            <a:ext cx="8592803" cy="5143196"/>
          </a:xfrm>
        </p:spPr>
        <p:txBody>
          <a:bodyPr>
            <a:noAutofit/>
          </a:bodyPr>
          <a:lstStyle/>
          <a:p>
            <a:pPr algn="just"/>
            <a:r>
              <a:rPr lang="en-US" sz="1700" dirty="0"/>
              <a:t>The lymphatic system is a large network of tissues and organs like lymphatic vessels, lymph nodes (LNs), and lymphoid tissues that help to clean and remove toxins, waste, and other unwanted materials from the human body.</a:t>
            </a:r>
          </a:p>
          <a:p>
            <a:pPr algn="just"/>
            <a:r>
              <a:rPr lang="en-US" sz="1700" dirty="0"/>
              <a:t>Cancer is life-threatening due to its metastasis nature. The spreading of tumor cells from the primary organ to other organs is called cancer metastasis.</a:t>
            </a:r>
          </a:p>
          <a:p>
            <a:pPr algn="just"/>
            <a:r>
              <a:rPr lang="en-US" sz="1700" dirty="0"/>
              <a:t>LNs are often the first organs in which metastases form. Tumor cells uses LNs as a medium for metastasis.</a:t>
            </a:r>
          </a:p>
          <a:p>
            <a:pPr algn="just"/>
            <a:r>
              <a:rPr lang="en-US" sz="1700" dirty="0"/>
              <a:t>In current oncological practice diagnosis of LNs in benign and malignant categories is done by invasive procedures like biopsy and fine needle aspiration cytology (FNAC). </a:t>
            </a:r>
          </a:p>
          <a:p>
            <a:pPr algn="just"/>
            <a:r>
              <a:rPr lang="en-US" sz="1700" dirty="0"/>
              <a:t>These invasive procedures having limitations of pain, risk associate with anesthesia, nerve or vessel injury, cost, time consuming, hospital stay, and complexity due to their </a:t>
            </a:r>
            <a:r>
              <a:rPr lang="en-IN" sz="1700" dirty="0"/>
              <a:t>complicated anatomical location. </a:t>
            </a:r>
          </a:p>
          <a:p>
            <a:pPr algn="just"/>
            <a:r>
              <a:rPr lang="en-US" sz="1700" dirty="0"/>
              <a:t>Medical imaging (like X-ray, USG, CT, and MRI) based diagnosis approaches are non-invasive and painless procedures for the cancer detection. Computed tomography (CT) is easily available, cost effective and popularly used radiological modality for cancer detection. </a:t>
            </a:r>
            <a:endParaRPr lang="en-IN" sz="1700" dirty="0"/>
          </a:p>
          <a:p>
            <a:pPr algn="just"/>
            <a:r>
              <a:rPr lang="en-US" sz="1700" dirty="0"/>
              <a:t>But manual inspection of medical images are time consuming, fatigue, and requires highly expert knowledge. </a:t>
            </a:r>
            <a:endParaRPr lang="en-IN" sz="1700" dirty="0"/>
          </a:p>
        </p:txBody>
      </p:sp>
      <p:grpSp>
        <p:nvGrpSpPr>
          <p:cNvPr id="4" name="Group 3">
            <a:extLst>
              <a:ext uri="{FF2B5EF4-FFF2-40B4-BE49-F238E27FC236}">
                <a16:creationId xmlns:a16="http://schemas.microsoft.com/office/drawing/2014/main" id="{F732BDE6-1B47-43DE-AA1D-6267619B8731}"/>
              </a:ext>
            </a:extLst>
          </p:cNvPr>
          <p:cNvGrpSpPr>
            <a:grpSpLocks/>
          </p:cNvGrpSpPr>
          <p:nvPr/>
        </p:nvGrpSpPr>
        <p:grpSpPr bwMode="auto">
          <a:xfrm>
            <a:off x="9141014" y="1551042"/>
            <a:ext cx="2776881" cy="3755915"/>
            <a:chOff x="7479" y="245"/>
            <a:chExt cx="2981" cy="4032"/>
          </a:xfrm>
        </p:grpSpPr>
        <p:pic>
          <p:nvPicPr>
            <p:cNvPr id="5" name="Picture 4">
              <a:extLst>
                <a:ext uri="{FF2B5EF4-FFF2-40B4-BE49-F238E27FC236}">
                  <a16:creationId xmlns:a16="http://schemas.microsoft.com/office/drawing/2014/main" id="{F5D6F205-8F4B-4B40-9684-1649D0761C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5" y="261"/>
              <a:ext cx="2950" cy="400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D97B9545-BF23-4426-B943-2DD9A08FF613}"/>
                </a:ext>
              </a:extLst>
            </p:cNvPr>
            <p:cNvSpPr>
              <a:spLocks noChangeArrowheads="1"/>
            </p:cNvSpPr>
            <p:nvPr/>
          </p:nvSpPr>
          <p:spPr bwMode="auto">
            <a:xfrm>
              <a:off x="7479" y="245"/>
              <a:ext cx="2981" cy="4032"/>
            </a:xfrm>
            <a:prstGeom prst="rect">
              <a:avLst/>
            </a:prstGeom>
            <a:noFill/>
            <a:ln w="19812">
              <a:solidFill>
                <a:srgbClr val="5B9BD4"/>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IN"/>
            </a:p>
          </p:txBody>
        </p:sp>
      </p:grpSp>
      <p:sp>
        <p:nvSpPr>
          <p:cNvPr id="7" name="Rectangle 6">
            <a:extLst>
              <a:ext uri="{FF2B5EF4-FFF2-40B4-BE49-F238E27FC236}">
                <a16:creationId xmlns:a16="http://schemas.microsoft.com/office/drawing/2014/main" id="{62EAD61A-615D-4E42-B4CF-0861797EDCDF}"/>
              </a:ext>
            </a:extLst>
          </p:cNvPr>
          <p:cNvSpPr/>
          <p:nvPr/>
        </p:nvSpPr>
        <p:spPr>
          <a:xfrm>
            <a:off x="9524210" y="5631934"/>
            <a:ext cx="2010487" cy="369332"/>
          </a:xfrm>
          <a:prstGeom prst="rect">
            <a:avLst/>
          </a:prstGeom>
        </p:spPr>
        <p:txBody>
          <a:bodyPr wrap="none">
            <a:spAutoFit/>
          </a:bodyPr>
          <a:lstStyle/>
          <a:p>
            <a:r>
              <a:rPr lang="en-IN" dirty="0">
                <a:solidFill>
                  <a:srgbClr val="000000"/>
                </a:solidFill>
                <a:latin typeface="+mj-lt"/>
                <a:ea typeface="Times New Roman" panose="02020603050405020304" pitchFamily="18" charset="0"/>
                <a:cs typeface="Times New Roman" panose="02020603050405020304" pitchFamily="18" charset="0"/>
              </a:rPr>
              <a:t>LNs in Human Body</a:t>
            </a:r>
            <a:endParaRPr lang="en-IN" dirty="0">
              <a:latin typeface="+mj-lt"/>
            </a:endParaRPr>
          </a:p>
        </p:txBody>
      </p:sp>
    </p:spTree>
    <p:extLst>
      <p:ext uri="{BB962C8B-B14F-4D97-AF65-F5344CB8AC3E}">
        <p14:creationId xmlns:p14="http://schemas.microsoft.com/office/powerpoint/2010/main" val="2818066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13D-FA2A-4412-AF26-EADE59FD4F2C}"/>
              </a:ext>
            </a:extLst>
          </p:cNvPr>
          <p:cNvSpPr>
            <a:spLocks noGrp="1"/>
          </p:cNvSpPr>
          <p:nvPr>
            <p:ph idx="1"/>
          </p:nvPr>
        </p:nvSpPr>
        <p:spPr>
          <a:xfrm>
            <a:off x="838200" y="1979111"/>
            <a:ext cx="10515600" cy="4197851"/>
          </a:xfrm>
        </p:spPr>
        <p:txBody>
          <a:bodyPr>
            <a:normAutofit/>
          </a:bodyPr>
          <a:lstStyle/>
          <a:p>
            <a:pPr algn="just"/>
            <a:r>
              <a:rPr lang="en-US" sz="1800" dirty="0"/>
              <a:t>But manual inspection of medical images are time consuming, fatigue, and requires highly expert knowledge. </a:t>
            </a:r>
          </a:p>
          <a:p>
            <a:pPr algn="just"/>
            <a:r>
              <a:rPr lang="en-US" sz="1800" dirty="0"/>
              <a:t>To overcome these shortcomings, many researchers have developed image processing based algorithms for automated detection of malignancy in MLNs. </a:t>
            </a:r>
          </a:p>
          <a:p>
            <a:pPr algn="just"/>
            <a:r>
              <a:rPr lang="en-US" sz="1800" dirty="0"/>
              <a:t>These algorithms can be grouped into size based, CT texture feature based, and radiomics feature based approaches. </a:t>
            </a:r>
            <a:endParaRPr lang="en-IN" sz="1800" dirty="0"/>
          </a:p>
          <a:p>
            <a:pPr algn="just"/>
            <a:r>
              <a:rPr lang="en-US" sz="1800" dirty="0"/>
              <a:t>These algorithms needs huge manual feature selection and their calculation and hence limits their performances and uses in standard clinical practices. </a:t>
            </a:r>
          </a:p>
          <a:p>
            <a:pPr algn="just"/>
            <a:r>
              <a:rPr lang="en-US" sz="1800" dirty="0"/>
              <a:t>Deep Learning (DL) based networks are revolutionizing the entire technology industry and putting a similar influence on medical imaging related tasks like lesion detection and diagnosis as well. Few researchers applied DL for the same in-tended task of malignancy detection in MLNs. </a:t>
            </a:r>
          </a:p>
          <a:p>
            <a:pPr algn="just"/>
            <a:endParaRPr lang="en-IN" sz="1800" dirty="0"/>
          </a:p>
        </p:txBody>
      </p:sp>
      <p:sp>
        <p:nvSpPr>
          <p:cNvPr id="2" name="TextBox 1">
            <a:extLst>
              <a:ext uri="{FF2B5EF4-FFF2-40B4-BE49-F238E27FC236}">
                <a16:creationId xmlns:a16="http://schemas.microsoft.com/office/drawing/2014/main" id="{5FA4FA01-0902-4C50-A2ED-38C88193E6BA}"/>
              </a:ext>
            </a:extLst>
          </p:cNvPr>
          <p:cNvSpPr txBox="1"/>
          <p:nvPr/>
        </p:nvSpPr>
        <p:spPr>
          <a:xfrm>
            <a:off x="4772155" y="890217"/>
            <a:ext cx="2647689" cy="630942"/>
          </a:xfrm>
          <a:prstGeom prst="rect">
            <a:avLst/>
          </a:prstGeom>
          <a:noFill/>
        </p:spPr>
        <p:txBody>
          <a:bodyPr wrap="square" rtlCol="0">
            <a:spAutoFit/>
          </a:bodyPr>
          <a:lstStyle/>
          <a:p>
            <a:r>
              <a:rPr lang="en-IN" sz="3500" dirty="0">
                <a:latin typeface="+mj-lt"/>
              </a:rPr>
              <a:t>Related Work</a:t>
            </a:r>
          </a:p>
        </p:txBody>
      </p:sp>
    </p:spTree>
    <p:extLst>
      <p:ext uri="{BB962C8B-B14F-4D97-AF65-F5344CB8AC3E}">
        <p14:creationId xmlns:p14="http://schemas.microsoft.com/office/powerpoint/2010/main" val="2103307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3DD60-E305-4522-A467-8AD9C15C9814}"/>
              </a:ext>
            </a:extLst>
          </p:cNvPr>
          <p:cNvSpPr>
            <a:spLocks noGrp="1"/>
          </p:cNvSpPr>
          <p:nvPr>
            <p:ph type="title"/>
          </p:nvPr>
        </p:nvSpPr>
        <p:spPr>
          <a:xfrm>
            <a:off x="838200" y="578068"/>
            <a:ext cx="10515600" cy="1054600"/>
          </a:xfrm>
        </p:spPr>
        <p:txBody>
          <a:bodyPr>
            <a:normAutofit/>
          </a:bodyPr>
          <a:lstStyle/>
          <a:p>
            <a:pPr algn="ctr"/>
            <a:r>
              <a:rPr lang="en-IN" sz="3500" dirty="0"/>
              <a:t>Reinforcement Learning</a:t>
            </a:r>
          </a:p>
        </p:txBody>
      </p:sp>
      <p:sp>
        <p:nvSpPr>
          <p:cNvPr id="3" name="Content Placeholder 2">
            <a:extLst>
              <a:ext uri="{FF2B5EF4-FFF2-40B4-BE49-F238E27FC236}">
                <a16:creationId xmlns:a16="http://schemas.microsoft.com/office/drawing/2014/main" id="{9B50ED45-724C-48F4-88C4-96BE9FB6EB1A}"/>
              </a:ext>
            </a:extLst>
          </p:cNvPr>
          <p:cNvSpPr>
            <a:spLocks noGrp="1"/>
          </p:cNvSpPr>
          <p:nvPr>
            <p:ph idx="1"/>
          </p:nvPr>
        </p:nvSpPr>
        <p:spPr>
          <a:xfrm>
            <a:off x="1427967" y="2165684"/>
            <a:ext cx="9106422" cy="4327190"/>
          </a:xfrm>
        </p:spPr>
        <p:txBody>
          <a:bodyPr>
            <a:normAutofit/>
          </a:bodyPr>
          <a:lstStyle/>
          <a:p>
            <a:pPr algn="just"/>
            <a:r>
              <a:rPr lang="en-US" sz="2000" dirty="0"/>
              <a:t>Reinforcement learning is the state-of-the-art Deep Learning approach that involve learning of mapping situations to actions for maximizing the rewards. Based on these rewards next actions are decided. </a:t>
            </a:r>
          </a:p>
          <a:p>
            <a:pPr algn="just"/>
            <a:r>
              <a:rPr lang="en-IN" sz="2000" dirty="0"/>
              <a:t>In this work we have proposed reinforcement learning based deep learning network named – RL2NdgsNet (reinforcement learning based lymph nodes diagnosis network), for diagnosis of mediastinal lymph nodes (MLNs) in benign and malignant categories. </a:t>
            </a:r>
          </a:p>
          <a:p>
            <a:pPr algn="just"/>
            <a:endParaRPr lang="en-IN" sz="2000" dirty="0"/>
          </a:p>
        </p:txBody>
      </p:sp>
    </p:spTree>
    <p:extLst>
      <p:ext uri="{BB962C8B-B14F-4D97-AF65-F5344CB8AC3E}">
        <p14:creationId xmlns:p14="http://schemas.microsoft.com/office/powerpoint/2010/main" val="1173956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F6E72-1E47-465B-B4A8-83820818EC48}"/>
              </a:ext>
            </a:extLst>
          </p:cNvPr>
          <p:cNvSpPr>
            <a:spLocks noGrp="1"/>
          </p:cNvSpPr>
          <p:nvPr>
            <p:ph type="title"/>
          </p:nvPr>
        </p:nvSpPr>
        <p:spPr>
          <a:xfrm>
            <a:off x="838200" y="595245"/>
            <a:ext cx="10515600" cy="1325563"/>
          </a:xfrm>
        </p:spPr>
        <p:txBody>
          <a:bodyPr>
            <a:normAutofit/>
          </a:bodyPr>
          <a:lstStyle/>
          <a:p>
            <a:pPr algn="ctr"/>
            <a:r>
              <a:rPr lang="en-US" sz="3500" dirty="0"/>
              <a:t>Workflow of the proposed approach</a:t>
            </a:r>
            <a:endParaRPr lang="en-IN" sz="3500" dirty="0"/>
          </a:p>
        </p:txBody>
      </p:sp>
      <p:sp>
        <p:nvSpPr>
          <p:cNvPr id="5" name="Rectangle 4">
            <a:extLst>
              <a:ext uri="{FF2B5EF4-FFF2-40B4-BE49-F238E27FC236}">
                <a16:creationId xmlns:a16="http://schemas.microsoft.com/office/drawing/2014/main" id="{C2CA942E-8827-4004-B58F-76AE187A3F49}"/>
              </a:ext>
            </a:extLst>
          </p:cNvPr>
          <p:cNvSpPr/>
          <p:nvPr/>
        </p:nvSpPr>
        <p:spPr>
          <a:xfrm>
            <a:off x="1016696" y="2018626"/>
            <a:ext cx="10158608" cy="923330"/>
          </a:xfrm>
          <a:prstGeom prst="rect">
            <a:avLst/>
          </a:prstGeom>
        </p:spPr>
        <p:txBody>
          <a:bodyPr wrap="square">
            <a:spAutoFit/>
          </a:bodyPr>
          <a:lstStyle/>
          <a:p>
            <a:pPr algn="just"/>
            <a:r>
              <a:rPr lang="en-US" dirty="0">
                <a:solidFill>
                  <a:srgbClr val="000000"/>
                </a:solidFill>
              </a:rPr>
              <a:t>As the DL approaches are data driven techniques and the size of the available dataset is small, hence to populate the dataset the authors have utilized generative adversarial network (GAN) based data augmentation approach. The work-flow of the proposed methodology is shown below in figure</a:t>
            </a:r>
            <a:endParaRPr lang="en-IN" dirty="0"/>
          </a:p>
        </p:txBody>
      </p:sp>
      <p:sp>
        <p:nvSpPr>
          <p:cNvPr id="6" name="Rectangle 5">
            <a:extLst>
              <a:ext uri="{FF2B5EF4-FFF2-40B4-BE49-F238E27FC236}">
                <a16:creationId xmlns:a16="http://schemas.microsoft.com/office/drawing/2014/main" id="{7E0A71D2-4619-4657-A871-50D5C27D594F}"/>
              </a:ext>
            </a:extLst>
          </p:cNvPr>
          <p:cNvSpPr/>
          <p:nvPr/>
        </p:nvSpPr>
        <p:spPr>
          <a:xfrm>
            <a:off x="2753889" y="5958336"/>
            <a:ext cx="6119176" cy="369332"/>
          </a:xfrm>
          <a:prstGeom prst="rect">
            <a:avLst/>
          </a:prstGeom>
        </p:spPr>
        <p:txBody>
          <a:bodyPr wrap="square">
            <a:spAutoFit/>
          </a:bodyPr>
          <a:lstStyle/>
          <a:p>
            <a:r>
              <a:rPr lang="en-US" dirty="0">
                <a:solidFill>
                  <a:srgbClr val="000000"/>
                </a:solidFill>
                <a:latin typeface="+mj-lt"/>
              </a:rPr>
              <a:t>Workflow of the proposed approach. B = Benign, M = Malignant. </a:t>
            </a:r>
            <a:endParaRPr lang="en-IN" dirty="0">
              <a:latin typeface="+mj-lt"/>
            </a:endParaRPr>
          </a:p>
        </p:txBody>
      </p:sp>
      <p:pic>
        <p:nvPicPr>
          <p:cNvPr id="8" name="Picture 7" descr="Diagram, schematic&#10;&#10;Description automatically generated">
            <a:extLst>
              <a:ext uri="{FF2B5EF4-FFF2-40B4-BE49-F238E27FC236}">
                <a16:creationId xmlns:a16="http://schemas.microsoft.com/office/drawing/2014/main" id="{98BE4A68-A999-4D1F-85B9-D3AB18D9AE70}"/>
              </a:ext>
            </a:extLst>
          </p:cNvPr>
          <p:cNvPicPr/>
          <p:nvPr/>
        </p:nvPicPr>
        <p:blipFill rotWithShape="1">
          <a:blip r:embed="rId2">
            <a:extLst>
              <a:ext uri="{28A0092B-C50C-407E-A947-70E740481C1C}">
                <a14:useLocalDpi xmlns:a14="http://schemas.microsoft.com/office/drawing/2010/main"/>
              </a:ext>
            </a:extLst>
          </a:blip>
          <a:srcRect t="-4918"/>
          <a:stretch/>
        </p:blipFill>
        <p:spPr bwMode="auto">
          <a:xfrm>
            <a:off x="2182328" y="3428999"/>
            <a:ext cx="7262298" cy="252933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66898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98B29-70A9-441C-8E66-02C173B4D850}"/>
              </a:ext>
            </a:extLst>
          </p:cNvPr>
          <p:cNvSpPr>
            <a:spLocks noGrp="1"/>
          </p:cNvSpPr>
          <p:nvPr>
            <p:ph type="title"/>
          </p:nvPr>
        </p:nvSpPr>
        <p:spPr>
          <a:xfrm>
            <a:off x="838200" y="358273"/>
            <a:ext cx="10515600" cy="645528"/>
          </a:xfrm>
        </p:spPr>
        <p:txBody>
          <a:bodyPr>
            <a:normAutofit/>
          </a:bodyPr>
          <a:lstStyle/>
          <a:p>
            <a:pPr algn="ctr"/>
            <a:r>
              <a:rPr lang="en-IN" sz="3500" dirty="0"/>
              <a:t>Methodology</a:t>
            </a:r>
          </a:p>
        </p:txBody>
      </p:sp>
      <p:sp>
        <p:nvSpPr>
          <p:cNvPr id="3" name="Content Placeholder 2">
            <a:extLst>
              <a:ext uri="{FF2B5EF4-FFF2-40B4-BE49-F238E27FC236}">
                <a16:creationId xmlns:a16="http://schemas.microsoft.com/office/drawing/2014/main" id="{1B5A5859-E544-42B3-A0B8-9035AA62D267}"/>
              </a:ext>
            </a:extLst>
          </p:cNvPr>
          <p:cNvSpPr>
            <a:spLocks noGrp="1"/>
          </p:cNvSpPr>
          <p:nvPr>
            <p:ph idx="1"/>
          </p:nvPr>
        </p:nvSpPr>
        <p:spPr>
          <a:xfrm>
            <a:off x="393700" y="1198551"/>
            <a:ext cx="6388100" cy="5456249"/>
          </a:xfrm>
        </p:spPr>
        <p:txBody>
          <a:bodyPr>
            <a:noAutofit/>
          </a:bodyPr>
          <a:lstStyle/>
          <a:p>
            <a:pPr algn="just"/>
            <a:r>
              <a:rPr lang="en-US" sz="1800" dirty="0"/>
              <a:t>The Q-Learning algorithm involves learning a Q-table ('Q' is referred for quality) including the expected future reward for each state and action. </a:t>
            </a:r>
          </a:p>
          <a:p>
            <a:pPr algn="just"/>
            <a:r>
              <a:rPr lang="en-US" sz="1800" dirty="0"/>
              <a:t>The agent uses the Q-table to make the best decision for each state by selecting the action that maximizes the expected future rewards. </a:t>
            </a:r>
          </a:p>
          <a:p>
            <a:pPr algn="just"/>
            <a:r>
              <a:rPr lang="en-US" sz="1800" dirty="0"/>
              <a:t>The limitation of Q learning is that it becomes inefficient for complicated environments with multiple possibilities and outcomes. </a:t>
            </a:r>
          </a:p>
          <a:p>
            <a:pPr algn="just"/>
            <a:r>
              <a:rPr lang="en-US" sz="1800" dirty="0"/>
              <a:t>Deep RL solves this problem by merging the Q learning approach with deep learning models. </a:t>
            </a:r>
          </a:p>
          <a:p>
            <a:pPr algn="just"/>
            <a:r>
              <a:rPr lang="en-US" sz="1800" dirty="0"/>
              <a:t>The basis of deep Q-learning is the training of a neural network for estimating the various Q values for each action given a state. From this training the optimal Q values and network parameters will be learned. </a:t>
            </a:r>
          </a:p>
          <a:p>
            <a:pPr algn="just"/>
            <a:r>
              <a:rPr lang="en-US" sz="1800" dirty="0"/>
              <a:t>In the proposed approach we are using Deep Q Networks (DQN) which helps in effective prediction of Q values for the proposed task. </a:t>
            </a:r>
            <a:endParaRPr lang="en-IN" sz="1800" dirty="0"/>
          </a:p>
        </p:txBody>
      </p:sp>
      <p:sp>
        <p:nvSpPr>
          <p:cNvPr id="5" name="Rectangle 4">
            <a:extLst>
              <a:ext uri="{FF2B5EF4-FFF2-40B4-BE49-F238E27FC236}">
                <a16:creationId xmlns:a16="http://schemas.microsoft.com/office/drawing/2014/main" id="{B5DFD401-402D-4C7B-88AD-1A13C504EF09}"/>
              </a:ext>
            </a:extLst>
          </p:cNvPr>
          <p:cNvSpPr/>
          <p:nvPr/>
        </p:nvSpPr>
        <p:spPr>
          <a:xfrm>
            <a:off x="7283558" y="4709386"/>
            <a:ext cx="4369851" cy="400110"/>
          </a:xfrm>
          <a:prstGeom prst="rect">
            <a:avLst/>
          </a:prstGeom>
        </p:spPr>
        <p:txBody>
          <a:bodyPr wrap="none">
            <a:spAutoFit/>
          </a:bodyPr>
          <a:lstStyle/>
          <a:p>
            <a:r>
              <a:rPr lang="en-US" sz="2000" b="0" i="0" u="none" strike="noStrike" baseline="0" dirty="0">
                <a:solidFill>
                  <a:srgbClr val="000000"/>
                </a:solidFill>
                <a:latin typeface="+mj-lt"/>
              </a:rPr>
              <a:t>Workflow </a:t>
            </a:r>
            <a:r>
              <a:rPr lang="en-US" dirty="0">
                <a:solidFill>
                  <a:srgbClr val="000000"/>
                </a:solidFill>
                <a:latin typeface="+mj-lt"/>
              </a:rPr>
              <a:t>of the DQN based RL algorithm. </a:t>
            </a:r>
            <a:endParaRPr lang="en-IN" dirty="0">
              <a:latin typeface="+mj-lt"/>
            </a:endParaRPr>
          </a:p>
        </p:txBody>
      </p:sp>
      <p:pic>
        <p:nvPicPr>
          <p:cNvPr id="7" name="Picture 6" descr="Diagram&#10;&#10;Description automatically generated">
            <a:extLst>
              <a:ext uri="{FF2B5EF4-FFF2-40B4-BE49-F238E27FC236}">
                <a16:creationId xmlns:a16="http://schemas.microsoft.com/office/drawing/2014/main" id="{88465E79-C6E0-4DC1-89C3-E4F47C6C46EE}"/>
              </a:ext>
            </a:extLst>
          </p:cNvPr>
          <p:cNvPicPr/>
          <p:nvPr/>
        </p:nvPicPr>
        <p:blipFill rotWithShape="1">
          <a:blip r:embed="rId2">
            <a:extLst>
              <a:ext uri="{28A0092B-C50C-407E-A947-70E740481C1C}">
                <a14:useLocalDpi xmlns:a14="http://schemas.microsoft.com/office/drawing/2010/main"/>
              </a:ext>
            </a:extLst>
          </a:blip>
          <a:srcRect t="-5239"/>
          <a:stretch/>
        </p:blipFill>
        <p:spPr bwMode="auto">
          <a:xfrm>
            <a:off x="7105758" y="2308967"/>
            <a:ext cx="4159141" cy="224006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04401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686E09-FEBE-469B-937F-0BEAE8C8D225}"/>
              </a:ext>
            </a:extLst>
          </p:cNvPr>
          <p:cNvSpPr>
            <a:spLocks noGrp="1"/>
          </p:cNvSpPr>
          <p:nvPr>
            <p:ph idx="1"/>
          </p:nvPr>
        </p:nvSpPr>
        <p:spPr>
          <a:xfrm>
            <a:off x="601248" y="1766828"/>
            <a:ext cx="10752551" cy="5366085"/>
          </a:xfrm>
        </p:spPr>
        <p:txBody>
          <a:bodyPr>
            <a:normAutofit/>
          </a:bodyPr>
          <a:lstStyle/>
          <a:p>
            <a:pPr algn="just"/>
            <a:r>
              <a:rPr lang="en-US" sz="1800" dirty="0"/>
              <a:t>The DQN architecture contains two neural networks, namely Q network and the Target (T) network, and also an Experience Replay component. </a:t>
            </a:r>
          </a:p>
          <a:p>
            <a:pPr algn="just"/>
            <a:r>
              <a:rPr lang="en-US" sz="1800" dirty="0"/>
              <a:t>The Q network is the agent that is trained to generate the optimal state-action value. </a:t>
            </a:r>
          </a:p>
          <a:p>
            <a:pPr algn="just"/>
            <a:r>
              <a:rPr lang="en-US" sz="1800" dirty="0"/>
              <a:t>The architecture of these networks is the same, but the weights are different. The weights from the Q net-work are replicated to the target network for every N steps. </a:t>
            </a:r>
          </a:p>
          <a:p>
            <a:pPr algn="just"/>
            <a:r>
              <a:rPr lang="en-US" sz="1800" dirty="0"/>
              <a:t>Using both these networks, the learning process becomes more stable, and the algorithm learns more effectively </a:t>
            </a:r>
          </a:p>
          <a:p>
            <a:pPr algn="just"/>
            <a:r>
              <a:rPr lang="en-US" sz="1800" dirty="0"/>
              <a:t>Experience Replay feature was introduced to make network updates more stable. The transitions are added to the replay buffer (training data) at each time step of data collection.</a:t>
            </a:r>
          </a:p>
          <a:p>
            <a:pPr algn="just"/>
            <a:r>
              <a:rPr lang="en-US" sz="1800" dirty="0"/>
              <a:t>Epsilon greedy strategy is used to achieve the balance between exploitation and exploration.</a:t>
            </a:r>
          </a:p>
          <a:p>
            <a:pPr algn="just"/>
            <a:r>
              <a:rPr lang="en-US" sz="1800" dirty="0"/>
              <a:t>This exploration rate represents the likelihood that our agent will explore rather than exploit the environment.</a:t>
            </a:r>
          </a:p>
        </p:txBody>
      </p:sp>
      <p:sp>
        <p:nvSpPr>
          <p:cNvPr id="4" name="Rectangle 3">
            <a:extLst>
              <a:ext uri="{FF2B5EF4-FFF2-40B4-BE49-F238E27FC236}">
                <a16:creationId xmlns:a16="http://schemas.microsoft.com/office/drawing/2014/main" id="{0C159543-F78D-40DC-B53D-417B3C9EDA62}"/>
              </a:ext>
            </a:extLst>
          </p:cNvPr>
          <p:cNvSpPr/>
          <p:nvPr/>
        </p:nvSpPr>
        <p:spPr>
          <a:xfrm>
            <a:off x="838200" y="639486"/>
            <a:ext cx="10515599" cy="630942"/>
          </a:xfrm>
          <a:prstGeom prst="rect">
            <a:avLst/>
          </a:prstGeom>
        </p:spPr>
        <p:txBody>
          <a:bodyPr wrap="square">
            <a:spAutoFit/>
          </a:bodyPr>
          <a:lstStyle/>
          <a:p>
            <a:pPr algn="ctr"/>
            <a:r>
              <a:rPr lang="en-IN" sz="3500" dirty="0">
                <a:solidFill>
                  <a:srgbClr val="000000"/>
                </a:solidFill>
                <a:latin typeface="+mj-lt"/>
              </a:rPr>
              <a:t>Deep Q-Network  </a:t>
            </a:r>
            <a:endParaRPr lang="en-IN" sz="3500" dirty="0">
              <a:latin typeface="+mj-lt"/>
            </a:endParaRPr>
          </a:p>
        </p:txBody>
      </p:sp>
    </p:spTree>
    <p:extLst>
      <p:ext uri="{BB962C8B-B14F-4D97-AF65-F5344CB8AC3E}">
        <p14:creationId xmlns:p14="http://schemas.microsoft.com/office/powerpoint/2010/main" val="4235233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5D0D59-DAE3-4246-A949-448C5403280A}"/>
              </a:ext>
            </a:extLst>
          </p:cNvPr>
          <p:cNvSpPr>
            <a:spLocks noGrp="1"/>
          </p:cNvSpPr>
          <p:nvPr>
            <p:ph idx="1"/>
          </p:nvPr>
        </p:nvSpPr>
        <p:spPr>
          <a:xfrm>
            <a:off x="463463" y="274007"/>
            <a:ext cx="11373633" cy="6583993"/>
          </a:xfrm>
        </p:spPr>
        <p:txBody>
          <a:bodyPr>
            <a:normAutofit/>
          </a:bodyPr>
          <a:lstStyle/>
          <a:p>
            <a:pPr algn="just"/>
            <a:r>
              <a:rPr lang="en-US" sz="1800" dirty="0"/>
              <a:t>Experience replay chooses an ε-greedy action (benign or malignant) for the current image state, executes it in the environment, and returns a reward. </a:t>
            </a:r>
          </a:p>
          <a:p>
            <a:pPr algn="just"/>
            <a:r>
              <a:rPr lang="en-US" sz="1800" dirty="0"/>
              <a:t>This observation is saved as a sample of training data. To generate a training sample.</a:t>
            </a:r>
          </a:p>
          <a:p>
            <a:pPr algn="just"/>
            <a:r>
              <a:rPr lang="en-US" sz="1800" dirty="0"/>
              <a:t>We now select a random batch of samples from this training data, ensuring that it includes both older and newer samples. The training data from this batch is then sent into the Q net-work. </a:t>
            </a:r>
          </a:p>
          <a:p>
            <a:pPr algn="just"/>
            <a:r>
              <a:rPr lang="en-US" sz="1800" dirty="0"/>
              <a:t>The Q network predicts the Q value based on the current image state and action in each data sample. The T network is not functional in our algorithm. Since every state is a terminal state, there are no input and output values for the T network. As a result the max Q value for next state is assumed to be zero. </a:t>
            </a:r>
          </a:p>
          <a:p>
            <a:r>
              <a:rPr lang="en-US" sz="1800" dirty="0"/>
              <a:t>To train the Q network, the Loss is computed using the predicted Q Value and Target Q Value from the data sample. </a:t>
            </a:r>
            <a:endParaRPr lang="en-IN" sz="1800" dirty="0"/>
          </a:p>
          <a:p>
            <a:pPr marL="0" indent="0" algn="ctr">
              <a:buNone/>
            </a:pPr>
            <a:r>
              <a:rPr lang="en-IN" sz="1800" dirty="0"/>
              <a:t>𝐿=(𝑟𝑡+ 𝛾.𝑄(𝑆𝑡+1,𝑎)−𝑄(𝑆𝑡,𝑎𝑡))2 </a:t>
            </a:r>
          </a:p>
          <a:p>
            <a:pPr marL="0" indent="0">
              <a:buNone/>
            </a:pPr>
            <a:r>
              <a:rPr lang="en-IN" sz="1800" dirty="0"/>
              <a:t>Where, 𝐿 is Loss, 𝑟𝑡+ 𝛾.𝑄(𝑆𝑡+1,𝑎) is target Q value and 𝑄(𝑆𝑡,𝑎𝑡) is predicted Q value.</a:t>
            </a:r>
            <a:endParaRPr lang="en-US" sz="1800" dirty="0"/>
          </a:p>
        </p:txBody>
      </p:sp>
      <p:pic>
        <p:nvPicPr>
          <p:cNvPr id="4" name="Picture 3" descr="Diagram&#10;&#10;Description automatically generated">
            <a:extLst>
              <a:ext uri="{FF2B5EF4-FFF2-40B4-BE49-F238E27FC236}">
                <a16:creationId xmlns:a16="http://schemas.microsoft.com/office/drawing/2014/main" id="{BE0F8A65-50E5-41F0-A7E1-1078C712169A}"/>
              </a:ext>
            </a:extLst>
          </p:cNvPr>
          <p:cNvPicPr/>
          <p:nvPr/>
        </p:nvPicPr>
        <p:blipFill>
          <a:blip r:embed="rId2" cstate="print">
            <a:extLst>
              <a:ext uri="{28A0092B-C50C-407E-A947-70E740481C1C}">
                <a14:useLocalDpi xmlns:a14="http://schemas.microsoft.com/office/drawing/2010/main"/>
              </a:ext>
            </a:extLst>
          </a:blip>
          <a:stretch>
            <a:fillRect/>
          </a:stretch>
        </p:blipFill>
        <p:spPr>
          <a:xfrm>
            <a:off x="3140770" y="3832964"/>
            <a:ext cx="5965651" cy="2377594"/>
          </a:xfrm>
          <a:prstGeom prst="rect">
            <a:avLst/>
          </a:prstGeom>
        </p:spPr>
      </p:pic>
      <p:sp>
        <p:nvSpPr>
          <p:cNvPr id="5" name="Rectangle 4">
            <a:extLst>
              <a:ext uri="{FF2B5EF4-FFF2-40B4-BE49-F238E27FC236}">
                <a16:creationId xmlns:a16="http://schemas.microsoft.com/office/drawing/2014/main" id="{D2E55D96-BEB0-4DA5-8BEE-8293C0EBA0D5}"/>
              </a:ext>
            </a:extLst>
          </p:cNvPr>
          <p:cNvSpPr/>
          <p:nvPr/>
        </p:nvSpPr>
        <p:spPr>
          <a:xfrm>
            <a:off x="5229674" y="6349613"/>
            <a:ext cx="1841210" cy="369332"/>
          </a:xfrm>
          <a:prstGeom prst="rect">
            <a:avLst/>
          </a:prstGeom>
        </p:spPr>
        <p:txBody>
          <a:bodyPr wrap="none">
            <a:spAutoFit/>
          </a:bodyPr>
          <a:lstStyle/>
          <a:p>
            <a:r>
              <a:rPr lang="en-IN" dirty="0">
                <a:latin typeface="+mj-lt"/>
              </a:rPr>
              <a:t>Workflow of DQN</a:t>
            </a:r>
          </a:p>
        </p:txBody>
      </p:sp>
    </p:spTree>
    <p:extLst>
      <p:ext uri="{BB962C8B-B14F-4D97-AF65-F5344CB8AC3E}">
        <p14:creationId xmlns:p14="http://schemas.microsoft.com/office/powerpoint/2010/main" val="2215481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FD7F6-5A9E-4491-868E-C2570C6D52DB}"/>
              </a:ext>
            </a:extLst>
          </p:cNvPr>
          <p:cNvSpPr>
            <a:spLocks noGrp="1"/>
          </p:cNvSpPr>
          <p:nvPr>
            <p:ph type="title"/>
          </p:nvPr>
        </p:nvSpPr>
        <p:spPr>
          <a:xfrm>
            <a:off x="316282" y="640697"/>
            <a:ext cx="5257800" cy="572135"/>
          </a:xfrm>
        </p:spPr>
        <p:txBody>
          <a:bodyPr>
            <a:normAutofit/>
          </a:bodyPr>
          <a:lstStyle/>
          <a:p>
            <a:pPr algn="ctr"/>
            <a:r>
              <a:rPr lang="en-IN" sz="3500" dirty="0"/>
              <a:t>CNN Policy </a:t>
            </a:r>
          </a:p>
        </p:txBody>
      </p:sp>
      <p:sp>
        <p:nvSpPr>
          <p:cNvPr id="3" name="Content Placeholder 2">
            <a:extLst>
              <a:ext uri="{FF2B5EF4-FFF2-40B4-BE49-F238E27FC236}">
                <a16:creationId xmlns:a16="http://schemas.microsoft.com/office/drawing/2014/main" id="{A61684A7-56C4-4505-AE2C-9E98E3704164}"/>
              </a:ext>
            </a:extLst>
          </p:cNvPr>
          <p:cNvSpPr>
            <a:spLocks noGrp="1"/>
          </p:cNvSpPr>
          <p:nvPr>
            <p:ph idx="1"/>
          </p:nvPr>
        </p:nvSpPr>
        <p:spPr>
          <a:xfrm>
            <a:off x="838200" y="1606463"/>
            <a:ext cx="5737964" cy="5033963"/>
          </a:xfrm>
        </p:spPr>
        <p:txBody>
          <a:bodyPr>
            <a:normAutofit/>
          </a:bodyPr>
          <a:lstStyle/>
          <a:p>
            <a:pPr algn="just"/>
            <a:r>
              <a:rPr lang="en-US" sz="1800" dirty="0"/>
              <a:t>CNN policy is a DQN implementation policy class. In this paper we are using the Stable baselines library to get the CNN Policy for efficient training of the agent. </a:t>
            </a:r>
          </a:p>
          <a:p>
            <a:pPr algn="just"/>
            <a:r>
              <a:rPr lang="en-US" sz="1800" dirty="0"/>
              <a:t>A cnn_extractor attribute for feature extraction of the input scaled images is present in the CNN policy function. </a:t>
            </a:r>
          </a:p>
          <a:p>
            <a:pPr algn="just"/>
            <a:r>
              <a:rPr lang="en-US" sz="1800" dirty="0"/>
              <a:t>To have more flexibility over the network architecture, in this paper we have proposed a custom CNN Policy. </a:t>
            </a:r>
          </a:p>
          <a:p>
            <a:pPr algn="just"/>
            <a:r>
              <a:rPr lang="en-US" sz="1800" dirty="0"/>
              <a:t>In this custom CNN policy a modified cnn_extractor architecture is utilized which expects scaled images as input tensor. </a:t>
            </a:r>
          </a:p>
          <a:p>
            <a:pPr algn="just"/>
            <a:r>
              <a:rPr lang="en-US" sz="1800" dirty="0"/>
              <a:t>This architecture will return a linear tensor from which features are extracted. The network architecture of our proposed custom CNN policy is depicted in Fig. 4(D). </a:t>
            </a:r>
            <a:endParaRPr lang="en-IN" sz="1800" dirty="0"/>
          </a:p>
        </p:txBody>
      </p:sp>
      <p:pic>
        <p:nvPicPr>
          <p:cNvPr id="4" name="Picture 3" descr="Diagram&#10;&#10;Description automatically generated">
            <a:extLst>
              <a:ext uri="{FF2B5EF4-FFF2-40B4-BE49-F238E27FC236}">
                <a16:creationId xmlns:a16="http://schemas.microsoft.com/office/drawing/2014/main" id="{1E3673D1-79B9-4F7B-A1F6-44D8B03B19C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031277" y="147181"/>
            <a:ext cx="4322523" cy="6563638"/>
          </a:xfrm>
          <a:prstGeom prst="rect">
            <a:avLst/>
          </a:prstGeom>
          <a:noFill/>
        </p:spPr>
      </p:pic>
    </p:spTree>
    <p:extLst>
      <p:ext uri="{BB962C8B-B14F-4D97-AF65-F5344CB8AC3E}">
        <p14:creationId xmlns:p14="http://schemas.microsoft.com/office/powerpoint/2010/main" val="28960124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73</TotalTime>
  <Words>2035</Words>
  <Application>Microsoft Office PowerPoint</Application>
  <PresentationFormat>Widescreen</PresentationFormat>
  <Paragraphs>110</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Office Theme</vt:lpstr>
      <vt:lpstr>PowerPoint Presentation</vt:lpstr>
      <vt:lpstr>Introduction</vt:lpstr>
      <vt:lpstr>PowerPoint Presentation</vt:lpstr>
      <vt:lpstr>Reinforcement Learning</vt:lpstr>
      <vt:lpstr>Workflow of the proposed approach</vt:lpstr>
      <vt:lpstr>Methodology</vt:lpstr>
      <vt:lpstr>PowerPoint Presentation</vt:lpstr>
      <vt:lpstr>PowerPoint Presentation</vt:lpstr>
      <vt:lpstr>CNN Policy </vt:lpstr>
      <vt:lpstr>Experimental setup</vt:lpstr>
      <vt:lpstr>Dataset details </vt:lpstr>
      <vt:lpstr>Results </vt:lpstr>
      <vt:lpstr>Results </vt:lpstr>
      <vt:lpstr>PowerPoint Presentation</vt:lpstr>
      <vt:lpstr>Conclusion and Future Scope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Praneeth Posina</dc:creator>
  <cp:lastModifiedBy>Praneeth Posina</cp:lastModifiedBy>
  <cp:revision>9</cp:revision>
  <dcterms:created xsi:type="dcterms:W3CDTF">2022-09-30T14:19:57Z</dcterms:created>
  <dcterms:modified xsi:type="dcterms:W3CDTF">2022-09-30T15:33:06Z</dcterms:modified>
</cp:coreProperties>
</file>