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Loss</a:t>
            </a:r>
            <a:r>
              <a:rPr lang="en-IN" baseline="0"/>
              <a:t> Graph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2579177602799643E-2"/>
          <c:y val="0.16245370370370371"/>
          <c:w val="0.89714501312335959"/>
          <c:h val="0.50530110819480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 Loss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Sheet1!$A$2:$A$42</c:f>
              <c:strCache>
                <c:ptCount val="41"/>
                <c:pt idx="0">
                  <c:v>step 0</c:v>
                </c:pt>
                <c:pt idx="1">
                  <c:v>step 250</c:v>
                </c:pt>
                <c:pt idx="2">
                  <c:v>step 500</c:v>
                </c:pt>
                <c:pt idx="3">
                  <c:v>step 750</c:v>
                </c:pt>
                <c:pt idx="4">
                  <c:v>step 1000</c:v>
                </c:pt>
                <c:pt idx="5">
                  <c:v>step 1250</c:v>
                </c:pt>
                <c:pt idx="6">
                  <c:v>step 1500</c:v>
                </c:pt>
                <c:pt idx="7">
                  <c:v>step 1750</c:v>
                </c:pt>
                <c:pt idx="8">
                  <c:v>step 2000</c:v>
                </c:pt>
                <c:pt idx="9">
                  <c:v>step 2250</c:v>
                </c:pt>
                <c:pt idx="10">
                  <c:v>step 2500</c:v>
                </c:pt>
                <c:pt idx="11">
                  <c:v>step 2750</c:v>
                </c:pt>
                <c:pt idx="12">
                  <c:v>step 3000</c:v>
                </c:pt>
                <c:pt idx="13">
                  <c:v>step 3250</c:v>
                </c:pt>
                <c:pt idx="14">
                  <c:v>step 3500</c:v>
                </c:pt>
                <c:pt idx="15">
                  <c:v>step 3750</c:v>
                </c:pt>
                <c:pt idx="16">
                  <c:v>step 4000</c:v>
                </c:pt>
                <c:pt idx="17">
                  <c:v>step 4250</c:v>
                </c:pt>
                <c:pt idx="18">
                  <c:v>step 4500</c:v>
                </c:pt>
                <c:pt idx="19">
                  <c:v>step 4750</c:v>
                </c:pt>
                <c:pt idx="20">
                  <c:v>step 5000</c:v>
                </c:pt>
                <c:pt idx="21">
                  <c:v>step 5250</c:v>
                </c:pt>
                <c:pt idx="22">
                  <c:v>step 5500</c:v>
                </c:pt>
                <c:pt idx="23">
                  <c:v>step 5750 </c:v>
                </c:pt>
                <c:pt idx="24">
                  <c:v>step 6000</c:v>
                </c:pt>
                <c:pt idx="25">
                  <c:v>step 6250</c:v>
                </c:pt>
                <c:pt idx="26">
                  <c:v>step 6500</c:v>
                </c:pt>
                <c:pt idx="27">
                  <c:v>step 6750</c:v>
                </c:pt>
                <c:pt idx="28">
                  <c:v>step 7000</c:v>
                </c:pt>
                <c:pt idx="29">
                  <c:v>step 7250</c:v>
                </c:pt>
                <c:pt idx="30">
                  <c:v>step 7500</c:v>
                </c:pt>
                <c:pt idx="31">
                  <c:v>step 7750</c:v>
                </c:pt>
                <c:pt idx="32">
                  <c:v>step 8000 </c:v>
                </c:pt>
                <c:pt idx="33">
                  <c:v>step 8250</c:v>
                </c:pt>
                <c:pt idx="34">
                  <c:v>step 8500</c:v>
                </c:pt>
                <c:pt idx="35">
                  <c:v>step 8750</c:v>
                </c:pt>
                <c:pt idx="36">
                  <c:v>step 9000 </c:v>
                </c:pt>
                <c:pt idx="37">
                  <c:v>step 9250</c:v>
                </c:pt>
                <c:pt idx="38">
                  <c:v>step 9500 </c:v>
                </c:pt>
                <c:pt idx="39">
                  <c:v>step 9750</c:v>
                </c:pt>
                <c:pt idx="40">
                  <c:v>step 9999</c:v>
                </c:pt>
              </c:strCache>
            </c:str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5.7625000000000002</c:v>
                </c:pt>
                <c:pt idx="1">
                  <c:v>5.3891999999999998</c:v>
                </c:pt>
                <c:pt idx="2">
                  <c:v>5.1574</c:v>
                </c:pt>
                <c:pt idx="3">
                  <c:v>4.9443000000000001</c:v>
                </c:pt>
                <c:pt idx="4">
                  <c:v>4.8299000000000003</c:v>
                </c:pt>
                <c:pt idx="5">
                  <c:v>4.7062999999999997</c:v>
                </c:pt>
                <c:pt idx="6">
                  <c:v>4.6071999999999997</c:v>
                </c:pt>
                <c:pt idx="7">
                  <c:v>4.5567000000000002</c:v>
                </c:pt>
                <c:pt idx="8">
                  <c:v>4.4916</c:v>
                </c:pt>
                <c:pt idx="9">
                  <c:v>4.4591000000000003</c:v>
                </c:pt>
                <c:pt idx="10">
                  <c:v>4.4009999999999998</c:v>
                </c:pt>
                <c:pt idx="11">
                  <c:v>4.3480999999999996</c:v>
                </c:pt>
                <c:pt idx="12">
                  <c:v>4.3303000000000003</c:v>
                </c:pt>
                <c:pt idx="13">
                  <c:v>4.2889999999999997</c:v>
                </c:pt>
                <c:pt idx="14">
                  <c:v>4.2770000000000001</c:v>
                </c:pt>
                <c:pt idx="15">
                  <c:v>4.2016999999999998</c:v>
                </c:pt>
                <c:pt idx="16">
                  <c:v>4.1826999999999996</c:v>
                </c:pt>
                <c:pt idx="17">
                  <c:v>4.1424000000000003</c:v>
                </c:pt>
                <c:pt idx="18">
                  <c:v>4.1185</c:v>
                </c:pt>
                <c:pt idx="19">
                  <c:v>4.1510999999999996</c:v>
                </c:pt>
                <c:pt idx="20">
                  <c:v>4.0899000000000001</c:v>
                </c:pt>
                <c:pt idx="21">
                  <c:v>4.0568999999999997</c:v>
                </c:pt>
                <c:pt idx="22">
                  <c:v>4.0197000000000003</c:v>
                </c:pt>
                <c:pt idx="23">
                  <c:v>4.0137</c:v>
                </c:pt>
                <c:pt idx="24">
                  <c:v>4.0480999999999998</c:v>
                </c:pt>
                <c:pt idx="25">
                  <c:v>4.0183999999999997</c:v>
                </c:pt>
                <c:pt idx="26">
                  <c:v>3.9773999999999998</c:v>
                </c:pt>
                <c:pt idx="27">
                  <c:v>4.0027999999999997</c:v>
                </c:pt>
                <c:pt idx="28">
                  <c:v>3.9220999999999999</c:v>
                </c:pt>
                <c:pt idx="29">
                  <c:v>3.9510000000000001</c:v>
                </c:pt>
                <c:pt idx="30">
                  <c:v>3.9331999999999998</c:v>
                </c:pt>
                <c:pt idx="31">
                  <c:v>3.9026999999999998</c:v>
                </c:pt>
                <c:pt idx="32">
                  <c:v>3.9209000000000001</c:v>
                </c:pt>
                <c:pt idx="33">
                  <c:v>3.8622999999999998</c:v>
                </c:pt>
                <c:pt idx="34">
                  <c:v>3.8591000000000002</c:v>
                </c:pt>
                <c:pt idx="35">
                  <c:v>3.8603000000000001</c:v>
                </c:pt>
                <c:pt idx="36">
                  <c:v>3.8311000000000002</c:v>
                </c:pt>
                <c:pt idx="37">
                  <c:v>3.8418999999999999</c:v>
                </c:pt>
                <c:pt idx="38">
                  <c:v>3.8163999999999998</c:v>
                </c:pt>
                <c:pt idx="39">
                  <c:v>3.8582000000000001</c:v>
                </c:pt>
                <c:pt idx="40">
                  <c:v>3.8231999999999999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F8-4661-8CBB-A599C32E82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 Loss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Sheet1!$A$2:$A$42</c:f>
              <c:strCache>
                <c:ptCount val="41"/>
                <c:pt idx="0">
                  <c:v>step 0</c:v>
                </c:pt>
                <c:pt idx="1">
                  <c:v>step 250</c:v>
                </c:pt>
                <c:pt idx="2">
                  <c:v>step 500</c:v>
                </c:pt>
                <c:pt idx="3">
                  <c:v>step 750</c:v>
                </c:pt>
                <c:pt idx="4">
                  <c:v>step 1000</c:v>
                </c:pt>
                <c:pt idx="5">
                  <c:v>step 1250</c:v>
                </c:pt>
                <c:pt idx="6">
                  <c:v>step 1500</c:v>
                </c:pt>
                <c:pt idx="7">
                  <c:v>step 1750</c:v>
                </c:pt>
                <c:pt idx="8">
                  <c:v>step 2000</c:v>
                </c:pt>
                <c:pt idx="9">
                  <c:v>step 2250</c:v>
                </c:pt>
                <c:pt idx="10">
                  <c:v>step 2500</c:v>
                </c:pt>
                <c:pt idx="11">
                  <c:v>step 2750</c:v>
                </c:pt>
                <c:pt idx="12">
                  <c:v>step 3000</c:v>
                </c:pt>
                <c:pt idx="13">
                  <c:v>step 3250</c:v>
                </c:pt>
                <c:pt idx="14">
                  <c:v>step 3500</c:v>
                </c:pt>
                <c:pt idx="15">
                  <c:v>step 3750</c:v>
                </c:pt>
                <c:pt idx="16">
                  <c:v>step 4000</c:v>
                </c:pt>
                <c:pt idx="17">
                  <c:v>step 4250</c:v>
                </c:pt>
                <c:pt idx="18">
                  <c:v>step 4500</c:v>
                </c:pt>
                <c:pt idx="19">
                  <c:v>step 4750</c:v>
                </c:pt>
                <c:pt idx="20">
                  <c:v>step 5000</c:v>
                </c:pt>
                <c:pt idx="21">
                  <c:v>step 5250</c:v>
                </c:pt>
                <c:pt idx="22">
                  <c:v>step 5500</c:v>
                </c:pt>
                <c:pt idx="23">
                  <c:v>step 5750 </c:v>
                </c:pt>
                <c:pt idx="24">
                  <c:v>step 6000</c:v>
                </c:pt>
                <c:pt idx="25">
                  <c:v>step 6250</c:v>
                </c:pt>
                <c:pt idx="26">
                  <c:v>step 6500</c:v>
                </c:pt>
                <c:pt idx="27">
                  <c:v>step 6750</c:v>
                </c:pt>
                <c:pt idx="28">
                  <c:v>step 7000</c:v>
                </c:pt>
                <c:pt idx="29">
                  <c:v>step 7250</c:v>
                </c:pt>
                <c:pt idx="30">
                  <c:v>step 7500</c:v>
                </c:pt>
                <c:pt idx="31">
                  <c:v>step 7750</c:v>
                </c:pt>
                <c:pt idx="32">
                  <c:v>step 8000 </c:v>
                </c:pt>
                <c:pt idx="33">
                  <c:v>step 8250</c:v>
                </c:pt>
                <c:pt idx="34">
                  <c:v>step 8500</c:v>
                </c:pt>
                <c:pt idx="35">
                  <c:v>step 8750</c:v>
                </c:pt>
                <c:pt idx="36">
                  <c:v>step 9000 </c:v>
                </c:pt>
                <c:pt idx="37">
                  <c:v>step 9250</c:v>
                </c:pt>
                <c:pt idx="38">
                  <c:v>step 9500 </c:v>
                </c:pt>
                <c:pt idx="39">
                  <c:v>step 9750</c:v>
                </c:pt>
                <c:pt idx="40">
                  <c:v>step 9999</c:v>
                </c:pt>
              </c:strCache>
            </c:str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5.8981000000000003</c:v>
                </c:pt>
                <c:pt idx="1">
                  <c:v>5.5412999999999997</c:v>
                </c:pt>
                <c:pt idx="2">
                  <c:v>5.2999000000000001</c:v>
                </c:pt>
                <c:pt idx="3">
                  <c:v>5.0705</c:v>
                </c:pt>
                <c:pt idx="4">
                  <c:v>4.9362000000000004</c:v>
                </c:pt>
                <c:pt idx="5">
                  <c:v>4.8407</c:v>
                </c:pt>
                <c:pt idx="6">
                  <c:v>4.7805999999999997</c:v>
                </c:pt>
                <c:pt idx="7">
                  <c:v>4.7070999999999996</c:v>
                </c:pt>
                <c:pt idx="8">
                  <c:v>4.6092000000000004</c:v>
                </c:pt>
                <c:pt idx="9">
                  <c:v>4.6155999999999997</c:v>
                </c:pt>
                <c:pt idx="10">
                  <c:v>4.5542999999999996</c:v>
                </c:pt>
                <c:pt idx="11">
                  <c:v>4.5686999999999998</c:v>
                </c:pt>
                <c:pt idx="12">
                  <c:v>4.5046999999999997</c:v>
                </c:pt>
                <c:pt idx="13">
                  <c:v>4.4474</c:v>
                </c:pt>
                <c:pt idx="14">
                  <c:v>4.4211</c:v>
                </c:pt>
                <c:pt idx="15">
                  <c:v>4.3811</c:v>
                </c:pt>
                <c:pt idx="16">
                  <c:v>4.3857999999999997</c:v>
                </c:pt>
                <c:pt idx="17">
                  <c:v>4.3743999999999996</c:v>
                </c:pt>
                <c:pt idx="18">
                  <c:v>4.2835999999999999</c:v>
                </c:pt>
                <c:pt idx="19">
                  <c:v>4.3041</c:v>
                </c:pt>
                <c:pt idx="20">
                  <c:v>4.2755000000000001</c:v>
                </c:pt>
                <c:pt idx="21">
                  <c:v>4.2548000000000004</c:v>
                </c:pt>
                <c:pt idx="22">
                  <c:v>4.2575000000000003</c:v>
                </c:pt>
                <c:pt idx="23">
                  <c:v>4.2255000000000003</c:v>
                </c:pt>
                <c:pt idx="24">
                  <c:v>4.2141000000000002</c:v>
                </c:pt>
                <c:pt idx="25">
                  <c:v>4.1887999999999996</c:v>
                </c:pt>
                <c:pt idx="26">
                  <c:v>4.1696999999999997</c:v>
                </c:pt>
                <c:pt idx="27">
                  <c:v>4.1882000000000001</c:v>
                </c:pt>
                <c:pt idx="28">
                  <c:v>4.1492000000000004</c:v>
                </c:pt>
                <c:pt idx="29">
                  <c:v>4.1801000000000004</c:v>
                </c:pt>
                <c:pt idx="30">
                  <c:v>4.1340000000000003</c:v>
                </c:pt>
                <c:pt idx="31">
                  <c:v>4.1254</c:v>
                </c:pt>
                <c:pt idx="32">
                  <c:v>4.1687000000000003</c:v>
                </c:pt>
                <c:pt idx="33">
                  <c:v>4.1155999999999997</c:v>
                </c:pt>
                <c:pt idx="34">
                  <c:v>4.0892999999999997</c:v>
                </c:pt>
                <c:pt idx="35">
                  <c:v>4.0709999999999997</c:v>
                </c:pt>
                <c:pt idx="36">
                  <c:v>4.1124999999999998</c:v>
                </c:pt>
                <c:pt idx="37">
                  <c:v>4.0340999999999996</c:v>
                </c:pt>
                <c:pt idx="38">
                  <c:v>4.0538999999999996</c:v>
                </c:pt>
                <c:pt idx="39">
                  <c:v>4.0365000000000002</c:v>
                </c:pt>
                <c:pt idx="40">
                  <c:v>4.0210999999999997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F8-4661-8CBB-A599C32E82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585072"/>
        <c:axId val="1984254960"/>
      </c:lineChart>
      <c:catAx>
        <c:axId val="58585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4254960"/>
        <c:crosses val="autoZero"/>
        <c:auto val="1"/>
        <c:lblAlgn val="ctr"/>
        <c:lblOffset val="100"/>
        <c:noMultiLvlLbl val="0"/>
      </c:catAx>
      <c:valAx>
        <c:axId val="1984254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85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30E13-9AE4-DC4E-2E89-A9FD3E480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52A3B-0C59-8D6B-5015-DB8146845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0C137-47C4-E814-2C7A-1DB6D11C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C699-AB29-43E0-B520-ECD6A8D2509C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2766B-360D-C50B-3624-5CFE272C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F1CA2-C743-590E-16F7-FAAE8CCB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70E2-6533-4C07-B5FA-2E6D40B19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09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25C0-9C19-0AD5-8AD0-BA4DB2A7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F4673-9C4B-5A36-6CF8-CE10F5FC5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0ED87-5923-4176-CF2A-01B4E810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C699-AB29-43E0-B520-ECD6A8D2509C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D6E47-1B60-CF4C-872B-3789C1FA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3DFFC-6F9D-CEEE-14A0-19B0E8E9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70E2-6533-4C07-B5FA-2E6D40B19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72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B726E-32D7-A91D-85B7-512E4D6E4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E0C86-EB88-5E95-E6B8-698B9D8F9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43B1-7BE8-1FFD-690B-865864FA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C699-AB29-43E0-B520-ECD6A8D2509C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BCBF9-E6EF-3349-982C-11FA9A19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31FE4-EC7C-EB97-F155-C766EEE9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70E2-6533-4C07-B5FA-2E6D40B19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7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0AE7-A5D9-380B-687B-5978AB71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151CD-0661-B0D2-C09C-7D9FBF3B6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44EB2-1D06-6811-B0D8-418CE1422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C699-AB29-43E0-B520-ECD6A8D2509C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FF757-84AB-97A8-EB65-E86CC9EF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26D00-B3FE-2BC9-E820-48BF4DBD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70E2-6533-4C07-B5FA-2E6D40B19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72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F7AE-7B47-798D-4775-801DC7E48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DAB0A-BD94-66EC-14D8-B24F0DF86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8BE62-030A-DFF2-8DC9-10F5D9E6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C699-AB29-43E0-B520-ECD6A8D2509C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C4D5A-F4F5-728D-53B3-1724D84A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B4832-2FCA-4864-45AC-69C900DF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70E2-6533-4C07-B5FA-2E6D40B19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42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99A0-F210-C3D5-082C-A806B3391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06AC4-CA97-6606-55B7-449CA834F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36C93-470E-0BEB-0AEC-832A09B44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1EF65-3D2B-4A18-DFBF-2413F720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C699-AB29-43E0-B520-ECD6A8D2509C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D19D4-662F-090B-146B-520D4D3E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2A316-94E5-7E87-EF0F-366A7F61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70E2-6533-4C07-B5FA-2E6D40B19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31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6781-C81A-D6E2-E0A5-EFC6D17D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C3090-5725-37EF-F791-F3F69A101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8337F-31CB-C142-E064-E44868031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6482A-AE32-359A-0918-3120CB550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3267D-EE37-DBA0-7936-D3363301A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C84984-492A-2D9C-C6F1-BEB645E81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C699-AB29-43E0-B520-ECD6A8D2509C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D0E8A0-5521-DEF4-4279-7CFCB761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0824A2-0909-7F29-E21F-7F080CB4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70E2-6533-4C07-B5FA-2E6D40B19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18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3F18-92CC-9535-1F91-FA754AE4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B6C16B-26D4-74DF-6CE1-D4ABB6A5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C699-AB29-43E0-B520-ECD6A8D2509C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85EDB-4936-1656-A610-EF95322B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6FD66-D73A-A5A1-293C-74B03B2F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70E2-6533-4C07-B5FA-2E6D40B19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34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D245B-EF8D-07AC-EA3D-1CAF73F1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C699-AB29-43E0-B520-ECD6A8D2509C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C96422-627B-C782-7D31-262C9A3F5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DDBAD-2883-1A91-14E6-D1345DDB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70E2-6533-4C07-B5FA-2E6D40B19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39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737D-B4FA-D278-B736-6B0AB0228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ADB70-88A3-0EE2-F72D-F358D7FDD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B77A7-AFBD-FE64-7244-EAC8216F6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5097A-59ED-D318-D6C8-1550DD53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C699-AB29-43E0-B520-ECD6A8D2509C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B29D5-2B10-69F6-3691-C4EB2B97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04197-E5D7-9FB9-C24C-77E4F4B75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70E2-6533-4C07-B5FA-2E6D40B19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3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E6DD-5598-BFBE-B12E-F076327AD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19BBE-20DD-8788-F55F-C1D9E2667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14B02-64B9-5AC6-58A1-FD761808C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6665E-D08D-8C9F-6000-9398CA2E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C699-AB29-43E0-B520-ECD6A8D2509C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1A6B8-8174-778E-A448-A08E8AAF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62323-0038-FF36-FE6B-2D611818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70E2-6533-4C07-B5FA-2E6D40B19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4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B7CC-2670-B1B0-5393-428DC88D6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193C3-5914-E4D0-DC76-C244D936A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50423-0E93-5E2D-EE10-20D51DBE2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6C699-AB29-43E0-B520-ECD6A8D2509C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794A5-2BC2-4AAC-3F33-33B62A779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D1172-5B78-6310-0AA2-63A299ED6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970E2-6533-4C07-B5FA-2E6D40B19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34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art of brain">
            <a:extLst>
              <a:ext uri="{FF2B5EF4-FFF2-40B4-BE49-F238E27FC236}">
                <a16:creationId xmlns:a16="http://schemas.microsoft.com/office/drawing/2014/main" id="{4AB01E11-07CA-D4FD-692B-1813B14E1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A3B92B-848D-7DED-17F2-5EDEB221C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600">
                <a:ln w="2222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Text Generation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B2116-BE43-4805-AD5E-407A711D5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  <a:effectLst/>
              </a:rPr>
              <a:t>PLS Praneeth (190340065)</a:t>
            </a:r>
            <a:endParaRPr lang="en-US" sz="2000" dirty="0">
              <a:solidFill>
                <a:srgbClr val="FFFFFF"/>
              </a:solidFill>
              <a:effectLst/>
            </a:endParaRP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  <a:effectLst/>
              </a:rPr>
              <a:t>V Sai Kalyan (190340090)</a:t>
            </a:r>
            <a:endParaRPr lang="en-US" sz="2000" dirty="0">
              <a:solidFill>
                <a:srgbClr val="FFFFFF"/>
              </a:solidFill>
              <a:effectLst/>
            </a:endParaRP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  <a:effectLst/>
              </a:rPr>
              <a:t>P Hruday Sathya (190340062)</a:t>
            </a:r>
            <a:endParaRPr lang="en-US" sz="2000" dirty="0">
              <a:solidFill>
                <a:srgbClr val="FFFFFF"/>
              </a:solidFill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68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3D52B-5BFB-082D-397A-8C1F82454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2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23DCD-EB6A-FB48-5EC8-6D84E66B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INTRODUCTION</a:t>
            </a:r>
            <a:endParaRPr lang="en-IN" sz="5400" dirty="0"/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E058D-FB3C-32FF-086B-B51077CCE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 is a growing field that aims to enable computers to understand and </a:t>
            </a: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 human language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generation AI has potential to revolutionize industries, including creative writing and customer service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aims to develop a model that can generate high-quality stories, utilizing </a:t>
            </a: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Classic Literature in ASCII dataset 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various </a:t>
            </a: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transformer techniques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38E39DA-4B4D-219C-0FD5-D49090999F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13" r="2092"/>
          <a:stretch/>
        </p:blipFill>
        <p:spPr bwMode="auto">
          <a:xfrm>
            <a:off x="10378972" y="1"/>
            <a:ext cx="1677042" cy="81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64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23DCD-EB6A-FB48-5EC8-6D84E66B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R="266065">
              <a:spcAft>
                <a:spcPts val="800"/>
              </a:spcAft>
            </a:pPr>
            <a:r>
              <a:rPr lang="en-IN" sz="5400" b="1" dirty="0">
                <a:latin typeface="Times New Roman" panose="02020603050405020304" pitchFamily="18" charset="0"/>
                <a:ea typeface="Calibri" panose="020F0502020204030204" pitchFamily="34" charset="0"/>
              </a:rPr>
              <a:t>LITRATURE SURVEY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E058D-FB3C-32FF-086B-B51077CCE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/>
              <a:t>Markov models </a:t>
            </a:r>
            <a:r>
              <a:rPr lang="en-US" sz="2000" dirty="0"/>
              <a:t>were one of the earliest approaches to text generation, but their effectiveness in </a:t>
            </a:r>
            <a:r>
              <a:rPr lang="en-US" sz="2000" b="1" dirty="0"/>
              <a:t>capturing long-term dependencies is limited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Deep learning-based models, such as </a:t>
            </a:r>
            <a:r>
              <a:rPr lang="en-US" sz="2000" b="1" dirty="0"/>
              <a:t>RNNs</a:t>
            </a:r>
            <a:r>
              <a:rPr lang="en-US" sz="2000" dirty="0"/>
              <a:t> and </a:t>
            </a:r>
            <a:r>
              <a:rPr lang="en-US" sz="2000" b="1" dirty="0"/>
              <a:t>Transformers</a:t>
            </a:r>
            <a:r>
              <a:rPr lang="en-US" sz="2000" dirty="0"/>
              <a:t>, have shown great promise in generating high-quality text, with Transformers leveraging the </a:t>
            </a:r>
            <a:r>
              <a:rPr lang="en-US" sz="2000" b="1" dirty="0"/>
              <a:t>attention mechanism </a:t>
            </a:r>
            <a:r>
              <a:rPr lang="en-US" sz="2000" dirty="0"/>
              <a:t>to capture </a:t>
            </a:r>
            <a:r>
              <a:rPr lang="en-US" sz="2000" b="1" dirty="0"/>
              <a:t>long-term dependencies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Recent studies have proposed novel text generation models, such as </a:t>
            </a:r>
            <a:r>
              <a:rPr lang="en-US" sz="2000" b="1" dirty="0"/>
              <a:t>GPT-RNN</a:t>
            </a:r>
            <a:r>
              <a:rPr lang="en-US" sz="2000" dirty="0"/>
              <a:t>, that combine the advantages of both </a:t>
            </a:r>
            <a:r>
              <a:rPr lang="en-US" sz="2000" b="1" dirty="0"/>
              <a:t>RNNs</a:t>
            </a:r>
            <a:r>
              <a:rPr lang="en-US" sz="2000" dirty="0"/>
              <a:t> and </a:t>
            </a:r>
            <a:r>
              <a:rPr lang="en-US" sz="2000" b="1" dirty="0"/>
              <a:t>Transformers</a:t>
            </a:r>
            <a:r>
              <a:rPr lang="en-US" sz="2000" dirty="0"/>
              <a:t> to generate high-quality text.</a:t>
            </a:r>
          </a:p>
          <a:p>
            <a:pPr algn="just"/>
            <a:r>
              <a:rPr lang="en-US" sz="2000" dirty="0"/>
              <a:t>Text generation has been applied to various domains, including storytelling, which requires a </a:t>
            </a:r>
            <a:r>
              <a:rPr lang="en-US" sz="2000" b="1" dirty="0"/>
              <a:t>deep understanding of language and narrative structure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In the following sections, we will explore the different approaches and techniques used for text generation and their applications in storytelling.</a:t>
            </a:r>
            <a:endParaRPr lang="en-IN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21E2B1A-2DEC-4010-7CC7-87351C87EA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13" r="2092"/>
          <a:stretch/>
        </p:blipFill>
        <p:spPr bwMode="auto">
          <a:xfrm>
            <a:off x="10378972" y="1"/>
            <a:ext cx="1677042" cy="81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0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23DCD-EB6A-FB48-5EC8-6D84E66B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R="266065">
              <a:spcAft>
                <a:spcPts val="800"/>
              </a:spcAft>
            </a:pPr>
            <a:r>
              <a:rPr lang="en-IN" sz="5400" b="1" dirty="0">
                <a:latin typeface="Times New Roman" panose="02020603050405020304" pitchFamily="18" charset="0"/>
                <a:ea typeface="Calibri" panose="020F0502020204030204" pitchFamily="34" charset="0"/>
              </a:rPr>
              <a:t>DATASET &amp; PREPROCESSING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E058D-FB3C-32FF-086B-B51077CCE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The dataset used in this project is the </a:t>
            </a:r>
            <a:r>
              <a:rPr lang="en-US" sz="2000" b="1" dirty="0"/>
              <a:t>Classic Literature in ASCII dataset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The dataset consists of a diverse range of genres, including </a:t>
            </a:r>
            <a:r>
              <a:rPr lang="en-US" sz="2000" b="1" dirty="0"/>
              <a:t>fiction, non-fiction, poetry, and drama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Pre-processing of the data is an important step before training any natural language processing model.</a:t>
            </a:r>
          </a:p>
          <a:p>
            <a:pPr algn="just"/>
            <a:r>
              <a:rPr lang="en-US" sz="2000" b="1" dirty="0"/>
              <a:t>Lower-casing</a:t>
            </a:r>
            <a:r>
              <a:rPr lang="en-US" sz="2000" dirty="0"/>
              <a:t> was the first pre-processing step performed to convert all the text to lower case.</a:t>
            </a:r>
          </a:p>
          <a:p>
            <a:pPr algn="just"/>
            <a:r>
              <a:rPr lang="en-US" sz="2000" b="1" dirty="0"/>
              <a:t>Stop word removal </a:t>
            </a:r>
            <a:r>
              <a:rPr lang="en-US" sz="2000" dirty="0"/>
              <a:t>was used to remove common words that do not carry any significant meaning in a sentence.</a:t>
            </a:r>
          </a:p>
          <a:p>
            <a:pPr algn="just"/>
            <a:r>
              <a:rPr lang="en-US" sz="2000" b="1" dirty="0"/>
              <a:t>Stemming</a:t>
            </a:r>
            <a:r>
              <a:rPr lang="en-US" sz="2000" dirty="0"/>
              <a:t> was used to reduce a word to its root form.</a:t>
            </a:r>
          </a:p>
          <a:p>
            <a:pPr algn="just"/>
            <a:r>
              <a:rPr lang="en-US" sz="2000" b="1" dirty="0" err="1"/>
              <a:t>Ticktoken</a:t>
            </a:r>
            <a:r>
              <a:rPr lang="en-US" sz="2000" b="1" dirty="0"/>
              <a:t> tokenization </a:t>
            </a:r>
            <a:r>
              <a:rPr lang="en-US" sz="2000" dirty="0"/>
              <a:t>is a modified form of word-level tokenization that splits the text into smaller units called ticks.</a:t>
            </a:r>
          </a:p>
          <a:p>
            <a:pPr algn="just"/>
            <a:r>
              <a:rPr lang="en-US" sz="2000" dirty="0"/>
              <a:t>The pre-processing steps helped in </a:t>
            </a:r>
            <a:r>
              <a:rPr lang="en-US" sz="2000" b="1" dirty="0"/>
              <a:t>reducing the noise</a:t>
            </a:r>
            <a:r>
              <a:rPr lang="en-US" sz="2000" dirty="0"/>
              <a:t> and </a:t>
            </a:r>
            <a:r>
              <a:rPr lang="en-US" sz="2000" b="1" dirty="0"/>
              <a:t>improving the quality of the data</a:t>
            </a:r>
            <a:r>
              <a:rPr lang="en-US" sz="2000" dirty="0"/>
              <a:t>.</a:t>
            </a:r>
            <a:endParaRPr lang="en-IN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3D8BE70-C9AA-6FB4-A88D-35FA9664C7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13" r="2092"/>
          <a:stretch/>
        </p:blipFill>
        <p:spPr bwMode="auto">
          <a:xfrm>
            <a:off x="10378972" y="1"/>
            <a:ext cx="1677042" cy="81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3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23DCD-EB6A-FB48-5EC8-6D84E66B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 marR="266065">
              <a:spcAft>
                <a:spcPts val="800"/>
              </a:spcAft>
            </a:pPr>
            <a:r>
              <a:rPr lang="en-IN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ARCHITECTURE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E058D-FB3C-32FF-086B-B51077CCE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7218836" cy="4197096"/>
          </a:xfrm>
        </p:spPr>
        <p:txBody>
          <a:bodyPr anchor="t">
            <a:noAutofit/>
          </a:bodyPr>
          <a:lstStyle/>
          <a:p>
            <a:pPr algn="just"/>
            <a:r>
              <a:rPr lang="en-US" sz="2000" dirty="0"/>
              <a:t>The transformer-based architecture was first introduced by Vaswani et al. in their paper "</a:t>
            </a:r>
            <a:r>
              <a:rPr lang="en-US" sz="2000" b="1" dirty="0"/>
              <a:t>Attention Is All You Need</a:t>
            </a:r>
            <a:r>
              <a:rPr lang="en-US" sz="2000" dirty="0"/>
              <a:t>."</a:t>
            </a:r>
          </a:p>
          <a:p>
            <a:pPr algn="just"/>
            <a:r>
              <a:rPr lang="en-US" sz="2000" dirty="0"/>
              <a:t>The architecture utilizes the </a:t>
            </a:r>
            <a:r>
              <a:rPr lang="en-US" sz="2000" b="1" dirty="0"/>
              <a:t>self-attention mechanism</a:t>
            </a:r>
            <a:r>
              <a:rPr lang="en-US" sz="2000" dirty="0"/>
              <a:t> to </a:t>
            </a:r>
            <a:r>
              <a:rPr lang="en-US" sz="2000" b="1" dirty="0"/>
              <a:t>capture the relationship between all the words in a sentence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The </a:t>
            </a:r>
            <a:r>
              <a:rPr lang="en-US" sz="2000" b="1" dirty="0"/>
              <a:t>encoder and decoder </a:t>
            </a:r>
            <a:r>
              <a:rPr lang="en-US" sz="2000" dirty="0"/>
              <a:t>are the two main components of the transformer-based architecture.</a:t>
            </a:r>
          </a:p>
          <a:p>
            <a:pPr algn="just"/>
            <a:r>
              <a:rPr lang="en-US" sz="2000" dirty="0"/>
              <a:t>The </a:t>
            </a:r>
            <a:r>
              <a:rPr lang="en-US" sz="2000" b="1" dirty="0"/>
              <a:t>encoder</a:t>
            </a:r>
            <a:r>
              <a:rPr lang="en-US" sz="2000" dirty="0"/>
              <a:t> </a:t>
            </a:r>
            <a:r>
              <a:rPr lang="en-US" sz="2000" b="1" dirty="0"/>
              <a:t>reads</a:t>
            </a:r>
            <a:r>
              <a:rPr lang="en-US" sz="2000" dirty="0"/>
              <a:t> the input sequence and </a:t>
            </a:r>
            <a:r>
              <a:rPr lang="en-US" sz="2000" b="1" dirty="0"/>
              <a:t>produces a set of hidden representations</a:t>
            </a:r>
            <a:r>
              <a:rPr lang="en-US" sz="2000" dirty="0"/>
              <a:t>, while the </a:t>
            </a:r>
            <a:r>
              <a:rPr lang="en-US" sz="2000" b="1" dirty="0"/>
              <a:t>decoder generates </a:t>
            </a:r>
            <a:r>
              <a:rPr lang="en-US" sz="2000" dirty="0"/>
              <a:t>the output sequence based on these representations.</a:t>
            </a:r>
          </a:p>
          <a:p>
            <a:pPr algn="just"/>
            <a:r>
              <a:rPr lang="en-US" sz="2000" dirty="0"/>
              <a:t>The </a:t>
            </a:r>
            <a:r>
              <a:rPr lang="en-US" sz="2000" b="1" dirty="0"/>
              <a:t>attention</a:t>
            </a:r>
            <a:r>
              <a:rPr lang="en-US" sz="2000" dirty="0"/>
              <a:t> mechanism is a </a:t>
            </a:r>
            <a:r>
              <a:rPr lang="en-US" sz="2000" b="1" dirty="0"/>
              <a:t>key component</a:t>
            </a:r>
            <a:r>
              <a:rPr lang="en-US" sz="2000" dirty="0"/>
              <a:t> which</a:t>
            </a:r>
            <a:r>
              <a:rPr lang="en-US" sz="2000" b="1" dirty="0"/>
              <a:t> </a:t>
            </a:r>
            <a:r>
              <a:rPr lang="en-US" sz="2000" dirty="0"/>
              <a:t>allows the model to selectively focus on </a:t>
            </a:r>
            <a:r>
              <a:rPr lang="en-US" sz="2000" b="1" dirty="0"/>
              <a:t>specific parts of the input sequence </a:t>
            </a:r>
            <a:r>
              <a:rPr lang="en-US" sz="2000" dirty="0"/>
              <a:t>when generating the output.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F94CC10-4F18-6A59-FB81-F76DE29FF1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5" r="-4" b="-4"/>
          <a:stretch/>
        </p:blipFill>
        <p:spPr bwMode="auto">
          <a:xfrm>
            <a:off x="8045885" y="640080"/>
            <a:ext cx="3787990" cy="5577840"/>
          </a:xfrm>
          <a:prstGeom prst="rect">
            <a:avLst/>
          </a:prstGeom>
          <a:noFill/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B95AFD9-2F40-6EF3-EA5E-699BB26CA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13" r="2092"/>
          <a:stretch/>
        </p:blipFill>
        <p:spPr bwMode="auto">
          <a:xfrm>
            <a:off x="109557" y="0"/>
            <a:ext cx="1677042" cy="81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A38F4D-6646-01A2-B178-15F9175AA89A}"/>
              </a:ext>
            </a:extLst>
          </p:cNvPr>
          <p:cNvSpPr txBox="1"/>
          <p:nvPr/>
        </p:nvSpPr>
        <p:spPr>
          <a:xfrm>
            <a:off x="7349236" y="6217920"/>
            <a:ext cx="5473700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264160" algn="ctr">
              <a:lnSpc>
                <a:spcPct val="150000"/>
              </a:lnSpc>
              <a:spcBef>
                <a:spcPts val="910"/>
              </a:spcBef>
              <a:spcAft>
                <a:spcPts val="80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1: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Transformer Network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70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23DCD-EB6A-FB48-5EC8-6D84E66B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233"/>
            <a:ext cx="10515600" cy="594995"/>
          </a:xfrm>
        </p:spPr>
        <p:txBody>
          <a:bodyPr>
            <a:normAutofit fontScale="90000"/>
          </a:bodyPr>
          <a:lstStyle/>
          <a:p>
            <a:pPr marR="266065" algn="ctr">
              <a:lnSpc>
                <a:spcPct val="150000"/>
              </a:lnSpc>
              <a:spcAft>
                <a:spcPts val="80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en-IN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E058D-FB3C-32FF-086B-B51077CCE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09" y="3695700"/>
            <a:ext cx="7410291" cy="3025775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The table displays the </a:t>
            </a:r>
            <a:r>
              <a:rPr lang="en-US" sz="2000" b="1" dirty="0"/>
              <a:t>training and validation loss </a:t>
            </a:r>
            <a:r>
              <a:rPr lang="en-US" sz="2000" dirty="0"/>
              <a:t>values of the model during the training process.</a:t>
            </a:r>
          </a:p>
          <a:p>
            <a:pPr algn="just"/>
            <a:r>
              <a:rPr lang="en-US" sz="2000" b="1" dirty="0"/>
              <a:t>At the beginning </a:t>
            </a:r>
            <a:r>
              <a:rPr lang="en-US" sz="2000" dirty="0"/>
              <a:t>of training, both the training and validation loss values are </a:t>
            </a:r>
            <a:r>
              <a:rPr lang="en-US" sz="2000" b="1" dirty="0"/>
              <a:t>high</a:t>
            </a:r>
            <a:r>
              <a:rPr lang="en-US" sz="2000" dirty="0"/>
              <a:t> and gradually </a:t>
            </a:r>
            <a:r>
              <a:rPr lang="en-US" sz="2000" b="1" dirty="0"/>
              <a:t>decrease as the training progresses</a:t>
            </a:r>
            <a:r>
              <a:rPr lang="en-US" sz="2000" dirty="0"/>
              <a:t>, indicating that the model is improving and </a:t>
            </a:r>
            <a:r>
              <a:rPr lang="en-US" sz="2000" b="1" dirty="0"/>
              <a:t>learning to generalize </a:t>
            </a:r>
            <a:r>
              <a:rPr lang="en-US" sz="2000" dirty="0"/>
              <a:t>better.</a:t>
            </a:r>
          </a:p>
          <a:p>
            <a:pPr algn="just"/>
            <a:r>
              <a:rPr lang="en-US" sz="2000" dirty="0"/>
              <a:t>Although the validation loss begins to level off around step 4000, the </a:t>
            </a:r>
            <a:r>
              <a:rPr lang="en-US" sz="2000" b="1" dirty="0"/>
              <a:t>gap between the training and validation loss is not large</a:t>
            </a:r>
            <a:r>
              <a:rPr lang="en-US" sz="2000" dirty="0"/>
              <a:t>, indicating that the model is </a:t>
            </a:r>
            <a:r>
              <a:rPr lang="en-US" sz="2000" b="1" dirty="0"/>
              <a:t>not overfitting </a:t>
            </a:r>
            <a:r>
              <a:rPr lang="en-US" sz="2000" dirty="0"/>
              <a:t>too severely.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BAC03E-DCF1-C8A6-D589-EFBEC0E99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1" y="924915"/>
            <a:ext cx="3752690" cy="42985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FBD07B-62DC-9B19-DB76-9AD89B6CD3C6}"/>
              </a:ext>
            </a:extLst>
          </p:cNvPr>
          <p:cNvSpPr txBox="1"/>
          <p:nvPr/>
        </p:nvSpPr>
        <p:spPr>
          <a:xfrm>
            <a:off x="7255510" y="5223452"/>
            <a:ext cx="4847590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ctr">
              <a:lnSpc>
                <a:spcPct val="150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1: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Train Loss and Validation Loss for 10000 steps.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5ED30A3-8794-F5C1-A756-22F99DD7BB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1439376"/>
              </p:ext>
            </p:extLst>
          </p:nvPr>
        </p:nvGraphicFramePr>
        <p:xfrm>
          <a:off x="2120900" y="985578"/>
          <a:ext cx="4475124" cy="2710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75076FC1-D654-15B9-AB04-C78C9D64E4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13" r="2092"/>
          <a:stretch/>
        </p:blipFill>
        <p:spPr bwMode="auto">
          <a:xfrm>
            <a:off x="109557" y="0"/>
            <a:ext cx="1677042" cy="81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12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23DCD-EB6A-FB48-5EC8-6D84E66B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861"/>
            <a:ext cx="10515600" cy="594995"/>
          </a:xfrm>
        </p:spPr>
        <p:txBody>
          <a:bodyPr>
            <a:noAutofit/>
          </a:bodyPr>
          <a:lstStyle/>
          <a:p>
            <a:pPr marR="266065" algn="ctr">
              <a:lnSpc>
                <a:spcPct val="150000"/>
              </a:lnSpc>
              <a:spcAft>
                <a:spcPts val="800"/>
              </a:spcAft>
            </a:pP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en-IN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GENERATED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E52802-9253-2940-2BED-797138E2219C}"/>
              </a:ext>
            </a:extLst>
          </p:cNvPr>
          <p:cNvSpPr txBox="1"/>
          <p:nvPr/>
        </p:nvSpPr>
        <p:spPr>
          <a:xfrm>
            <a:off x="177128" y="5519171"/>
            <a:ext cx="57594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early texts generated by the language model were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very coherent or meaningful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is not unexpected, as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requires a significant amount of training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tuning to produce high-quality outputs.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123A6-2537-54E1-FB49-40FF5004DBF2}"/>
              </a:ext>
            </a:extLst>
          </p:cNvPr>
          <p:cNvSpPr txBox="1"/>
          <p:nvPr/>
        </p:nvSpPr>
        <p:spPr>
          <a:xfrm>
            <a:off x="6451600" y="5657671"/>
            <a:ext cx="5232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10K: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10000 steps, Generated text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coherent and cohesive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some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nonsensical phrases may occur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diverse training data.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DC2D7CC-5B43-57C4-5444-9E21193BB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59013"/>
            <a:ext cx="3723809" cy="4133333"/>
          </a:xfrm>
          <a:prstGeom prst="rect">
            <a:avLst/>
          </a:prstGeom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8865AAED-E1DB-C6FE-669C-9CB9D1F8C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9888" y="1029847"/>
            <a:ext cx="4015824" cy="413333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I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I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!n't I speak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I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Hear Sime?"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I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 GREAT sound of lights to have filled with soft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I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white particles. To have yet made a peculiar voice like an invisible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I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lines, and the root in the veins of Eternal crying lower through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I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I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the wall, and the multitude of friend lay black, wiping hands 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I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exotics with great wrath.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I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"If you were Lucifer or person Pumpkinhead," said the Lion; "but,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I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Colonel, we swear only throw angels like light, prayers, and the strangers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I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inside, an example of lavishly, standing on those Kanies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I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early brother. But should you scound your woman?"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I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"What sort of you mean to have to do was made sharing there?"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I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he answered.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CD81738-AA53-3172-6331-B2B44C7770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13" r="2092"/>
          <a:stretch/>
        </p:blipFill>
        <p:spPr bwMode="auto">
          <a:xfrm>
            <a:off x="10378972" y="1"/>
            <a:ext cx="1677042" cy="81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5478F4-7F46-2E88-2A53-C320911F39D5}"/>
              </a:ext>
            </a:extLst>
          </p:cNvPr>
          <p:cNvCxnSpPr>
            <a:cxnSpLocks/>
          </p:cNvCxnSpPr>
          <p:nvPr/>
        </p:nvCxnSpPr>
        <p:spPr>
          <a:xfrm flipH="1">
            <a:off x="6095994" y="927099"/>
            <a:ext cx="0" cy="5760000"/>
          </a:xfrm>
          <a:prstGeom prst="line">
            <a:avLst/>
          </a:prstGeom>
          <a:ln w="28575"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6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23DCD-EB6A-FB48-5EC8-6D84E66B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R="266065">
              <a:spcAft>
                <a:spcPts val="800"/>
              </a:spcAft>
            </a:pPr>
            <a:r>
              <a:rPr lang="en-IN" sz="5400" b="1" dirty="0">
                <a:latin typeface="Times New Roman" panose="02020603050405020304" pitchFamily="18" charset="0"/>
                <a:ea typeface="Calibri" panose="020F0502020204030204" pitchFamily="34" charset="0"/>
              </a:rPr>
              <a:t>DISSCUSSION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E058D-FB3C-32FF-086B-B51077CCE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The model successfully generated coherent and imaginative text samples with </a:t>
            </a:r>
            <a:r>
              <a:rPr lang="en-US" sz="2200" b="1" dirty="0"/>
              <a:t>good syntax and style</a:t>
            </a:r>
            <a:r>
              <a:rPr lang="en-US" sz="2200" dirty="0"/>
              <a:t>.</a:t>
            </a:r>
          </a:p>
          <a:p>
            <a:pPr algn="just"/>
            <a:r>
              <a:rPr lang="en-US" sz="2200" dirty="0"/>
              <a:t>Limitations included difficulty with </a:t>
            </a:r>
            <a:r>
              <a:rPr lang="en-US" sz="2200" b="1" dirty="0"/>
              <a:t>coherent plot creation </a:t>
            </a:r>
            <a:r>
              <a:rPr lang="en-US" sz="2200" dirty="0"/>
              <a:t>and occasional repetitive or nonsensical output.</a:t>
            </a:r>
          </a:p>
          <a:p>
            <a:pPr algn="just"/>
            <a:r>
              <a:rPr lang="en-US" sz="2200" dirty="0"/>
              <a:t>Future work includes </a:t>
            </a:r>
            <a:r>
              <a:rPr lang="en-US" sz="2200" b="1" dirty="0"/>
              <a:t>optimizing the model architecture </a:t>
            </a:r>
            <a:r>
              <a:rPr lang="en-US" sz="2200" dirty="0"/>
              <a:t>and </a:t>
            </a:r>
            <a:r>
              <a:rPr lang="en-US" sz="2200" b="1" dirty="0"/>
              <a:t>expanding the dataset </a:t>
            </a:r>
            <a:r>
              <a:rPr lang="en-US" sz="2200" dirty="0"/>
              <a:t>for training and incorporating additional sources of data.</a:t>
            </a:r>
          </a:p>
          <a:p>
            <a:pPr algn="just"/>
            <a:r>
              <a:rPr lang="en-US" sz="2200" dirty="0"/>
              <a:t>Potential directions for future work include exploring different optimization techniques and pre-training methods.</a:t>
            </a:r>
            <a:endParaRPr lang="en-IN" sz="22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BEC7EA1-B610-B471-DB61-7145C14991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13" r="2092"/>
          <a:stretch/>
        </p:blipFill>
        <p:spPr bwMode="auto">
          <a:xfrm>
            <a:off x="10350837" y="0"/>
            <a:ext cx="1677042" cy="81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521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23DCD-EB6A-FB48-5EC8-6D84E66B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R="266065">
              <a:spcAft>
                <a:spcPts val="800"/>
              </a:spcAft>
            </a:pPr>
            <a:r>
              <a:rPr lang="en-IN" sz="5400" b="1" dirty="0">
                <a:latin typeface="Times New Roman" panose="02020603050405020304" pitchFamily="18" charset="0"/>
                <a:ea typeface="Calibri" panose="020F0502020204030204" pitchFamily="34" charset="0"/>
              </a:rPr>
              <a:t>CONCLUSION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E058D-FB3C-32FF-086B-B51077CCE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Developed a transformer-based language model that generates </a:t>
            </a:r>
            <a:r>
              <a:rPr lang="en-US" sz="2200" b="1" dirty="0"/>
              <a:t>coherent and grammatically correct text </a:t>
            </a:r>
            <a:r>
              <a:rPr lang="en-US" sz="2200" dirty="0"/>
              <a:t>using classic literature dataset</a:t>
            </a:r>
          </a:p>
          <a:p>
            <a:pPr algn="just"/>
            <a:r>
              <a:rPr lang="en-US" sz="2200" dirty="0"/>
              <a:t>Applied pre-processing steps such as </a:t>
            </a:r>
            <a:r>
              <a:rPr lang="en-US" sz="2200" b="1" dirty="0"/>
              <a:t>lower-casing, stop word removal, stemming, and tokenization</a:t>
            </a:r>
            <a:r>
              <a:rPr lang="en-US" sz="2200" dirty="0"/>
              <a:t> before training the model</a:t>
            </a:r>
          </a:p>
          <a:p>
            <a:pPr algn="just"/>
            <a:r>
              <a:rPr lang="en-US" sz="2200" dirty="0"/>
              <a:t>Model generates text with high coherence and cohesiveness, but has some </a:t>
            </a:r>
            <a:r>
              <a:rPr lang="en-US" sz="2200" b="1" dirty="0"/>
              <a:t>limitations in terms of grammar and flow of words</a:t>
            </a:r>
          </a:p>
          <a:p>
            <a:pPr algn="just"/>
            <a:r>
              <a:rPr lang="en-US" sz="2200" dirty="0"/>
              <a:t>Recommendations include </a:t>
            </a:r>
            <a:r>
              <a:rPr lang="en-US" sz="2200" b="1" dirty="0"/>
              <a:t>further optimization of the model </a:t>
            </a:r>
            <a:r>
              <a:rPr lang="en-US" sz="2200" dirty="0"/>
              <a:t>to improve its grammar and flow of words and </a:t>
            </a:r>
            <a:r>
              <a:rPr lang="en-US" sz="2200" b="1" dirty="0"/>
              <a:t>expansion of the dataset </a:t>
            </a:r>
            <a:r>
              <a:rPr lang="en-US" sz="2200" dirty="0"/>
              <a:t>to include more diverse sources of text.</a:t>
            </a:r>
            <a:endParaRPr lang="en-IN" sz="22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F878357-9757-4DA7-EA5C-3F99EA7380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13" r="2092"/>
          <a:stretch/>
        </p:blipFill>
        <p:spPr bwMode="auto">
          <a:xfrm>
            <a:off x="10378972" y="1"/>
            <a:ext cx="1677042" cy="81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19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815</TotalTime>
  <Words>913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Text Generation AI</vt:lpstr>
      <vt:lpstr>INTRODUCTION</vt:lpstr>
      <vt:lpstr>LITRATURE SURVEY</vt:lpstr>
      <vt:lpstr>DATASET &amp; PREPROCESSING</vt:lpstr>
      <vt:lpstr>ARCHITECTURE</vt:lpstr>
      <vt:lpstr> RESULTS</vt:lpstr>
      <vt:lpstr> GENERATED TEXT</vt:lpstr>
      <vt:lpstr>DISSCUSSION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Generation AI</dc:title>
  <dc:creator>Praneeth Posina</dc:creator>
  <cp:lastModifiedBy>Praneeth Posina</cp:lastModifiedBy>
  <cp:revision>5</cp:revision>
  <dcterms:created xsi:type="dcterms:W3CDTF">2023-03-23T08:33:06Z</dcterms:created>
  <dcterms:modified xsi:type="dcterms:W3CDTF">2023-03-24T17:37:30Z</dcterms:modified>
</cp:coreProperties>
</file>