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70" r:id="rId7"/>
    <p:sldId id="272" r:id="rId8"/>
    <p:sldId id="258" r:id="rId9"/>
    <p:sldId id="271" r:id="rId10"/>
    <p:sldId id="259" r:id="rId11"/>
    <p:sldId id="268" r:id="rId12"/>
    <p:sldId id="260" r:id="rId13"/>
    <p:sldId id="262" r:id="rId14"/>
    <p:sldId id="267" r:id="rId15"/>
    <p:sldId id="264" r:id="rId16"/>
    <p:sldId id="265" r:id="rId17"/>
    <p:sldId id="269"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06" autoAdjust="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25/04/2025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25/04/2025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25/04/2025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25/04/2025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25/04/2025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25/04/2025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author/3851150980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0469" y="1069102"/>
            <a:ext cx="10363200" cy="1470025"/>
          </a:xfrm>
        </p:spPr>
        <p:txBody>
          <a:bodyPr/>
          <a:lstStyle/>
          <a:p>
            <a:r>
              <a:rPr lang="en-GB" sz="2400" dirty="0"/>
              <a:t>PROJECT TITLE </a:t>
            </a:r>
            <a:r>
              <a:rPr lang="en-GB" dirty="0"/>
              <a:t>: </a:t>
            </a:r>
            <a:r>
              <a:rPr lang="en-GB" sz="2400" dirty="0"/>
              <a:t>Oil Spill Detection</a:t>
            </a:r>
          </a:p>
        </p:txBody>
      </p:sp>
      <p:sp>
        <p:nvSpPr>
          <p:cNvPr id="3" name="Subtitle 2"/>
          <p:cNvSpPr>
            <a:spLocks noGrp="1"/>
          </p:cNvSpPr>
          <p:nvPr>
            <p:ph type="subTitle" idx="1"/>
          </p:nvPr>
        </p:nvSpPr>
        <p:spPr>
          <a:xfrm>
            <a:off x="790469" y="2721956"/>
            <a:ext cx="3970594" cy="552184"/>
          </a:xfrm>
        </p:spPr>
        <p:txBody>
          <a:bodyPr/>
          <a:lstStyle/>
          <a:p>
            <a:pPr algn="l"/>
            <a:r>
              <a:rPr lang="en-GB" dirty="0"/>
              <a:t>Batch Number:GCAI07</a:t>
            </a:r>
          </a:p>
          <a:p>
            <a:pPr algn="l"/>
            <a:endParaRPr lang="en-GB" dirty="0"/>
          </a:p>
        </p:txBody>
      </p:sp>
      <p:sp>
        <p:nvSpPr>
          <p:cNvPr id="5" name="Subtitle 2"/>
          <p:cNvSpPr txBox="1">
            <a:spLocks/>
          </p:cNvSpPr>
          <p:nvPr/>
        </p:nvSpPr>
        <p:spPr>
          <a:xfrm>
            <a:off x="6454795" y="3274140"/>
            <a:ext cx="5514292" cy="2433485"/>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Under the Supervision of,</a:t>
            </a:r>
          </a:p>
          <a:p>
            <a:r>
              <a:rPr lang="en-GB" sz="1700" dirty="0" err="1"/>
              <a:t>Dr.</a:t>
            </a:r>
            <a:r>
              <a:rPr lang="en-GB" sz="1700" dirty="0"/>
              <a:t> Murali  Parameswaran</a:t>
            </a:r>
          </a:p>
          <a:p>
            <a:r>
              <a:rPr lang="en-GB" sz="1700" dirty="0"/>
              <a:t>Professor</a:t>
            </a:r>
          </a:p>
          <a:p>
            <a:r>
              <a:rPr lang="en-GB" sz="1700" dirty="0"/>
              <a:t>School of Computer Science &amp; Engineering</a:t>
            </a:r>
          </a:p>
          <a:p>
            <a:r>
              <a:rPr lang="en-GB" sz="1700" dirty="0"/>
              <a:t>Presidency University</a:t>
            </a:r>
          </a:p>
          <a:p>
            <a:pPr algn="l"/>
            <a:endParaRPr lang="en-GB" dirty="0"/>
          </a:p>
        </p:txBody>
      </p:sp>
      <p:sp>
        <p:nvSpPr>
          <p:cNvPr id="6" name="Subtitle 2"/>
          <p:cNvSpPr txBox="1">
            <a:spLocks/>
          </p:cNvSpPr>
          <p:nvPr/>
        </p:nvSpPr>
        <p:spPr>
          <a:xfrm>
            <a:off x="3986772" y="334089"/>
            <a:ext cx="3970594" cy="552184"/>
          </a:xfrm>
          <a:prstGeom prst="rect">
            <a:avLst/>
          </a:prstGeom>
        </p:spPr>
        <p:txBody>
          <a:bodyPr vert="horz" lIns="91440" tIns="45720" rIns="91440" bIns="45720" rtlCol="0">
            <a:normAutofit fontScale="77500" lnSpcReduction="20000"/>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GB" dirty="0"/>
              <a:t>PIP104 University Project-II</a:t>
            </a:r>
          </a:p>
          <a:p>
            <a:r>
              <a:rPr lang="en-GB" dirty="0"/>
              <a:t>Review-3</a:t>
            </a:r>
          </a:p>
        </p:txBody>
      </p:sp>
      <p:graphicFrame>
        <p:nvGraphicFramePr>
          <p:cNvPr id="7" name="Table 6">
            <a:extLst>
              <a:ext uri="{FF2B5EF4-FFF2-40B4-BE49-F238E27FC236}">
                <a16:creationId xmlns:a16="http://schemas.microsoft.com/office/drawing/2014/main" id="{2E521060-FAAD-0E1B-C9A0-E32D19E3F013}"/>
              </a:ext>
            </a:extLst>
          </p:cNvPr>
          <p:cNvGraphicFramePr>
            <a:graphicFrameLocks noGrp="1"/>
          </p:cNvGraphicFramePr>
          <p:nvPr>
            <p:extLst>
              <p:ext uri="{D42A27DB-BD31-4B8C-83A1-F6EECF244321}">
                <p14:modId xmlns:p14="http://schemas.microsoft.com/office/powerpoint/2010/main" val="3529376957"/>
              </p:ext>
            </p:extLst>
          </p:nvPr>
        </p:nvGraphicFramePr>
        <p:xfrm>
          <a:off x="814532" y="3274140"/>
          <a:ext cx="5157537" cy="1854200"/>
        </p:xfrm>
        <a:graphic>
          <a:graphicData uri="http://schemas.openxmlformats.org/drawingml/2006/table">
            <a:tbl>
              <a:tblPr firstRow="1" bandRow="1">
                <a:tableStyleId>{5C22544A-7EE6-4342-B048-85BDC9FD1C3A}</a:tableStyleId>
              </a:tblPr>
              <a:tblGrid>
                <a:gridCol w="2574419">
                  <a:extLst>
                    <a:ext uri="{9D8B030D-6E8A-4147-A177-3AD203B41FA5}">
                      <a16:colId xmlns:a16="http://schemas.microsoft.com/office/drawing/2014/main" val="3929320604"/>
                    </a:ext>
                  </a:extLst>
                </a:gridCol>
                <a:gridCol w="2583118">
                  <a:extLst>
                    <a:ext uri="{9D8B030D-6E8A-4147-A177-3AD203B41FA5}">
                      <a16:colId xmlns:a16="http://schemas.microsoft.com/office/drawing/2014/main" val="1878712011"/>
                    </a:ext>
                  </a:extLst>
                </a:gridCol>
              </a:tblGrid>
              <a:tr h="370840">
                <a:tc>
                  <a:txBody>
                    <a:bodyPr/>
                    <a:lstStyle/>
                    <a:p>
                      <a:pPr algn="ctr"/>
                      <a:r>
                        <a:rPr lang="en-IN" dirty="0"/>
                        <a:t>ROLL NUMBER</a:t>
                      </a:r>
                    </a:p>
                  </a:txBody>
                  <a:tcPr/>
                </a:tc>
                <a:tc>
                  <a:txBody>
                    <a:bodyPr/>
                    <a:lstStyle/>
                    <a:p>
                      <a:pPr algn="ctr"/>
                      <a:r>
                        <a:rPr lang="en-IN" dirty="0"/>
                        <a:t>NAME</a:t>
                      </a:r>
                    </a:p>
                  </a:txBody>
                  <a:tcPr/>
                </a:tc>
                <a:extLst>
                  <a:ext uri="{0D108BD9-81ED-4DB2-BD59-A6C34878D82A}">
                    <a16:rowId xmlns:a16="http://schemas.microsoft.com/office/drawing/2014/main" val="978792174"/>
                  </a:ext>
                </a:extLst>
              </a:tr>
              <a:tr h="370840">
                <a:tc>
                  <a:txBody>
                    <a:bodyPr/>
                    <a:lstStyle/>
                    <a:p>
                      <a:pPr algn="ctr"/>
                      <a:r>
                        <a:rPr lang="en-IN" dirty="0"/>
                        <a:t>20211CAI0169</a:t>
                      </a:r>
                    </a:p>
                  </a:txBody>
                  <a:tcPr/>
                </a:tc>
                <a:tc>
                  <a:txBody>
                    <a:bodyPr/>
                    <a:lstStyle/>
                    <a:p>
                      <a:pPr algn="ctr"/>
                      <a:r>
                        <a:rPr lang="en-IN" dirty="0"/>
                        <a:t>P V SAI PRANEETH</a:t>
                      </a:r>
                    </a:p>
                  </a:txBody>
                  <a:tcPr/>
                </a:tc>
                <a:extLst>
                  <a:ext uri="{0D108BD9-81ED-4DB2-BD59-A6C34878D82A}">
                    <a16:rowId xmlns:a16="http://schemas.microsoft.com/office/drawing/2014/main" val="1738478477"/>
                  </a:ext>
                </a:extLst>
              </a:tr>
              <a:tr h="370840">
                <a:tc>
                  <a:txBody>
                    <a:bodyPr/>
                    <a:lstStyle/>
                    <a:p>
                      <a:pPr algn="ctr"/>
                      <a:r>
                        <a:rPr lang="en-IN" dirty="0"/>
                        <a:t>20211CAI0171</a:t>
                      </a:r>
                    </a:p>
                  </a:txBody>
                  <a:tcPr/>
                </a:tc>
                <a:tc>
                  <a:txBody>
                    <a:bodyPr/>
                    <a:lstStyle/>
                    <a:p>
                      <a:pPr algn="ctr"/>
                      <a:r>
                        <a:rPr lang="en-IN" dirty="0"/>
                        <a:t>B SATYA CHARAN</a:t>
                      </a:r>
                    </a:p>
                  </a:txBody>
                  <a:tcPr/>
                </a:tc>
                <a:extLst>
                  <a:ext uri="{0D108BD9-81ED-4DB2-BD59-A6C34878D82A}">
                    <a16:rowId xmlns:a16="http://schemas.microsoft.com/office/drawing/2014/main" val="698867015"/>
                  </a:ext>
                </a:extLst>
              </a:tr>
              <a:tr h="370840">
                <a:tc>
                  <a:txBody>
                    <a:bodyPr/>
                    <a:lstStyle/>
                    <a:p>
                      <a:pPr algn="ctr"/>
                      <a:r>
                        <a:rPr lang="en-IN" dirty="0"/>
                        <a:t>20211CAI0172</a:t>
                      </a:r>
                    </a:p>
                  </a:txBody>
                  <a:tcPr/>
                </a:tc>
                <a:tc>
                  <a:txBody>
                    <a:bodyPr/>
                    <a:lstStyle/>
                    <a:p>
                      <a:pPr algn="ctr"/>
                      <a:r>
                        <a:rPr lang="en-IN" dirty="0"/>
                        <a:t>HARI PRADHAN S D</a:t>
                      </a:r>
                    </a:p>
                  </a:txBody>
                  <a:tcPr/>
                </a:tc>
                <a:extLst>
                  <a:ext uri="{0D108BD9-81ED-4DB2-BD59-A6C34878D82A}">
                    <a16:rowId xmlns:a16="http://schemas.microsoft.com/office/drawing/2014/main" val="3552850973"/>
                  </a:ext>
                </a:extLst>
              </a:tr>
              <a:tr h="370840">
                <a:tc>
                  <a:txBody>
                    <a:bodyPr/>
                    <a:lstStyle/>
                    <a:p>
                      <a:pPr algn="ctr"/>
                      <a:r>
                        <a:rPr lang="en-IN" dirty="0"/>
                        <a:t>20211CAI0163</a:t>
                      </a:r>
                    </a:p>
                  </a:txBody>
                  <a:tcPr/>
                </a:tc>
                <a:tc>
                  <a:txBody>
                    <a:bodyPr/>
                    <a:lstStyle/>
                    <a:p>
                      <a:pPr algn="ctr"/>
                      <a:r>
                        <a:rPr lang="en-IN" dirty="0"/>
                        <a:t>T BHARGAV NAIDU</a:t>
                      </a:r>
                    </a:p>
                  </a:txBody>
                  <a:tcPr/>
                </a:tc>
                <a:extLst>
                  <a:ext uri="{0D108BD9-81ED-4DB2-BD59-A6C34878D82A}">
                    <a16:rowId xmlns:a16="http://schemas.microsoft.com/office/drawing/2014/main" val="4047416670"/>
                  </a:ext>
                </a:extLst>
              </a:tr>
            </a:tbl>
          </a:graphicData>
        </a:graphic>
      </p:graphicFrame>
    </p:spTree>
    <p:extLst>
      <p:ext uri="{BB962C8B-B14F-4D97-AF65-F5344CB8AC3E}">
        <p14:creationId xmlns:p14="http://schemas.microsoft.com/office/powerpoint/2010/main" val="3122649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Content Placeholder 5">
            <a:extLst>
              <a:ext uri="{FF2B5EF4-FFF2-40B4-BE49-F238E27FC236}">
                <a16:creationId xmlns:a16="http://schemas.microsoft.com/office/drawing/2014/main" id="{55547864-397F-8ED3-7765-2DAD5B11BF0F}"/>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F3EA9615-40A4-E6DB-B312-EA0349F5B66A}"/>
              </a:ext>
            </a:extLst>
          </p:cNvPr>
          <p:cNvPicPr>
            <a:picLocks noChangeAspect="1"/>
          </p:cNvPicPr>
          <p:nvPr/>
        </p:nvPicPr>
        <p:blipFill>
          <a:blip r:embed="rId2"/>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56EE3-03CB-AD2D-2F3C-1D576EBF0366}"/>
              </a:ext>
            </a:extLst>
          </p:cNvPr>
          <p:cNvSpPr>
            <a:spLocks noGrp="1"/>
          </p:cNvSpPr>
          <p:nvPr>
            <p:ph type="title"/>
          </p:nvPr>
        </p:nvSpPr>
        <p:spPr/>
        <p:txBody>
          <a:bodyPr/>
          <a:lstStyle/>
          <a:p>
            <a:r>
              <a:rPr lang="en-IN" dirty="0"/>
              <a:t>Expected Outcomes</a:t>
            </a:r>
          </a:p>
        </p:txBody>
      </p:sp>
      <p:sp>
        <p:nvSpPr>
          <p:cNvPr id="8" name="Rectangle 4">
            <a:extLst>
              <a:ext uri="{FF2B5EF4-FFF2-40B4-BE49-F238E27FC236}">
                <a16:creationId xmlns:a16="http://schemas.microsoft.com/office/drawing/2014/main" id="{012EC7E6-06E9-0628-E9CA-9F46FB4D312C}"/>
              </a:ext>
            </a:extLst>
          </p:cNvPr>
          <p:cNvSpPr>
            <a:spLocks noGrp="1" noChangeArrowheads="1"/>
          </p:cNvSpPr>
          <p:nvPr>
            <p:ph idx="1"/>
          </p:nvPr>
        </p:nvSpPr>
        <p:spPr bwMode="auto">
          <a:xfrm>
            <a:off x="381895" y="107658"/>
            <a:ext cx="11232266" cy="4015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GB" sz="1800" dirty="0">
              <a:effectLst/>
              <a:latin typeface="Times New Roman" panose="02020603050405020304" pitchFamily="18" charset="0"/>
              <a:ea typeface="Times New Roman" panose="02020603050405020304" pitchFamily="18" charset="0"/>
            </a:endParaRPr>
          </a:p>
          <a:p>
            <a:pPr marL="0" indent="0" algn="just">
              <a:buNone/>
            </a:pPr>
            <a:r>
              <a:rPr lang="en-US" sz="1800" dirty="0">
                <a:effectLst/>
                <a:latin typeface="Times New Roman" panose="02020603050405020304" pitchFamily="18" charset="0"/>
                <a:ea typeface="Times New Roman" panose="02020603050405020304" pitchFamily="18" charset="0"/>
              </a:rPr>
              <a:t> </a:t>
            </a:r>
            <a:endParaRPr lang="en-GB" sz="1800" dirty="0">
              <a:effectLst/>
              <a:latin typeface="Times New Roman" panose="02020603050405020304" pitchFamily="18" charset="0"/>
              <a:ea typeface="Times New Roman" panose="02020603050405020304" pitchFamily="18" charset="0"/>
            </a:endParaRPr>
          </a:p>
          <a:p>
            <a:pPr algn="just">
              <a:lnSpc>
                <a:spcPct val="150000"/>
              </a:lnSpc>
            </a:pPr>
            <a:r>
              <a:rPr lang="en-US" b="1" dirty="0">
                <a:effectLst/>
                <a:latin typeface="Times New Roman" panose="02020603050405020304" pitchFamily="18" charset="0"/>
                <a:ea typeface="Times New Roman" panose="02020603050405020304" pitchFamily="18" charset="0"/>
              </a:rPr>
              <a:t>Enhanced Detection Accuracy:</a:t>
            </a:r>
            <a:r>
              <a:rPr lang="en-US" dirty="0">
                <a:effectLst/>
                <a:latin typeface="Times New Roman" panose="02020603050405020304" pitchFamily="18" charset="0"/>
                <a:ea typeface="Times New Roman" panose="02020603050405020304" pitchFamily="18" charset="0"/>
              </a:rPr>
              <a:t> The system is designed to significantly improve oil spill detection accuracy by integrating advanced machine learning and deep learning models with multi-source data. This integration leverages detailed spectral and spatial features from SAR imagery and AIS vessel data, ensuring that subtle indicators of oil spills are captured while minimizing false positives.</a:t>
            </a:r>
            <a:endParaRPr lang="en-GB"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2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019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5" name="Rectangle 2">
            <a:extLst>
              <a:ext uri="{FF2B5EF4-FFF2-40B4-BE49-F238E27FC236}">
                <a16:creationId xmlns:a16="http://schemas.microsoft.com/office/drawing/2014/main" id="{086A084D-305F-AF0D-D4F7-35EFD1E50B1D}"/>
              </a:ext>
            </a:extLst>
          </p:cNvPr>
          <p:cNvSpPr>
            <a:spLocks noGrp="1" noChangeArrowheads="1"/>
          </p:cNvSpPr>
          <p:nvPr>
            <p:ph idx="1"/>
          </p:nvPr>
        </p:nvSpPr>
        <p:spPr bwMode="auto">
          <a:xfrm>
            <a:off x="812800" y="-313929"/>
            <a:ext cx="11008497" cy="6375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endParaRPr lang="en-US" sz="1800" dirty="0">
              <a:effectLst/>
              <a:latin typeface="Times New Roman" panose="02020603050405020304" pitchFamily="18" charset="0"/>
              <a:ea typeface="Times New Roman" panose="02020603050405020304" pitchFamily="18" charset="0"/>
            </a:endParaRPr>
          </a:p>
          <a:p>
            <a:pPr algn="just">
              <a:lnSpc>
                <a:spcPct val="150000"/>
              </a:lnSpc>
            </a:pPr>
            <a:endParaRPr lang="en-US" sz="1800" dirty="0">
              <a:latin typeface="Times New Roman" panose="02020603050405020304" pitchFamily="18" charset="0"/>
              <a:ea typeface="Times New Roman" panose="02020603050405020304" pitchFamily="18" charset="0"/>
            </a:endParaRPr>
          </a:p>
          <a:p>
            <a:pPr marL="0" indent="0" algn="just">
              <a:lnSpc>
                <a:spcPct val="150000"/>
              </a:lnSpc>
              <a:buNone/>
            </a:pPr>
            <a:endParaRPr lang="en-US" sz="2000"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US" sz="2000" dirty="0">
                <a:effectLst/>
                <a:latin typeface="Times New Roman" panose="02020603050405020304" pitchFamily="18" charset="0"/>
                <a:ea typeface="Times New Roman" panose="02020603050405020304" pitchFamily="18" charset="0"/>
              </a:rPr>
              <a:t>The proposed system represents a significant advancement in automated marine monitoring by effectively integrating satellite SAR imagery with AIS vessel data. By leveraging sophisticated machine learning and deep learning algorithms, the framework accurately identifies oil spill incidents, even in challenging environmental conditions, while minimizing false positives. The real-time monitoring and alert components enable immediate stakeholder notification, facilitating swift response actions that are crucial for mitigating environmental damage. Furthermore, the user-friendly interface ensures that the system is accessible and scalable, promoting sustainable marine ecosystem management. Overall, this integrated approach sets a new benchmark for efficient, data-driven oil spill detection and rapid intervention in marine pollution scenarios.</a:t>
            </a:r>
            <a:endParaRPr lang="en-GB" sz="2000" dirty="0">
              <a:effectLst/>
              <a:latin typeface="Times New Roman" panose="02020603050405020304" pitchFamily="18" charset="0"/>
              <a:ea typeface="Times New Roman" panose="02020603050405020304" pitchFamily="18" charset="0"/>
            </a:endParaRPr>
          </a:p>
          <a:p>
            <a:pPr marL="0" indent="0" algn="just">
              <a:buNone/>
            </a:pPr>
            <a:endParaRPr lang="en-GB" sz="1800" dirty="0">
              <a:effectLst/>
              <a:latin typeface="Times New Roman" panose="02020603050405020304" pitchFamily="18" charset="0"/>
              <a:ea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[1] A. Solberg, “Remote sensing of ocean oil-spill pollution,” Proc. IEEE, vol. 100, no. 10, pp. 2931–2945, Oct. 2012.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[2] M. M. Espeseth, C. Brekke, C. E. Jones, B. Holt, and A. Freeman, “The impact of system noise in polarimetric SAR imagery on oil spill observations,”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58, no. 6, pp. 4194–4214, Jun. 2020.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[3] A. H. S. Solberg, C. Brekke, and P. O. </a:t>
            </a:r>
            <a:r>
              <a:rPr lang="en-IN" sz="1400" dirty="0" err="1">
                <a:latin typeface="Times New Roman" panose="02020603050405020304" pitchFamily="18" charset="0"/>
                <a:cs typeface="Times New Roman" panose="02020603050405020304" pitchFamily="18" charset="0"/>
              </a:rPr>
              <a:t>Husoy</a:t>
            </a:r>
            <a:r>
              <a:rPr lang="en-IN" sz="1400" dirty="0">
                <a:latin typeface="Times New Roman" panose="02020603050405020304" pitchFamily="18" charset="0"/>
                <a:cs typeface="Times New Roman" panose="02020603050405020304" pitchFamily="18" charset="0"/>
              </a:rPr>
              <a:t>, “Oil spill detection in </a:t>
            </a:r>
            <a:r>
              <a:rPr lang="en-IN" sz="1400" dirty="0" err="1">
                <a:latin typeface="Times New Roman" panose="02020603050405020304" pitchFamily="18" charset="0"/>
                <a:cs typeface="Times New Roman" panose="02020603050405020304" pitchFamily="18" charset="0"/>
              </a:rPr>
              <a:t>Radarsat</a:t>
            </a:r>
            <a:r>
              <a:rPr lang="en-IN" sz="1400" dirty="0">
                <a:latin typeface="Times New Roman" panose="02020603050405020304" pitchFamily="18" charset="0"/>
                <a:cs typeface="Times New Roman" panose="02020603050405020304" pitchFamily="18" charset="0"/>
              </a:rPr>
              <a:t> and Envisat SAR images,”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45, no. 3, pp. 746–755, Mar.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[4] O. Garcia-Pineda et al., “Classification of oil spill by thicknesses using multiple remote sensors,” Remote Sens. Environ., vol. 236, 2020, Art. no. 111421.</a:t>
            </a:r>
            <a:r>
              <a:rPr lang="en-IN" sz="2000" dirty="0"/>
              <a:t> </a:t>
            </a:r>
          </a:p>
          <a:p>
            <a:pPr marL="0" indent="0" algn="just">
              <a:lnSpc>
                <a:spcPct val="150000"/>
              </a:lnSpc>
              <a:buNone/>
            </a:pPr>
            <a:r>
              <a:rPr lang="en-IN" sz="1200" dirty="0"/>
              <a:t>[5] M. Migliaccio, A. Gambardella, and M. </a:t>
            </a:r>
            <a:r>
              <a:rPr lang="en-IN" sz="1200" dirty="0" err="1"/>
              <a:t>Tranfaglia</a:t>
            </a:r>
            <a:r>
              <a:rPr lang="en-IN" sz="1200" dirty="0"/>
              <a:t>, “SAR polarimetry to observe oil spills,” IEEE Trans. </a:t>
            </a:r>
            <a:r>
              <a:rPr lang="en-IN" sz="1200" dirty="0" err="1"/>
              <a:t>Geosci</a:t>
            </a:r>
            <a:r>
              <a:rPr lang="en-IN" sz="1200" dirty="0"/>
              <a:t>. Remote Sens., vol. 45, no. 2, pp. 506–511, Feb. 2007.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[6] Y. Dong, Y. Liu, C. Hu, I. R. MacDonald, and Y. Lu, “Chronic oiling in global oceans,” Science, vol. 376, no. 6599, pp. 1300–1304, 2022.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[7] Y. Li and Y. Zhang, “Synthetic aperture radar oil spills detection based on morphological characteristics,” Geo-Spatial Inf. Sci., vol. 17, no. 1, pp. 8–16,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[8] S. Tong, X. Liu, Q. Chen, Z. Zhang, and G. Xie, “Multi-feature based ocean oil spill detection for polarimetric SAR data using random forest and the self-similarity parameter,” Remote Sens., vol. 11, no. 4, pp. 1–20, 2019, Art. no. 451, </a:t>
            </a:r>
            <a:r>
              <a:rPr lang="en-IN" sz="1400" dirty="0" err="1">
                <a:latin typeface="Times New Roman" panose="02020603050405020304" pitchFamily="18" charset="0"/>
                <a:cs typeface="Times New Roman" panose="02020603050405020304" pitchFamily="18" charset="0"/>
              </a:rPr>
              <a:t>doi</a:t>
            </a:r>
            <a:r>
              <a:rPr lang="en-IN" sz="1400" dirty="0">
                <a:latin typeface="Times New Roman" panose="02020603050405020304" pitchFamily="18" charset="0"/>
                <a:cs typeface="Times New Roman" panose="02020603050405020304" pitchFamily="18" charset="0"/>
              </a:rPr>
              <a:t>: 10.3390/rs11040451. </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marL="0" indent="0" algn="just">
              <a:lnSpc>
                <a:spcPct val="150000"/>
              </a:lnSpc>
              <a:buNone/>
            </a:pPr>
            <a:endParaRPr lang="en-IN" sz="1400" dirty="0">
              <a:latin typeface="Times New Roman" panose="02020603050405020304" pitchFamily="18" charset="0"/>
              <a:cs typeface="Times New Roman" panose="02020603050405020304" pitchFamily="18" charset="0"/>
            </a:endParaRPr>
          </a:p>
          <a:p>
            <a:pPr marL="0" indent="0">
              <a:buNone/>
            </a:pPr>
            <a:endParaRPr lang="en-GB" sz="1800"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17080-4453-D94B-2019-A1E6E8CF9D03}"/>
              </a:ext>
            </a:extLst>
          </p:cNvPr>
          <p:cNvSpPr>
            <a:spLocks noGrp="1"/>
          </p:cNvSpPr>
          <p:nvPr>
            <p:ph type="title"/>
          </p:nvPr>
        </p:nvSpPr>
        <p:spPr/>
        <p:txBody>
          <a:bodyPr/>
          <a:lstStyle/>
          <a:p>
            <a:r>
              <a:rPr lang="en-US" dirty="0"/>
              <a:t>References </a:t>
            </a:r>
            <a:endParaRPr lang="en-GB" dirty="0"/>
          </a:p>
        </p:txBody>
      </p:sp>
      <p:sp>
        <p:nvSpPr>
          <p:cNvPr id="3" name="Content Placeholder 2">
            <a:extLst>
              <a:ext uri="{FF2B5EF4-FFF2-40B4-BE49-F238E27FC236}">
                <a16:creationId xmlns:a16="http://schemas.microsoft.com/office/drawing/2014/main" id="{5CBCC306-8193-4128-4D16-3E0B9DE04F9E}"/>
              </a:ext>
            </a:extLst>
          </p:cNvPr>
          <p:cNvSpPr>
            <a:spLocks noGrp="1"/>
          </p:cNvSpPr>
          <p:nvPr>
            <p:ph idx="1"/>
          </p:nvPr>
        </p:nvSpPr>
        <p:spPr/>
        <p:txBody>
          <a:bodyPr/>
          <a:lstStyle/>
          <a:p>
            <a:pPr marL="0" indent="0" algn="just">
              <a:lnSpc>
                <a:spcPct val="150000"/>
              </a:lnSpc>
              <a:buNone/>
            </a:pPr>
            <a:r>
              <a:rPr lang="en-IN" sz="1400" dirty="0">
                <a:latin typeface="Times New Roman" panose="02020603050405020304" pitchFamily="18" charset="0"/>
                <a:cs typeface="Times New Roman" panose="02020603050405020304" pitchFamily="18" charset="0"/>
              </a:rPr>
              <a:t>[9] F. Bandiera, A. </a:t>
            </a:r>
            <a:r>
              <a:rPr lang="en-IN" sz="1400" dirty="0" err="1">
                <a:latin typeface="Times New Roman" panose="02020603050405020304" pitchFamily="18" charset="0"/>
                <a:cs typeface="Times New Roman" panose="02020603050405020304" pitchFamily="18" charset="0"/>
              </a:rPr>
              <a:t>Masciullo</a:t>
            </a:r>
            <a:r>
              <a:rPr lang="en-IN" sz="1400" dirty="0">
                <a:latin typeface="Times New Roman" panose="02020603050405020304" pitchFamily="18" charset="0"/>
                <a:cs typeface="Times New Roman" panose="02020603050405020304" pitchFamily="18" charset="0"/>
              </a:rPr>
              <a:t>, and G. Ricci, “A Bayesian approach to oil slicks edge detection based on SAR data,”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52, no. 5, pp. 2901–2909, May 2014.</a:t>
            </a:r>
          </a:p>
          <a:p>
            <a:pPr marL="0" indent="0" algn="just">
              <a:lnSpc>
                <a:spcPct val="150000"/>
              </a:lnSpc>
              <a:buNone/>
            </a:pPr>
            <a:r>
              <a:rPr lang="en-IN" sz="1400" dirty="0">
                <a:latin typeface="Times New Roman" panose="02020603050405020304" pitchFamily="18" charset="0"/>
                <a:cs typeface="Times New Roman" panose="02020603050405020304" pitchFamily="18" charset="0"/>
              </a:rPr>
              <a:t> [10] A. Buono, F. Nunziata, M. Migliaccio, and X. Li, “Polarimetric analysis of compact-polarimetry SAR architectures for sea oil slick observation,” IEEE Trans. </a:t>
            </a:r>
            <a:r>
              <a:rPr lang="en-IN" sz="1400" dirty="0" err="1">
                <a:latin typeface="Times New Roman" panose="02020603050405020304" pitchFamily="18" charset="0"/>
                <a:cs typeface="Times New Roman" panose="02020603050405020304" pitchFamily="18" charset="0"/>
              </a:rPr>
              <a:t>Geosci</a:t>
            </a:r>
            <a:r>
              <a:rPr lang="en-IN" sz="1400" dirty="0">
                <a:latin typeface="Times New Roman" panose="02020603050405020304" pitchFamily="18" charset="0"/>
                <a:cs typeface="Times New Roman" panose="02020603050405020304" pitchFamily="18" charset="0"/>
              </a:rPr>
              <a:t>. Remote Sens., vol. 54, no. 10, pp. 5862–5874, Oct. 2016</a:t>
            </a:r>
          </a:p>
          <a:p>
            <a:endParaRPr lang="en-GB" dirty="0"/>
          </a:p>
        </p:txBody>
      </p:sp>
    </p:spTree>
    <p:extLst>
      <p:ext uri="{BB962C8B-B14F-4D97-AF65-F5344CB8AC3E}">
        <p14:creationId xmlns:p14="http://schemas.microsoft.com/office/powerpoint/2010/main" val="397949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Objective:</a:t>
            </a:r>
            <a:r>
              <a:rPr lang="en-US" sz="2000" dirty="0">
                <a:latin typeface="Times New Roman" panose="02020603050405020304" pitchFamily="18" charset="0"/>
                <a:cs typeface="Times New Roman" panose="02020603050405020304" pitchFamily="18" charset="0"/>
              </a:rPr>
              <a:t> Develop an automated system for early detection of oil spills at sea by integrating AIS (Automatic Identification System) and satellite datasets to enhance environmental protection and maritime safety.</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Approach:</a:t>
            </a:r>
            <a:r>
              <a:rPr lang="en-US" sz="2000" dirty="0">
                <a:latin typeface="Times New Roman" panose="02020603050405020304" pitchFamily="18" charset="0"/>
                <a:cs typeface="Times New Roman" panose="02020603050405020304" pitchFamily="18" charset="0"/>
              </a:rPr>
              <a:t> Leverage real-time vessel tracking with AIS data and advanced remote sensing technologies to monitor anomalies such as erratic movements, sudden speed changes, or distress signals.</a:t>
            </a:r>
          </a:p>
          <a:p>
            <a:pPr marR="0" lvl="0" algn="just" defTabSz="914400" rtl="0" eaLnBrk="0" fontAlgn="base" latinLnBrk="0" hangingPunct="0">
              <a:lnSpc>
                <a:spcPct val="150000"/>
              </a:lnSpc>
              <a:spcBef>
                <a:spcPct val="0"/>
              </a:spcBef>
              <a:spcAft>
                <a:spcPct val="0"/>
              </a:spcAft>
              <a:buClrTx/>
              <a:buSzTx/>
              <a:tabLst/>
            </a:pPr>
            <a:r>
              <a:rPr lang="en-US" sz="2000" b="1" dirty="0">
                <a:latin typeface="Times New Roman" panose="02020603050405020304" pitchFamily="18" charset="0"/>
                <a:cs typeface="Times New Roman" panose="02020603050405020304" pitchFamily="18" charset="0"/>
              </a:rPr>
              <a:t>Impact:</a:t>
            </a:r>
            <a:r>
              <a:rPr lang="en-US" sz="2000" dirty="0">
                <a:latin typeface="Times New Roman" panose="02020603050405020304" pitchFamily="18" charset="0"/>
                <a:cs typeface="Times New Roman" panose="02020603050405020304" pitchFamily="18" charset="0"/>
              </a:rPr>
              <a:t> Early identification of potential oil leaks or spills enables timely and efficient response, mitigating environmental damage and promoting sustainable maritime practices.</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A3690-AEFF-DEC8-D758-1ECA11432B19}"/>
              </a:ext>
            </a:extLst>
          </p:cNvPr>
          <p:cNvSpPr>
            <a:spLocks noGrp="1"/>
          </p:cNvSpPr>
          <p:nvPr>
            <p:ph type="ctrTitle"/>
          </p:nvPr>
        </p:nvSpPr>
        <p:spPr>
          <a:xfrm>
            <a:off x="811391" y="-190729"/>
            <a:ext cx="10363200" cy="1470025"/>
          </a:xfrm>
        </p:spPr>
        <p:txBody>
          <a:bodyPr/>
          <a:lstStyle/>
          <a:p>
            <a:r>
              <a:rPr lang="en-US" dirty="0" err="1"/>
              <a:t>Github</a:t>
            </a:r>
            <a:r>
              <a:rPr lang="en-US" dirty="0"/>
              <a:t> link</a:t>
            </a:r>
          </a:p>
        </p:txBody>
      </p:sp>
      <p:sp>
        <p:nvSpPr>
          <p:cNvPr id="3" name="Subtitle 2">
            <a:extLst>
              <a:ext uri="{FF2B5EF4-FFF2-40B4-BE49-F238E27FC236}">
                <a16:creationId xmlns:a16="http://schemas.microsoft.com/office/drawing/2014/main" id="{248B155C-DD8C-B9DA-2496-E4542D5FC7D6}"/>
              </a:ext>
            </a:extLst>
          </p:cNvPr>
          <p:cNvSpPr>
            <a:spLocks noGrp="1"/>
          </p:cNvSpPr>
          <p:nvPr>
            <p:ph type="subTitle" idx="1"/>
          </p:nvPr>
        </p:nvSpPr>
        <p:spPr>
          <a:xfrm>
            <a:off x="811390" y="1279295"/>
            <a:ext cx="10172295" cy="4315961"/>
          </a:xfrm>
        </p:spPr>
        <p:txBody>
          <a:bodyPr>
            <a:normAutofit/>
          </a:bodyPr>
          <a:lstStyle/>
          <a:p>
            <a:pPr marL="342900" indent="-190500" algn="just">
              <a:spcBef>
                <a:spcPts val="0"/>
              </a:spcBef>
              <a:buSzPct val="100000"/>
              <a:buFont typeface="Arial"/>
              <a:buNone/>
            </a:pPr>
            <a:r>
              <a:rPr lang="en-US" sz="2400" dirty="0">
                <a:latin typeface="Cambria" panose="02040503050406030204" pitchFamily="18" charset="0"/>
                <a:ea typeface="Cambria" panose="02040503050406030204" pitchFamily="18" charset="0"/>
              </a:rPr>
              <a:t>The </a:t>
            </a:r>
            <a:r>
              <a:rPr lang="en-US" sz="2400" dirty="0" err="1">
                <a:latin typeface="Cambria" panose="02040503050406030204" pitchFamily="18" charset="0"/>
                <a:ea typeface="Cambria" panose="02040503050406030204" pitchFamily="18" charset="0"/>
              </a:rPr>
              <a:t>Github</a:t>
            </a:r>
            <a:r>
              <a:rPr lang="en-US" sz="2400" dirty="0">
                <a:latin typeface="Cambria" panose="02040503050406030204" pitchFamily="18" charset="0"/>
                <a:ea typeface="Cambria" panose="02040503050406030204" pitchFamily="18" charset="0"/>
              </a:rPr>
              <a:t> link provided should have public access permission.</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err="1">
                <a:solidFill>
                  <a:schemeClr val="accent2">
                    <a:lumMod val="75000"/>
                  </a:schemeClr>
                </a:solidFill>
                <a:latin typeface="Cambria" panose="02040503050406030204" pitchFamily="18" charset="0"/>
                <a:ea typeface="Cambria" panose="02040503050406030204" pitchFamily="18" charset="0"/>
              </a:rPr>
              <a:t>Github</a:t>
            </a:r>
            <a:r>
              <a:rPr lang="en-US" sz="2400"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a:buNone/>
            </a:pPr>
            <a:endParaRPr lang="en-US" sz="24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r>
              <a:rPr lang="en-US" sz="2400" dirty="0">
                <a:latin typeface="Cambria" panose="02040503050406030204" pitchFamily="18" charset="0"/>
                <a:ea typeface="Cambria" panose="02040503050406030204" pitchFamily="18" charset="0"/>
              </a:rPr>
              <a:t>https://github.com/praneethpuli/OIL-SPILL-DETECTION</a:t>
            </a:r>
          </a:p>
          <a:p>
            <a:endParaRPr lang="en-US" dirty="0"/>
          </a:p>
        </p:txBody>
      </p:sp>
    </p:spTree>
    <p:extLst>
      <p:ext uri="{BB962C8B-B14F-4D97-AF65-F5344CB8AC3E}">
        <p14:creationId xmlns:p14="http://schemas.microsoft.com/office/powerpoint/2010/main" val="22366400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54B72-7C0A-3C7F-F22E-532F42E846D6}"/>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DB3945EA-26E1-D641-4E10-5D2467B2B27A}"/>
              </a:ext>
            </a:extLst>
          </p:cNvPr>
          <p:cNvSpPr>
            <a:spLocks noGrp="1"/>
          </p:cNvSpPr>
          <p:nvPr>
            <p:ph idx="1"/>
          </p:nvPr>
        </p:nvSpPr>
        <p:spPr/>
        <p:txBody>
          <a:bodyPr>
            <a:normAutofit/>
          </a:bodyPr>
          <a:lstStyle/>
          <a:p>
            <a:r>
              <a:rPr lang="en-US" sz="2800" dirty="0">
                <a:latin typeface="Times New Roman" panose="02020603050405020304" pitchFamily="18" charset="0"/>
                <a:cs typeface="Times New Roman" panose="02020603050405020304" pitchFamily="18" charset="0"/>
              </a:rPr>
              <a:t>Dataset is of csv format containing features</a:t>
            </a:r>
          </a:p>
          <a:p>
            <a:r>
              <a:rPr lang="en-US" sz="2800" b="1" dirty="0">
                <a:latin typeface="Times New Roman" panose="02020603050405020304" pitchFamily="18" charset="0"/>
                <a:cs typeface="Times New Roman" panose="02020603050405020304" pitchFamily="18" charset="0"/>
              </a:rPr>
              <a:t>Structure &amp; Size : </a:t>
            </a:r>
            <a:r>
              <a:rPr lang="en-US" sz="2800" dirty="0">
                <a:latin typeface="Times New Roman" panose="02020603050405020304" pitchFamily="18" charset="0"/>
                <a:cs typeface="Times New Roman" panose="02020603050405020304" pitchFamily="18" charset="0"/>
              </a:rPr>
              <a:t>The dataset contains 937 entries with 50 columns, including features (f_1 to f_49) and a target column for classification.</a:t>
            </a:r>
          </a:p>
          <a:p>
            <a:r>
              <a:rPr lang="en-US" sz="2800" b="1" dirty="0">
                <a:latin typeface="Times New Roman" panose="02020603050405020304" pitchFamily="18" charset="0"/>
                <a:cs typeface="Times New Roman" panose="02020603050405020304" pitchFamily="18" charset="0"/>
              </a:rPr>
              <a:t>Feature Types : </a:t>
            </a:r>
            <a:r>
              <a:rPr lang="en-US" sz="2800" dirty="0">
                <a:latin typeface="Times New Roman" panose="02020603050405020304" pitchFamily="18" charset="0"/>
                <a:cs typeface="Times New Roman" panose="02020603050405020304" pitchFamily="18" charset="0"/>
              </a:rPr>
              <a:t>There are 39 floating-point features and 11 integer features, potentially representing physical, environmental, or spatial characteristics relevant to oil spill detection.</a:t>
            </a:r>
          </a:p>
          <a:p>
            <a:r>
              <a:rPr lang="en-US" sz="2800" b="1" dirty="0">
                <a:latin typeface="Times New Roman" panose="02020603050405020304" pitchFamily="18" charset="0"/>
                <a:cs typeface="Times New Roman" panose="02020603050405020304" pitchFamily="18" charset="0"/>
              </a:rPr>
              <a:t>Target Variable : </a:t>
            </a:r>
            <a:r>
              <a:rPr lang="en-US" sz="2800" dirty="0">
                <a:latin typeface="Times New Roman" panose="02020603050405020304" pitchFamily="18" charset="0"/>
                <a:cs typeface="Times New Roman" panose="02020603050405020304" pitchFamily="18" charset="0"/>
              </a:rPr>
              <a:t>The target column is binary (0 or 1), indicating whether an oil spill was detected (1) or not (0).</a:t>
            </a:r>
          </a:p>
        </p:txBody>
      </p:sp>
    </p:spTree>
    <p:extLst>
      <p:ext uri="{BB962C8B-B14F-4D97-AF65-F5344CB8AC3E}">
        <p14:creationId xmlns:p14="http://schemas.microsoft.com/office/powerpoint/2010/main" val="14519245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4" name="Content Placeholder 3">
            <a:extLst>
              <a:ext uri="{FF2B5EF4-FFF2-40B4-BE49-F238E27FC236}">
                <a16:creationId xmlns:a16="http://schemas.microsoft.com/office/drawing/2014/main" id="{F43A83C9-93D0-E1BD-9AFC-C5FB9CDD53E7}"/>
              </a:ext>
            </a:extLst>
          </p:cNvPr>
          <p:cNvGraphicFramePr>
            <a:graphicFrameLocks noGrp="1"/>
          </p:cNvGraphicFramePr>
          <p:nvPr>
            <p:ph idx="1"/>
            <p:extLst>
              <p:ext uri="{D42A27DB-BD31-4B8C-83A1-F6EECF244321}">
                <p14:modId xmlns:p14="http://schemas.microsoft.com/office/powerpoint/2010/main" val="3714515898"/>
              </p:ext>
            </p:extLst>
          </p:nvPr>
        </p:nvGraphicFramePr>
        <p:xfrm>
          <a:off x="497042" y="999660"/>
          <a:ext cx="11299515" cy="5669280"/>
        </p:xfrm>
        <a:graphic>
          <a:graphicData uri="http://schemas.openxmlformats.org/drawingml/2006/table">
            <a:tbl>
              <a:tblPr firstRow="1" bandRow="1">
                <a:tableStyleId>{E8B1032C-EA38-4F05-BA0D-38AFFFC7BED3}</a:tableStyleId>
              </a:tblPr>
              <a:tblGrid>
                <a:gridCol w="2039329">
                  <a:extLst>
                    <a:ext uri="{9D8B030D-6E8A-4147-A177-3AD203B41FA5}">
                      <a16:colId xmlns:a16="http://schemas.microsoft.com/office/drawing/2014/main" val="2796902779"/>
                    </a:ext>
                  </a:extLst>
                </a:gridCol>
                <a:gridCol w="2525486">
                  <a:extLst>
                    <a:ext uri="{9D8B030D-6E8A-4147-A177-3AD203B41FA5}">
                      <a16:colId xmlns:a16="http://schemas.microsoft.com/office/drawing/2014/main" val="1015933522"/>
                    </a:ext>
                  </a:extLst>
                </a:gridCol>
                <a:gridCol w="2035629">
                  <a:extLst>
                    <a:ext uri="{9D8B030D-6E8A-4147-A177-3AD203B41FA5}">
                      <a16:colId xmlns:a16="http://schemas.microsoft.com/office/drawing/2014/main" val="4166180689"/>
                    </a:ext>
                  </a:extLst>
                </a:gridCol>
                <a:gridCol w="2481943">
                  <a:extLst>
                    <a:ext uri="{9D8B030D-6E8A-4147-A177-3AD203B41FA5}">
                      <a16:colId xmlns:a16="http://schemas.microsoft.com/office/drawing/2014/main" val="1061696986"/>
                    </a:ext>
                  </a:extLst>
                </a:gridCol>
                <a:gridCol w="1165148">
                  <a:extLst>
                    <a:ext uri="{9D8B030D-6E8A-4147-A177-3AD203B41FA5}">
                      <a16:colId xmlns:a16="http://schemas.microsoft.com/office/drawing/2014/main" val="3317039430"/>
                    </a:ext>
                  </a:extLst>
                </a:gridCol>
                <a:gridCol w="1051980">
                  <a:extLst>
                    <a:ext uri="{9D8B030D-6E8A-4147-A177-3AD203B41FA5}">
                      <a16:colId xmlns:a16="http://schemas.microsoft.com/office/drawing/2014/main" val="2274423715"/>
                    </a:ext>
                  </a:extLst>
                </a:gridCol>
              </a:tblGrid>
              <a:tr h="235273">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Author(s)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Title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Journal/Conference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Algorithms</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Dataset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Outcomes</a:t>
                      </a:r>
                    </a:p>
                  </a:txBody>
                  <a:tcPr/>
                </a:tc>
                <a:extLst>
                  <a:ext uri="{0D108BD9-81ED-4DB2-BD59-A6C34878D82A}">
                    <a16:rowId xmlns:a16="http://schemas.microsoft.com/office/drawing/2014/main" val="1472980288"/>
                  </a:ext>
                </a:extLst>
              </a:tr>
              <a:tr h="3513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b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H.S. Solberg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satellite remote sensing</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Research gate</a:t>
                      </a: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Uses SAR(Synthetic Aperture Radar) to capture 2D images.</a:t>
                      </a:r>
                    </a:p>
                    <a:p>
                      <a:pPr lvl="0" algn="ctr"/>
                      <a:b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b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KNN – K Nearest </a:t>
                      </a:r>
                      <a:r>
                        <a:rPr lang="en-US"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Neighbours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Edge detection</a:t>
                      </a:r>
                    </a:p>
                  </a:txBody>
                  <a:tcPr/>
                </a:tc>
                <a:tc>
                  <a:txBody>
                    <a:bodyPr/>
                    <a:lstStyle/>
                    <a:p>
                      <a:pPr lvl="0" algn="ct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(SAR) images.</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Effective detection of oil spills using satellite imagery.</a:t>
                      </a:r>
                      <a:endPar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552474280"/>
                  </a:ext>
                </a:extLst>
              </a:tr>
              <a:tr h="149520">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Konstantinos N. </a:t>
                      </a:r>
                      <a:r>
                        <a:rPr lang="en-GB" sz="1050" b="0" i="0"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Topouzelis</a:t>
                      </a:r>
                      <a:endPar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SAR Images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MDPI</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SAR</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CNN</a:t>
                      </a:r>
                    </a:p>
                  </a:txBody>
                  <a:tcPr/>
                </a:tc>
                <a:tc>
                  <a:txBody>
                    <a:bodyPr/>
                    <a:lstStyle/>
                    <a:p>
                      <a:pPr lvl="0" algn="ctr"/>
                      <a:r>
                        <a:rPr lang="fr-FR" sz="1050" b="0" dirty="0">
                          <a:latin typeface="Times New Roman" panose="02020603050405020304" pitchFamily="18" charset="0"/>
                          <a:cs typeface="Times New Roman" panose="02020603050405020304" pitchFamily="18" charset="0"/>
                        </a:rPr>
                        <a:t>SAR (</a:t>
                      </a:r>
                      <a:r>
                        <a:rPr lang="fr-FR" sz="1050" b="0" dirty="0" err="1">
                          <a:latin typeface="Times New Roman" panose="02020603050405020304" pitchFamily="18" charset="0"/>
                          <a:cs typeface="Times New Roman" panose="02020603050405020304" pitchFamily="18" charset="0"/>
                        </a:rPr>
                        <a:t>Synthetic</a:t>
                      </a:r>
                      <a:r>
                        <a:rPr lang="fr-FR" sz="1050" b="0" dirty="0">
                          <a:latin typeface="Times New Roman" panose="02020603050405020304" pitchFamily="18" charset="0"/>
                          <a:cs typeface="Times New Roman" panose="02020603050405020304" pitchFamily="18" charset="0"/>
                        </a:rPr>
                        <a:t>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accuracy in differentiating oil spills from look alike algae.</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4148349245"/>
                  </a:ext>
                </a:extLst>
              </a:tr>
              <a:tr h="6919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hlinkClick r:id="rId2">
                            <a:extLst>
                              <a:ext uri="{A12FA001-AC4F-418D-AE19-62706E023703}">
                                <ahyp:hlinkClr xmlns:ahyp="http://schemas.microsoft.com/office/drawing/2018/hyperlinkcolor" val="tx"/>
                              </a:ext>
                            </a:extLst>
                          </a:hlinkClick>
                        </a:rPr>
                        <a:t>Suman Singha</a:t>
                      </a:r>
                      <a:endPar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endParaRPr>
                    </a:p>
                    <a:p>
                      <a:pPr lvl="0" algn="ct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 </a:t>
                      </a: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Satellite Oil Spill Detection Using Artificial Neural Networks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(2005)</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Image Processing</a:t>
                      </a:r>
                    </a:p>
                  </a:txBody>
                  <a:tcPr/>
                </a:tc>
                <a:tc>
                  <a:txBody>
                    <a:bodyPr/>
                    <a:lstStyle/>
                    <a:p>
                      <a:pPr lvl="0" algn="ctr"/>
                      <a:r>
                        <a:rPr lang="en-US" sz="1050" b="0" dirty="0">
                          <a:latin typeface="Times New Roman" panose="02020603050405020304" pitchFamily="18" charset="0"/>
                          <a:cs typeface="Times New Roman" panose="02020603050405020304" pitchFamily="18" charset="0"/>
                        </a:rPr>
                        <a:t>Satellite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Increased detection accuracy of oil spills using artificial neural networks (ANN).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348655848"/>
                  </a:ext>
                </a:extLst>
              </a:tr>
              <a:tr h="996451">
                <a:tc>
                  <a:txBody>
                    <a:bodyPr/>
                    <a:lstStyle/>
                    <a:p>
                      <a:pPr lvl="0" algn="ct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Kan Zeng</a:t>
                      </a:r>
                      <a:endParaRPr lang="en-IN" sz="1050" b="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by imaging radars: Challenges and pitfalls</a:t>
                      </a:r>
                    </a:p>
                    <a:p>
                      <a:pPr marL="0" marR="0" lvl="0" indent="0" algn="ctr" defTabSz="914400" rtl="0" eaLnBrk="1" fontAlgn="auto" latinLnBrk="0" hangingPunct="1">
                        <a:lnSpc>
                          <a:spcPct val="100000"/>
                        </a:lnSpc>
                        <a:spcBef>
                          <a:spcPts val="0"/>
                        </a:spcBef>
                        <a:spcAft>
                          <a:spcPts val="0"/>
                        </a:spcAft>
                        <a:buClrTx/>
                        <a:buSzTx/>
                        <a:buFontTx/>
                        <a:buNone/>
                        <a:tabLst/>
                        <a:defRPr/>
                      </a:pP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(2003)</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Science Direct</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KNN</a:t>
                      </a:r>
                    </a:p>
                    <a:p>
                      <a:pPr lvl="0" algn="ct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Bayesian Classifiers</a:t>
                      </a:r>
                    </a:p>
                  </a:txBody>
                  <a:tcPr/>
                </a:tc>
                <a:tc>
                  <a:txBody>
                    <a:bodyPr/>
                    <a:lstStyle/>
                    <a:p>
                      <a:pPr lvl="0" algn="ctr"/>
                      <a:r>
                        <a:rPr lang="en-US" sz="1050" b="0" dirty="0">
                          <a:latin typeface="Times New Roman" panose="02020603050405020304" pitchFamily="18" charset="0"/>
                          <a:cs typeface="Times New Roman" panose="02020603050405020304" pitchFamily="18" charset="0"/>
                        </a:rPr>
                        <a:t>Imaging radar data.</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Identified challenges in using imaging radar (e.g., SAR) for oil spill detection.</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823659614"/>
                  </a:ext>
                </a:extLst>
              </a:tr>
              <a:tr h="844216">
                <a:tc>
                  <a:txBody>
                    <a:bodyPr/>
                    <a:lstStyle/>
                    <a:p>
                      <a:pPr lvl="0" algn="ct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Anne H. </a:t>
                      </a:r>
                      <a:r>
                        <a:rPr lang="en-US" sz="1050" b="0" i="0" u="sng" kern="1200" dirty="0" err="1">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Schistad</a:t>
                      </a:r>
                      <a:r>
                        <a:rPr lang="en-US" sz="1050" b="0" i="0" u="sng"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 Solberg</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Oil Spill Detection in Hybrid-Polarimetric SAR Images</a:t>
                      </a:r>
                    </a:p>
                    <a:p>
                      <a:pPr lvl="0" algn="ctr"/>
                      <a:r>
                        <a:rPr lang="en-US" sz="1050" b="0" i="0" kern="1200" dirty="0">
                          <a:solidFill>
                            <a:schemeClr val="tx1"/>
                          </a:solidFill>
                          <a:effectLst/>
                          <a:latin typeface="Times New Roman" panose="02020603050405020304" pitchFamily="18" charset="0"/>
                          <a:ea typeface="Yu Gothic Light" panose="020B0300000000000000" pitchFamily="34" charset="-128"/>
                          <a:cs typeface="Times New Roman" panose="02020603050405020304" pitchFamily="18" charset="0"/>
                        </a:rPr>
                        <a:t>(2014)</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IEEE</a:t>
                      </a:r>
                    </a:p>
                  </a:txBody>
                  <a:tcPr/>
                </a:tc>
                <a:tc>
                  <a:txBody>
                    <a:bodyPr/>
                    <a:lstStyle/>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SVM</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p>
                      <a:pPr lvl="0" algn="ct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Random Forest</a:t>
                      </a: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b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br>
                      <a:r>
                        <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rPr>
                        <a:t>ANN</a:t>
                      </a:r>
                    </a:p>
                  </a:txBody>
                  <a:tcPr/>
                </a:tc>
                <a:tc>
                  <a:txBody>
                    <a:bodyPr/>
                    <a:lstStyle/>
                    <a:p>
                      <a:pPr lvl="0" algn="ctr"/>
                      <a:r>
                        <a:rPr lang="en-US" sz="1050" b="0" dirty="0">
                          <a:latin typeface="Times New Roman" panose="02020603050405020304" pitchFamily="18" charset="0"/>
                          <a:cs typeface="Times New Roman" panose="02020603050405020304" pitchFamily="18" charset="0"/>
                        </a:rPr>
                        <a:t>Hybrid-polarimetric SAR (Synthetic Aperture Radar) images.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tc>
                  <a:txBody>
                    <a:bodyPr/>
                    <a:lstStyle/>
                    <a:p>
                      <a:pPr lvl="0" algn="ctr"/>
                      <a:r>
                        <a:rPr lang="en-US" sz="1050" b="0" dirty="0">
                          <a:latin typeface="Times New Roman" panose="02020603050405020304" pitchFamily="18" charset="0"/>
                          <a:cs typeface="Times New Roman" panose="02020603050405020304" pitchFamily="18" charset="0"/>
                        </a:rPr>
                        <a:t>Improved oil spill detection using hybrid-polarimetric SAR imaging techniques.</a:t>
                      </a:r>
                      <a:endParaRPr lang="en-IN" sz="1050" b="0" i="0" dirty="0">
                        <a:solidFill>
                          <a:schemeClr val="tx1"/>
                        </a:solidFill>
                        <a:latin typeface="Times New Roman" panose="02020603050405020304" pitchFamily="18" charset="0"/>
                        <a:ea typeface="Yu Gothic Light" panose="020B0300000000000000" pitchFamily="34" charset="-128"/>
                        <a:cs typeface="Times New Roman" panose="02020603050405020304" pitchFamily="18" charset="0"/>
                      </a:endParaRPr>
                    </a:p>
                  </a:txBody>
                  <a:tcPr/>
                </a:tc>
                <a:extLst>
                  <a:ext uri="{0D108BD9-81ED-4DB2-BD59-A6C34878D82A}">
                    <a16:rowId xmlns:a16="http://schemas.microsoft.com/office/drawing/2014/main" val="3218173770"/>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51304-EE33-06FA-E935-45D22C5CFA41}"/>
              </a:ext>
            </a:extLst>
          </p:cNvPr>
          <p:cNvSpPr>
            <a:spLocks noGrp="1"/>
          </p:cNvSpPr>
          <p:nvPr>
            <p:ph type="title"/>
          </p:nvPr>
        </p:nvSpPr>
        <p:spPr/>
        <p:txBody>
          <a:bodyPr/>
          <a:lstStyle/>
          <a:p>
            <a:r>
              <a:rPr lang="en-US" dirty="0"/>
              <a:t>Existing method</a:t>
            </a:r>
          </a:p>
        </p:txBody>
      </p:sp>
      <p:sp>
        <p:nvSpPr>
          <p:cNvPr id="3" name="Content Placeholder 2">
            <a:extLst>
              <a:ext uri="{FF2B5EF4-FFF2-40B4-BE49-F238E27FC236}">
                <a16:creationId xmlns:a16="http://schemas.microsoft.com/office/drawing/2014/main" id="{8177AB5E-0AD9-B2E7-D4E3-D002BCBCE7FC}"/>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Traditional systems for oil spill detection primarily use satellite image analysis, but they often rely on older methods and techniques that are less efficient. These methods typically use manual image processing or basic machine learning algorithms such as logistic regression, linear classifiers, or simple decision trees. The existing systems face several challenges, including limited accuracy due to oversimplified models, reliance on manual feature extraction, and poor generalization to diverse environments or new types of oil spills. They also lack real-time processing capabilities and cannot always distinguish smaller or more complex oil spills. Furthermore, these systems generally do not provide detailed recommendations or actionable insights, reducing their effectiveness in oil spill containment and management.</a:t>
            </a:r>
            <a:endParaRPr lang="en-IN" sz="24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109763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762000" y="1059873"/>
            <a:ext cx="10668000" cy="4952997"/>
          </a:xfrm>
        </p:spPr>
        <p:txBody>
          <a:bodyPr>
            <a:normAutofit/>
          </a:bodyPr>
          <a:lstStyle/>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Machine Learning Algorithms:</a:t>
            </a:r>
            <a:r>
              <a:rPr lang="en-US" dirty="0">
                <a:latin typeface="Times New Roman" panose="02020603050405020304" pitchFamily="18" charset="0"/>
                <a:cs typeface="Times New Roman" panose="02020603050405020304" pitchFamily="18" charset="0"/>
              </a:rPr>
              <a:t> Utilizes Support Vector Machine (SVM), Random Forest,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to classify image patches as oil spills or non-oil spills.</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Feature Extraction:</a:t>
            </a:r>
            <a:r>
              <a:rPr lang="en-US" dirty="0">
                <a:latin typeface="Times New Roman" panose="02020603050405020304" pitchFamily="18" charset="0"/>
                <a:cs typeface="Times New Roman" panose="02020603050405020304" pitchFamily="18" charset="0"/>
              </a:rPr>
              <a:t> Leverages spectral and spatial features from satellite imagery to improve classification accuracy.</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Backend Development:</a:t>
            </a:r>
            <a:r>
              <a:rPr lang="en-US" dirty="0">
                <a:latin typeface="Times New Roman" panose="02020603050405020304" pitchFamily="18" charset="0"/>
                <a:cs typeface="Times New Roman" panose="02020603050405020304" pitchFamily="18" charset="0"/>
              </a:rPr>
              <a:t> Processes data using Python to support the oil spill detection framework.</a:t>
            </a: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Real-Time Monitoring:</a:t>
            </a:r>
            <a:r>
              <a:rPr lang="en-US" dirty="0">
                <a:latin typeface="Times New Roman" panose="02020603050405020304" pitchFamily="18" charset="0"/>
                <a:cs typeface="Times New Roman" panose="02020603050405020304" pitchFamily="18" charset="0"/>
              </a:rPr>
              <a:t> Enables rapid identification and response to marine pollution incidents.</a:t>
            </a:r>
            <a:endParaRPr lang="en-US" altLang="en-US" dirty="0">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pPr>
            <a:r>
              <a:rPr lang="en-US" b="1" dirty="0">
                <a:latin typeface="Times New Roman" panose="02020603050405020304" pitchFamily="18" charset="0"/>
                <a:cs typeface="Times New Roman" panose="02020603050405020304" pitchFamily="18" charset="0"/>
              </a:rPr>
              <a:t>Scalability and Sustainability:</a:t>
            </a:r>
            <a:r>
              <a:rPr lang="en-US" dirty="0">
                <a:latin typeface="Times New Roman" panose="02020603050405020304" pitchFamily="18" charset="0"/>
                <a:cs typeface="Times New Roman" panose="02020603050405020304" pitchFamily="18" charset="0"/>
              </a:rPr>
              <a:t> Provides an efficient and environmentally sustainable solution for maritime ecosystem protection.</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buNone/>
            </a:pP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F5611-ACE3-2B2E-E0C7-5C8C546291D4}"/>
              </a:ext>
            </a:extLst>
          </p:cNvPr>
          <p:cNvSpPr>
            <a:spLocks noGrp="1"/>
          </p:cNvSpPr>
          <p:nvPr>
            <p:ph type="title"/>
          </p:nvPr>
        </p:nvSpPr>
        <p:spPr>
          <a:xfrm>
            <a:off x="812800" y="274638"/>
            <a:ext cx="10668000" cy="487362"/>
          </a:xfrm>
        </p:spPr>
        <p:txBody>
          <a:bodyPr anchor="ctr">
            <a:normAutofit/>
          </a:bodyPr>
          <a:lstStyle/>
          <a:p>
            <a:pPr>
              <a:lnSpc>
                <a:spcPct val="90000"/>
              </a:lnSpc>
            </a:pPr>
            <a:r>
              <a:rPr lang="en-IN" dirty="0"/>
              <a:t>Architecture Diagram</a:t>
            </a:r>
            <a:endParaRPr lang="en-IN"/>
          </a:p>
        </p:txBody>
      </p:sp>
      <p:pic>
        <p:nvPicPr>
          <p:cNvPr id="7" name="Content Placeholder 6">
            <a:extLst>
              <a:ext uri="{FF2B5EF4-FFF2-40B4-BE49-F238E27FC236}">
                <a16:creationId xmlns:a16="http://schemas.microsoft.com/office/drawing/2014/main" id="{E4FBDDAC-3D2C-66FD-DF1F-857B1F606012}"/>
              </a:ext>
            </a:extLst>
          </p:cNvPr>
          <p:cNvPicPr>
            <a:picLocks noGrp="1" noChangeAspect="1"/>
          </p:cNvPicPr>
          <p:nvPr>
            <p:ph idx="1"/>
          </p:nvPr>
        </p:nvPicPr>
        <p:blipFill>
          <a:blip r:embed="rId2"/>
          <a:stretch>
            <a:fillRect/>
          </a:stretch>
        </p:blipFill>
        <p:spPr>
          <a:xfrm>
            <a:off x="3396457" y="1143000"/>
            <a:ext cx="5500686" cy="4953000"/>
          </a:xfrm>
        </p:spPr>
      </p:pic>
    </p:spTree>
    <p:extLst>
      <p:ext uri="{BB962C8B-B14F-4D97-AF65-F5344CB8AC3E}">
        <p14:creationId xmlns:p14="http://schemas.microsoft.com/office/powerpoint/2010/main" val="3820532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44A2E7F8-DF54-DCAC-D07B-C63E3F6E8891}"/>
              </a:ext>
            </a:extLst>
          </p:cNvPr>
          <p:cNvSpPr>
            <a:spLocks noGrp="1"/>
          </p:cNvSpPr>
          <p:nvPr>
            <p:ph idx="1"/>
          </p:nvPr>
        </p:nvSpPr>
        <p:spPr/>
        <p:txBody>
          <a:bodyPr/>
          <a:lstStyle/>
          <a:p>
            <a:pPr marL="0" indent="0">
              <a:buNone/>
            </a:pPr>
            <a:r>
              <a:rPr lang="en-US" b="1" dirty="0"/>
              <a:t>Automated Oil Spill Detection</a:t>
            </a:r>
            <a:endParaRPr lang="en-US" dirty="0"/>
          </a:p>
          <a:p>
            <a:pPr marL="0" indent="0">
              <a:buNone/>
            </a:pPr>
            <a:r>
              <a:rPr lang="en-US" dirty="0"/>
              <a:t>Develop an automated system that uses AIS and satellite imagery to detect oil spills with high accuracy, enhancing maritime safety and environmental protection.</a:t>
            </a:r>
          </a:p>
        </p:txBody>
      </p:sp>
    </p:spTree>
    <p:extLst>
      <p:ext uri="{BB962C8B-B14F-4D97-AF65-F5344CB8AC3E}">
        <p14:creationId xmlns:p14="http://schemas.microsoft.com/office/powerpoint/2010/main" val="2666729557"/>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R1_PPT" id="{B9C0D86E-391B-4498-A5D8-BE8F29D0F70F}" vid="{8BEF872C-45F1-4CE4-983A-F8BBB7EC962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7E94455598354AA92C9A7FF1F6F333" ma:contentTypeVersion="3" ma:contentTypeDescription="Create a new document." ma:contentTypeScope="" ma:versionID="ab1a16039b5792013182e7fe834ea5bf">
  <xsd:schema xmlns:xsd="http://www.w3.org/2001/XMLSchema" xmlns:xs="http://www.w3.org/2001/XMLSchema" xmlns:p="http://schemas.microsoft.com/office/2006/metadata/properties" xmlns:ns3="5c7b1ef3-87d6-4fc2-bfdd-1f6cfa67cf6f" targetNamespace="http://schemas.microsoft.com/office/2006/metadata/properties" ma:root="true" ma:fieldsID="182f597d0a42db7146719728cf3f1381" ns3:_="">
    <xsd:import namespace="5c7b1ef3-87d6-4fc2-bfdd-1f6cfa67cf6f"/>
    <xsd:element name="properties">
      <xsd:complexType>
        <xsd:sequence>
          <xsd:element name="documentManagement">
            <xsd:complexType>
              <xsd:all>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7b1ef3-87d6-4fc2-bfdd-1f6cfa67cf6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90A8B7-588D-47DF-AAD2-79D6000BA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7b1ef3-87d6-4fc2-bfdd-1f6cfa67cf6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6A6CDC7-B619-460C-A3D0-6730AE11A34B}">
  <ds:schemaRefs>
    <ds:schemaRef ds:uri="http://schemas.openxmlformats.org/package/2006/metadata/core-properties"/>
    <ds:schemaRef ds:uri="http://schemas.microsoft.com/office/infopath/2007/PartnerControls"/>
    <ds:schemaRef ds:uri="http://schemas.microsoft.com/office/2006/documentManagement/types"/>
    <ds:schemaRef ds:uri="5c7b1ef3-87d6-4fc2-bfdd-1f6cfa67cf6f"/>
    <ds:schemaRef ds:uri="http://purl.org/dc/dcmitype/"/>
    <ds:schemaRef ds:uri="http://www.w3.org/XML/1998/namespace"/>
    <ds:schemaRef ds:uri="http://purl.org/dc/elements/1.1/"/>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B20D84EA-986E-4C5C-ADBE-55B6951080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R1_PPT</Template>
  <TotalTime>143</TotalTime>
  <Words>1439</Words>
  <Application>Microsoft Office PowerPoint</Application>
  <PresentationFormat>Widescreen</PresentationFormat>
  <Paragraphs>126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Bookman Old Style</vt:lpstr>
      <vt:lpstr>Cambria</vt:lpstr>
      <vt:lpstr>Times New Roman</vt:lpstr>
      <vt:lpstr>Verdana</vt:lpstr>
      <vt:lpstr>Bioinformatics</vt:lpstr>
      <vt:lpstr>PROJECT TITLE : Oil Spill Detection</vt:lpstr>
      <vt:lpstr>Introduction</vt:lpstr>
      <vt:lpstr>Github link</vt:lpstr>
      <vt:lpstr>Dataset</vt:lpstr>
      <vt:lpstr>Literature Review</vt:lpstr>
      <vt:lpstr>Existing method</vt:lpstr>
      <vt:lpstr>Proposed Method</vt:lpstr>
      <vt:lpstr>Architecture Diagram</vt:lpstr>
      <vt:lpstr>Objectives</vt:lpstr>
      <vt:lpstr>Timeline of Project</vt:lpstr>
      <vt:lpstr>Expected Outcomes</vt:lpstr>
      <vt:lpstr>Conclusion</vt:lpstr>
      <vt:lpstr>References</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Praneeth P</dc:creator>
  <cp:lastModifiedBy>Praneeth P</cp:lastModifiedBy>
  <cp:revision>13</cp:revision>
  <dcterms:created xsi:type="dcterms:W3CDTF">2025-02-19T13:35:38Z</dcterms:created>
  <dcterms:modified xsi:type="dcterms:W3CDTF">2025-04-25T06:03:22Z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0x010100CF7E94455598354AA92C9A7FF1F6F333</vt:lpwstr>
  </property>
</Properties>
</file>