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6" r:id="rId5"/>
    <p:sldId id="257" r:id="rId6"/>
    <p:sldId id="270" r:id="rId7"/>
    <p:sldId id="258" r:id="rId8"/>
    <p:sldId id="259" r:id="rId9"/>
    <p:sldId id="268" r:id="rId10"/>
    <p:sldId id="260" r:id="rId11"/>
    <p:sldId id="262" r:id="rId12"/>
    <p:sldId id="267" r:id="rId13"/>
    <p:sldId id="264" r:id="rId14"/>
    <p:sldId id="265" r:id="rId15"/>
    <p:sldId id="269" r:id="rId16"/>
    <p:sldId id="266"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706" autoAdjust="0"/>
  </p:normalViewPr>
  <p:slideViewPr>
    <p:cSldViewPr snapToGrid="0">
      <p:cViewPr varScale="1">
        <p:scale>
          <a:sx n="59" d="100"/>
          <a:sy n="59" d="100"/>
        </p:scale>
        <p:origin x="964"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a:t>Click to edit Master title style</a:t>
            </a:r>
          </a:p>
        </p:txBody>
      </p:sp>
      <p:sp>
        <p:nvSpPr>
          <p:cNvPr id="3" name="Subtitle 2"/>
          <p:cNvSpPr>
            <a:spLocks noGrp="1"/>
          </p:cNvSpPr>
          <p:nvPr>
            <p:ph type="subTitle" idx="1"/>
          </p:nvPr>
        </p:nvSpPr>
        <p:spPr>
          <a:xfrm>
            <a:off x="2032000" y="3326641"/>
            <a:ext cx="8534400" cy="1752600"/>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94CE30-7D40-4BC0-BA0D-56C992D5B4BD}" type="datetimeFigureOut">
              <a:rPr lang="en-GB" smtClean="0"/>
              <a:t>24/03/2025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167997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24/03/2025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96261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24/03/2025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7830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24/03/2025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190914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994CE30-7D40-4BC0-BA0D-56C992D5B4BD}" type="datetimeFigureOut">
              <a:rPr lang="en-GB" smtClean="0"/>
              <a:t>24/03/2025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406418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a:t>Click to edit Master title style</a:t>
            </a:r>
            <a:endParaRPr lang="en-US" dirty="0"/>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994CE30-7D40-4BC0-BA0D-56C992D5B4BD}" type="datetimeFigureOut">
              <a:rPr lang="en-GB" smtClean="0"/>
              <a:t>24/03/2025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738786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9368" y="304800"/>
            <a:ext cx="10668000" cy="487362"/>
          </a:xfrm>
        </p:spPr>
        <p:txBody>
          <a:bodyPr/>
          <a:lstStyle>
            <a:lvl1pPr>
              <a:defRPr>
                <a:solidFill>
                  <a:srgbClr val="FF0000"/>
                </a:solidFill>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994CE30-7D40-4BC0-BA0D-56C992D5B4BD}" type="datetimeFigureOut">
              <a:rPr lang="en-GB" smtClean="0"/>
              <a:t>24/03/2025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01633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60800" y="274638"/>
            <a:ext cx="7721600" cy="48736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4994CE30-7D40-4BC0-BA0D-56C992D5B4BD}" type="datetimeFigureOut">
              <a:rPr lang="en-GB" smtClean="0"/>
              <a:t>24/03/2025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BCD3F7E-62B3-4FB9-95CE-D1B0CC271B85}" type="slidenum">
              <a:rPr lang="en-GB" smtClean="0"/>
              <a:t>‹#›</a:t>
            </a:fld>
            <a:endParaRPr lang="en-GB"/>
          </a:p>
        </p:txBody>
      </p:sp>
      <p:pic>
        <p:nvPicPr>
          <p:cNvPr id="2051" name="Picture 3" descr="C:\Users\AMMU\Desktop\Bord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5209" y="139874"/>
            <a:ext cx="9686793" cy="698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2022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4CE30-7D40-4BC0-BA0D-56C992D5B4BD}" type="datetimeFigureOut">
              <a:rPr lang="en-GB" smtClean="0"/>
              <a:t>24/03/2025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24971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24/03/2025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521564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24/03/2025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874595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00" y="274638"/>
            <a:ext cx="10668000" cy="487362"/>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12800" y="1143001"/>
            <a:ext cx="10668000" cy="495299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Verdana" pitchFamily="34" charset="0"/>
                <a:ea typeface="Verdana" pitchFamily="34" charset="0"/>
                <a:cs typeface="Verdana" pitchFamily="34" charset="0"/>
              </a:defRPr>
            </a:lvl1pPr>
          </a:lstStyle>
          <a:p>
            <a:fld id="{4994CE30-7D40-4BC0-BA0D-56C992D5B4BD}" type="datetimeFigureOut">
              <a:rPr lang="en-GB" smtClean="0"/>
              <a:t>24/03/2025</a:t>
            </a:fld>
            <a:endParaRPr lang="en-GB"/>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Verdana" pitchFamily="34" charset="0"/>
                <a:ea typeface="Verdana" pitchFamily="34" charset="0"/>
                <a:cs typeface="Verdana" pitchFamily="34" charset="0"/>
              </a:defRPr>
            </a:lvl1pPr>
          </a:lstStyle>
          <a:p>
            <a:endParaRPr lang="en-GB"/>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Verdana" pitchFamily="34" charset="0"/>
                <a:ea typeface="Verdana" pitchFamily="34" charset="0"/>
                <a:cs typeface="Verdana" pitchFamily="34" charset="0"/>
              </a:defRPr>
            </a:lvl1pPr>
          </a:lstStyle>
          <a:p>
            <a:fld id="{1BCD3F7E-62B3-4FB9-95CE-D1B0CC271B85}" type="slidenum">
              <a:rPr lang="en-GB" smtClean="0"/>
              <a:t>‹#›</a:t>
            </a:fld>
            <a:endParaRPr lang="en-GB"/>
          </a:p>
        </p:txBody>
      </p:sp>
      <p:sp>
        <p:nvSpPr>
          <p:cNvPr id="8" name="Line 6">
            <a:extLst>
              <a:ext uri="{FF2B5EF4-FFF2-40B4-BE49-F238E27FC236}">
                <a16:creationId xmlns:a16="http://schemas.microsoft.com/office/drawing/2014/main" id="{3F0EAE8F-8B4C-436F-93E6-DF250930561C}"/>
              </a:ext>
            </a:extLst>
          </p:cNvPr>
          <p:cNvSpPr>
            <a:spLocks noChangeShapeType="1"/>
          </p:cNvSpPr>
          <p:nvPr/>
        </p:nvSpPr>
        <p:spPr bwMode="auto">
          <a:xfrm>
            <a:off x="812800" y="914400"/>
            <a:ext cx="10668000" cy="0"/>
          </a:xfrm>
          <a:prstGeom prst="line">
            <a:avLst/>
          </a:prstGeom>
          <a:noFill/>
          <a:ln w="57150" cmpd="thickThin">
            <a:solidFill>
              <a:schemeClr val="tx1"/>
            </a:solidFill>
            <a:round/>
            <a:headEnd/>
            <a:tailEnd/>
          </a:ln>
          <a:effectLst/>
        </p:spPr>
        <p:txBody>
          <a:bodyPr/>
          <a:lstStyle/>
          <a:p>
            <a:pPr>
              <a:defRPr/>
            </a:pPr>
            <a:endParaRPr lang="en-IN" sz="1800"/>
          </a:p>
        </p:txBody>
      </p:sp>
      <p:pic>
        <p:nvPicPr>
          <p:cNvPr id="7" name="Picture 7">
            <a:extLst>
              <a:ext uri="{FF2B5EF4-FFF2-40B4-BE49-F238E27FC236}">
                <a16:creationId xmlns:a16="http://schemas.microsoft.com/office/drawing/2014/main" id="{F5847C07-33FE-4652-A9FD-CD40E657B784}"/>
              </a:ext>
            </a:extLst>
          </p:cNvPr>
          <p:cNvPicPr>
            <a:picLocks noChangeAspect="1"/>
          </p:cNvPicPr>
          <p:nvPr/>
        </p:nvPicPr>
        <p:blipFill rotWithShape="1">
          <a:blip r:embed="rId13">
            <a:extLst>
              <a:ext uri="{28A0092B-C50C-407E-A947-70E740481C1C}">
                <a14:useLocalDpi xmlns:a14="http://schemas.microsoft.com/office/drawing/2010/main" val="0"/>
              </a:ext>
            </a:extLst>
          </a:blip>
          <a:srcRect b="18045"/>
          <a:stretch/>
        </p:blipFill>
        <p:spPr bwMode="auto">
          <a:xfrm>
            <a:off x="0" y="5991366"/>
            <a:ext cx="12192000" cy="866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648401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b="1" kern="1200">
          <a:solidFill>
            <a:srgbClr val="FF0000"/>
          </a:solidFill>
          <a:latin typeface="Verdana" pitchFamily="34" charset="0"/>
          <a:ea typeface="Verdana" pitchFamily="34" charset="0"/>
          <a:cs typeface="Verdana" pitchFamily="34" charset="0"/>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hyperlink" Target="https://ieeexplore.ieee.org/author/38511509800"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90469" y="1069102"/>
            <a:ext cx="10363200" cy="1470025"/>
          </a:xfrm>
        </p:spPr>
        <p:txBody>
          <a:bodyPr/>
          <a:lstStyle/>
          <a:p>
            <a:r>
              <a:rPr lang="en-GB" sz="2400" dirty="0"/>
              <a:t>PROJECT TITLE </a:t>
            </a:r>
            <a:r>
              <a:rPr lang="en-GB" dirty="0"/>
              <a:t>: </a:t>
            </a:r>
            <a:r>
              <a:rPr lang="en-GB" sz="2400" dirty="0"/>
              <a:t>Oil Spill Detection</a:t>
            </a:r>
          </a:p>
        </p:txBody>
      </p:sp>
      <p:sp>
        <p:nvSpPr>
          <p:cNvPr id="3" name="Subtitle 2"/>
          <p:cNvSpPr>
            <a:spLocks noGrp="1"/>
          </p:cNvSpPr>
          <p:nvPr>
            <p:ph type="subTitle" idx="1"/>
          </p:nvPr>
        </p:nvSpPr>
        <p:spPr>
          <a:xfrm>
            <a:off x="790469" y="2721956"/>
            <a:ext cx="3970594" cy="552184"/>
          </a:xfrm>
        </p:spPr>
        <p:txBody>
          <a:bodyPr/>
          <a:lstStyle/>
          <a:p>
            <a:pPr algn="l"/>
            <a:r>
              <a:rPr lang="en-GB" dirty="0"/>
              <a:t>Batch Number:GCAI07</a:t>
            </a:r>
          </a:p>
          <a:p>
            <a:pPr algn="l"/>
            <a:endParaRPr lang="en-GB" dirty="0"/>
          </a:p>
        </p:txBody>
      </p:sp>
      <p:sp>
        <p:nvSpPr>
          <p:cNvPr id="5" name="Subtitle 2"/>
          <p:cNvSpPr txBox="1">
            <a:spLocks/>
          </p:cNvSpPr>
          <p:nvPr/>
        </p:nvSpPr>
        <p:spPr>
          <a:xfrm>
            <a:off x="6465681" y="3285026"/>
            <a:ext cx="5514292" cy="2433485"/>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GB" dirty="0"/>
              <a:t>Under the Supervision of,</a:t>
            </a:r>
          </a:p>
          <a:p>
            <a:r>
              <a:rPr lang="en-GB" sz="1700" dirty="0" err="1"/>
              <a:t>Dr.</a:t>
            </a:r>
            <a:r>
              <a:rPr lang="en-GB" sz="1700" dirty="0"/>
              <a:t> Murali  Parameswaran</a:t>
            </a:r>
          </a:p>
          <a:p>
            <a:r>
              <a:rPr lang="en-GB" sz="1700" dirty="0"/>
              <a:t>Professor</a:t>
            </a:r>
          </a:p>
          <a:p>
            <a:r>
              <a:rPr lang="en-GB" sz="1700" dirty="0"/>
              <a:t>School of Computer Science &amp; Engineering</a:t>
            </a:r>
          </a:p>
          <a:p>
            <a:r>
              <a:rPr lang="en-GB" sz="1700" dirty="0"/>
              <a:t>Presidency University</a:t>
            </a:r>
          </a:p>
          <a:p>
            <a:pPr algn="l"/>
            <a:endParaRPr lang="en-GB" dirty="0"/>
          </a:p>
        </p:txBody>
      </p:sp>
      <p:sp>
        <p:nvSpPr>
          <p:cNvPr id="6" name="Subtitle 2"/>
          <p:cNvSpPr txBox="1">
            <a:spLocks/>
          </p:cNvSpPr>
          <p:nvPr/>
        </p:nvSpPr>
        <p:spPr>
          <a:xfrm>
            <a:off x="3986772" y="334089"/>
            <a:ext cx="3970594" cy="552184"/>
          </a:xfrm>
          <a:prstGeom prst="rect">
            <a:avLst/>
          </a:prstGeom>
        </p:spPr>
        <p:txBody>
          <a:bodyPr vert="horz" lIns="91440" tIns="45720" rIns="91440" bIns="45720" rtlCol="0">
            <a:normAutofit fontScale="77500" lnSpcReduction="20000"/>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GB" dirty="0"/>
              <a:t>PIP104 University Project-II</a:t>
            </a:r>
          </a:p>
          <a:p>
            <a:r>
              <a:rPr lang="en-GB" dirty="0"/>
              <a:t>Review-1</a:t>
            </a:r>
          </a:p>
        </p:txBody>
      </p:sp>
      <p:graphicFrame>
        <p:nvGraphicFramePr>
          <p:cNvPr id="7" name="Table 6">
            <a:extLst>
              <a:ext uri="{FF2B5EF4-FFF2-40B4-BE49-F238E27FC236}">
                <a16:creationId xmlns:a16="http://schemas.microsoft.com/office/drawing/2014/main" id="{2E521060-FAAD-0E1B-C9A0-E32D19E3F013}"/>
              </a:ext>
            </a:extLst>
          </p:cNvPr>
          <p:cNvGraphicFramePr>
            <a:graphicFrameLocks noGrp="1"/>
          </p:cNvGraphicFramePr>
          <p:nvPr>
            <p:extLst>
              <p:ext uri="{D42A27DB-BD31-4B8C-83A1-F6EECF244321}">
                <p14:modId xmlns:p14="http://schemas.microsoft.com/office/powerpoint/2010/main" val="3529376957"/>
              </p:ext>
            </p:extLst>
          </p:nvPr>
        </p:nvGraphicFramePr>
        <p:xfrm>
          <a:off x="814532" y="3274140"/>
          <a:ext cx="5157537" cy="1854200"/>
        </p:xfrm>
        <a:graphic>
          <a:graphicData uri="http://schemas.openxmlformats.org/drawingml/2006/table">
            <a:tbl>
              <a:tblPr firstRow="1" bandRow="1">
                <a:tableStyleId>{5C22544A-7EE6-4342-B048-85BDC9FD1C3A}</a:tableStyleId>
              </a:tblPr>
              <a:tblGrid>
                <a:gridCol w="2574419">
                  <a:extLst>
                    <a:ext uri="{9D8B030D-6E8A-4147-A177-3AD203B41FA5}">
                      <a16:colId xmlns:a16="http://schemas.microsoft.com/office/drawing/2014/main" val="3929320604"/>
                    </a:ext>
                  </a:extLst>
                </a:gridCol>
                <a:gridCol w="2583118">
                  <a:extLst>
                    <a:ext uri="{9D8B030D-6E8A-4147-A177-3AD203B41FA5}">
                      <a16:colId xmlns:a16="http://schemas.microsoft.com/office/drawing/2014/main" val="1878712011"/>
                    </a:ext>
                  </a:extLst>
                </a:gridCol>
              </a:tblGrid>
              <a:tr h="370840">
                <a:tc>
                  <a:txBody>
                    <a:bodyPr/>
                    <a:lstStyle/>
                    <a:p>
                      <a:pPr algn="ctr"/>
                      <a:r>
                        <a:rPr lang="en-IN" dirty="0"/>
                        <a:t>ROLL NUMBER</a:t>
                      </a:r>
                    </a:p>
                  </a:txBody>
                  <a:tcPr/>
                </a:tc>
                <a:tc>
                  <a:txBody>
                    <a:bodyPr/>
                    <a:lstStyle/>
                    <a:p>
                      <a:pPr algn="ctr"/>
                      <a:r>
                        <a:rPr lang="en-IN" dirty="0"/>
                        <a:t>NAME</a:t>
                      </a:r>
                    </a:p>
                  </a:txBody>
                  <a:tcPr/>
                </a:tc>
                <a:extLst>
                  <a:ext uri="{0D108BD9-81ED-4DB2-BD59-A6C34878D82A}">
                    <a16:rowId xmlns:a16="http://schemas.microsoft.com/office/drawing/2014/main" val="978792174"/>
                  </a:ext>
                </a:extLst>
              </a:tr>
              <a:tr h="370840">
                <a:tc>
                  <a:txBody>
                    <a:bodyPr/>
                    <a:lstStyle/>
                    <a:p>
                      <a:pPr algn="ctr"/>
                      <a:r>
                        <a:rPr lang="en-IN" dirty="0"/>
                        <a:t>20211CAI0169</a:t>
                      </a:r>
                    </a:p>
                  </a:txBody>
                  <a:tcPr/>
                </a:tc>
                <a:tc>
                  <a:txBody>
                    <a:bodyPr/>
                    <a:lstStyle/>
                    <a:p>
                      <a:pPr algn="ctr"/>
                      <a:r>
                        <a:rPr lang="en-IN" dirty="0"/>
                        <a:t>P V SAI PRANEETH</a:t>
                      </a:r>
                    </a:p>
                  </a:txBody>
                  <a:tcPr/>
                </a:tc>
                <a:extLst>
                  <a:ext uri="{0D108BD9-81ED-4DB2-BD59-A6C34878D82A}">
                    <a16:rowId xmlns:a16="http://schemas.microsoft.com/office/drawing/2014/main" val="1738478477"/>
                  </a:ext>
                </a:extLst>
              </a:tr>
              <a:tr h="370840">
                <a:tc>
                  <a:txBody>
                    <a:bodyPr/>
                    <a:lstStyle/>
                    <a:p>
                      <a:pPr algn="ctr"/>
                      <a:r>
                        <a:rPr lang="en-IN" dirty="0"/>
                        <a:t>20211CAI0171</a:t>
                      </a:r>
                    </a:p>
                  </a:txBody>
                  <a:tcPr/>
                </a:tc>
                <a:tc>
                  <a:txBody>
                    <a:bodyPr/>
                    <a:lstStyle/>
                    <a:p>
                      <a:pPr algn="ctr"/>
                      <a:r>
                        <a:rPr lang="en-IN" dirty="0"/>
                        <a:t>B SATYA CHARAN</a:t>
                      </a:r>
                    </a:p>
                  </a:txBody>
                  <a:tcPr/>
                </a:tc>
                <a:extLst>
                  <a:ext uri="{0D108BD9-81ED-4DB2-BD59-A6C34878D82A}">
                    <a16:rowId xmlns:a16="http://schemas.microsoft.com/office/drawing/2014/main" val="698867015"/>
                  </a:ext>
                </a:extLst>
              </a:tr>
              <a:tr h="370840">
                <a:tc>
                  <a:txBody>
                    <a:bodyPr/>
                    <a:lstStyle/>
                    <a:p>
                      <a:pPr algn="ctr"/>
                      <a:r>
                        <a:rPr lang="en-IN" dirty="0"/>
                        <a:t>20211CAI0172</a:t>
                      </a:r>
                    </a:p>
                  </a:txBody>
                  <a:tcPr/>
                </a:tc>
                <a:tc>
                  <a:txBody>
                    <a:bodyPr/>
                    <a:lstStyle/>
                    <a:p>
                      <a:pPr algn="ctr"/>
                      <a:r>
                        <a:rPr lang="en-IN" dirty="0"/>
                        <a:t>HARI PRADHAN S D</a:t>
                      </a:r>
                    </a:p>
                  </a:txBody>
                  <a:tcPr/>
                </a:tc>
                <a:extLst>
                  <a:ext uri="{0D108BD9-81ED-4DB2-BD59-A6C34878D82A}">
                    <a16:rowId xmlns:a16="http://schemas.microsoft.com/office/drawing/2014/main" val="3552850973"/>
                  </a:ext>
                </a:extLst>
              </a:tr>
              <a:tr h="370840">
                <a:tc>
                  <a:txBody>
                    <a:bodyPr/>
                    <a:lstStyle/>
                    <a:p>
                      <a:pPr algn="ctr"/>
                      <a:r>
                        <a:rPr lang="en-IN" dirty="0"/>
                        <a:t>20211CAI0163</a:t>
                      </a:r>
                    </a:p>
                  </a:txBody>
                  <a:tcPr/>
                </a:tc>
                <a:tc>
                  <a:txBody>
                    <a:bodyPr/>
                    <a:lstStyle/>
                    <a:p>
                      <a:pPr algn="ctr"/>
                      <a:r>
                        <a:rPr lang="en-IN" dirty="0"/>
                        <a:t>T BHARGAV NAIDU</a:t>
                      </a:r>
                    </a:p>
                  </a:txBody>
                  <a:tcPr/>
                </a:tc>
                <a:extLst>
                  <a:ext uri="{0D108BD9-81ED-4DB2-BD59-A6C34878D82A}">
                    <a16:rowId xmlns:a16="http://schemas.microsoft.com/office/drawing/2014/main" val="4047416670"/>
                  </a:ext>
                </a:extLst>
              </a:tr>
            </a:tbl>
          </a:graphicData>
        </a:graphic>
      </p:graphicFrame>
    </p:spTree>
    <p:extLst>
      <p:ext uri="{BB962C8B-B14F-4D97-AF65-F5344CB8AC3E}">
        <p14:creationId xmlns:p14="http://schemas.microsoft.com/office/powerpoint/2010/main" val="3122649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Conclusion</a:t>
            </a:r>
          </a:p>
        </p:txBody>
      </p:sp>
      <p:sp>
        <p:nvSpPr>
          <p:cNvPr id="5" name="Rectangle 2">
            <a:extLst>
              <a:ext uri="{FF2B5EF4-FFF2-40B4-BE49-F238E27FC236}">
                <a16:creationId xmlns:a16="http://schemas.microsoft.com/office/drawing/2014/main" id="{086A084D-305F-AF0D-D4F7-35EFD1E50B1D}"/>
              </a:ext>
            </a:extLst>
          </p:cNvPr>
          <p:cNvSpPr>
            <a:spLocks noGrp="1" noChangeArrowheads="1"/>
          </p:cNvSpPr>
          <p:nvPr>
            <p:ph idx="1"/>
          </p:nvPr>
        </p:nvSpPr>
        <p:spPr bwMode="auto">
          <a:xfrm>
            <a:off x="812800" y="-313929"/>
            <a:ext cx="11008497" cy="63759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a:lnSpc>
                <a:spcPct val="150000"/>
              </a:lnSpc>
            </a:pPr>
            <a:endParaRPr lang="en-US" sz="1800" dirty="0">
              <a:effectLst/>
              <a:latin typeface="Times New Roman" panose="02020603050405020304" pitchFamily="18" charset="0"/>
              <a:ea typeface="Times New Roman" panose="02020603050405020304" pitchFamily="18" charset="0"/>
            </a:endParaRPr>
          </a:p>
          <a:p>
            <a:pPr algn="just">
              <a:lnSpc>
                <a:spcPct val="150000"/>
              </a:lnSpc>
            </a:pPr>
            <a:endParaRPr lang="en-US" sz="1800" dirty="0">
              <a:latin typeface="Times New Roman" panose="02020603050405020304" pitchFamily="18" charset="0"/>
              <a:ea typeface="Times New Roman" panose="02020603050405020304" pitchFamily="18" charset="0"/>
            </a:endParaRPr>
          </a:p>
          <a:p>
            <a:pPr marL="0" indent="0" algn="just">
              <a:lnSpc>
                <a:spcPct val="150000"/>
              </a:lnSpc>
              <a:buNone/>
            </a:pPr>
            <a:endParaRPr lang="en-US" sz="2000" dirty="0">
              <a:effectLst/>
              <a:latin typeface="Times New Roman" panose="02020603050405020304" pitchFamily="18" charset="0"/>
              <a:ea typeface="Times New Roman" panose="02020603050405020304" pitchFamily="18" charset="0"/>
            </a:endParaRPr>
          </a:p>
          <a:p>
            <a:pPr marL="0" indent="0" algn="just">
              <a:lnSpc>
                <a:spcPct val="150000"/>
              </a:lnSpc>
              <a:buNone/>
            </a:pPr>
            <a:r>
              <a:rPr lang="en-US" sz="2000" dirty="0">
                <a:effectLst/>
                <a:latin typeface="Times New Roman" panose="02020603050405020304" pitchFamily="18" charset="0"/>
                <a:ea typeface="Times New Roman" panose="02020603050405020304" pitchFamily="18" charset="0"/>
              </a:rPr>
              <a:t>The proposed system represents a significant advancement in automated marine monitoring by effectively integrating satellite SAR imagery with AIS vessel data. By leveraging sophisticated machine learning and deep learning algorithms, the framework accurately identifies oil spill incidents, even in challenging environmental conditions, while minimizing false positives. The real-time monitoring and alert components enable immediate stakeholder notification, facilitating swift response actions that are crucial for mitigating environmental damage. Furthermore, the user-friendly interface ensures that the system is accessible and scalable, promoting sustainable marine ecosystem management. Overall, this integrated approach sets a new benchmark for efficient, data-driven oil spill detection and rapid intervention in marine pollution scenarios.</a:t>
            </a:r>
            <a:endParaRPr lang="en-GB" sz="2000" dirty="0">
              <a:effectLst/>
              <a:latin typeface="Times New Roman" panose="02020603050405020304" pitchFamily="18" charset="0"/>
              <a:ea typeface="Times New Roman" panose="02020603050405020304" pitchFamily="18" charset="0"/>
            </a:endParaRPr>
          </a:p>
          <a:p>
            <a:pPr marL="0" indent="0" algn="just">
              <a:buNone/>
            </a:pPr>
            <a:endParaRPr lang="en-GB" sz="1800" dirty="0">
              <a:effectLst/>
              <a:latin typeface="Times New Roman" panose="02020603050405020304" pitchFamily="18" charset="0"/>
              <a:ea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None/>
              <a:tabLst/>
            </a:pP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385711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References</a:t>
            </a:r>
          </a:p>
        </p:txBody>
      </p:sp>
      <p:sp>
        <p:nvSpPr>
          <p:cNvPr id="3" name="Content Placeholder 2"/>
          <p:cNvSpPr>
            <a:spLocks noGrp="1"/>
          </p:cNvSpPr>
          <p:nvPr>
            <p:ph idx="1"/>
          </p:nvPr>
        </p:nvSpPr>
        <p:spPr/>
        <p:txBody>
          <a:bodyPr>
            <a:noAutofit/>
          </a:bodyPr>
          <a:lstStyle/>
          <a:p>
            <a:pPr marL="0" indent="0" algn="just">
              <a:lnSpc>
                <a:spcPct val="150000"/>
              </a:lnSpc>
              <a:buNone/>
            </a:pPr>
            <a:r>
              <a:rPr lang="en-IN" sz="1400" dirty="0">
                <a:latin typeface="Times New Roman" panose="02020603050405020304" pitchFamily="18" charset="0"/>
                <a:cs typeface="Times New Roman" panose="02020603050405020304" pitchFamily="18" charset="0"/>
              </a:rPr>
              <a:t>[1] A. Solberg, “Remote sensing of ocean oil-spill pollution,” Proc. IEEE, vol. 100, no. 10, pp. 2931–2945, Oct. 2012. </a:t>
            </a:r>
          </a:p>
          <a:p>
            <a:pPr marL="0" indent="0" algn="just">
              <a:lnSpc>
                <a:spcPct val="150000"/>
              </a:lnSpc>
              <a:buNone/>
            </a:pPr>
            <a:r>
              <a:rPr lang="en-IN" sz="1400" dirty="0">
                <a:latin typeface="Times New Roman" panose="02020603050405020304" pitchFamily="18" charset="0"/>
                <a:cs typeface="Times New Roman" panose="02020603050405020304" pitchFamily="18" charset="0"/>
              </a:rPr>
              <a:t>[2] M. M. Espeseth, C. Brekke, C. E. Jones, B. Holt, and A. Freeman, “The impact of system noise in polarimetric SAR imagery on oil spill observations,” IEEE Trans. </a:t>
            </a:r>
            <a:r>
              <a:rPr lang="en-IN" sz="1400" dirty="0" err="1">
                <a:latin typeface="Times New Roman" panose="02020603050405020304" pitchFamily="18" charset="0"/>
                <a:cs typeface="Times New Roman" panose="02020603050405020304" pitchFamily="18" charset="0"/>
              </a:rPr>
              <a:t>Geosci</a:t>
            </a:r>
            <a:r>
              <a:rPr lang="en-IN" sz="1400" dirty="0">
                <a:latin typeface="Times New Roman" panose="02020603050405020304" pitchFamily="18" charset="0"/>
                <a:cs typeface="Times New Roman" panose="02020603050405020304" pitchFamily="18" charset="0"/>
              </a:rPr>
              <a:t>. Remote Sens., vol. 58, no. 6, pp. 4194–4214, Jun. 2020. </a:t>
            </a:r>
          </a:p>
          <a:p>
            <a:pPr marL="0" indent="0" algn="just">
              <a:lnSpc>
                <a:spcPct val="150000"/>
              </a:lnSpc>
              <a:buNone/>
            </a:pPr>
            <a:r>
              <a:rPr lang="en-IN" sz="1400" dirty="0">
                <a:latin typeface="Times New Roman" panose="02020603050405020304" pitchFamily="18" charset="0"/>
                <a:cs typeface="Times New Roman" panose="02020603050405020304" pitchFamily="18" charset="0"/>
              </a:rPr>
              <a:t>[3] A. H. S. Solberg, C. Brekke, and P. O. </a:t>
            </a:r>
            <a:r>
              <a:rPr lang="en-IN" sz="1400" dirty="0" err="1">
                <a:latin typeface="Times New Roman" panose="02020603050405020304" pitchFamily="18" charset="0"/>
                <a:cs typeface="Times New Roman" panose="02020603050405020304" pitchFamily="18" charset="0"/>
              </a:rPr>
              <a:t>Husoy</a:t>
            </a:r>
            <a:r>
              <a:rPr lang="en-IN" sz="1400" dirty="0">
                <a:latin typeface="Times New Roman" panose="02020603050405020304" pitchFamily="18" charset="0"/>
                <a:cs typeface="Times New Roman" panose="02020603050405020304" pitchFamily="18" charset="0"/>
              </a:rPr>
              <a:t>, “Oil spill detection in </a:t>
            </a:r>
            <a:r>
              <a:rPr lang="en-IN" sz="1400" dirty="0" err="1">
                <a:latin typeface="Times New Roman" panose="02020603050405020304" pitchFamily="18" charset="0"/>
                <a:cs typeface="Times New Roman" panose="02020603050405020304" pitchFamily="18" charset="0"/>
              </a:rPr>
              <a:t>Radarsat</a:t>
            </a:r>
            <a:r>
              <a:rPr lang="en-IN" sz="1400" dirty="0">
                <a:latin typeface="Times New Roman" panose="02020603050405020304" pitchFamily="18" charset="0"/>
                <a:cs typeface="Times New Roman" panose="02020603050405020304" pitchFamily="18" charset="0"/>
              </a:rPr>
              <a:t> and Envisat SAR images,” IEEE Trans. </a:t>
            </a:r>
            <a:r>
              <a:rPr lang="en-IN" sz="1400" dirty="0" err="1">
                <a:latin typeface="Times New Roman" panose="02020603050405020304" pitchFamily="18" charset="0"/>
                <a:cs typeface="Times New Roman" panose="02020603050405020304" pitchFamily="18" charset="0"/>
              </a:rPr>
              <a:t>Geosci</a:t>
            </a:r>
            <a:r>
              <a:rPr lang="en-IN" sz="1400" dirty="0">
                <a:latin typeface="Times New Roman" panose="02020603050405020304" pitchFamily="18" charset="0"/>
                <a:cs typeface="Times New Roman" panose="02020603050405020304" pitchFamily="18" charset="0"/>
              </a:rPr>
              <a:t>. Remote Sens., vol. 45, no. 3, pp. 746–755, Mar. 2007. </a:t>
            </a:r>
          </a:p>
          <a:p>
            <a:pPr marL="0" indent="0" algn="just">
              <a:lnSpc>
                <a:spcPct val="150000"/>
              </a:lnSpc>
              <a:buNone/>
            </a:pPr>
            <a:r>
              <a:rPr lang="en-IN" sz="1400" dirty="0">
                <a:latin typeface="Times New Roman" panose="02020603050405020304" pitchFamily="18" charset="0"/>
                <a:cs typeface="Times New Roman" panose="02020603050405020304" pitchFamily="18" charset="0"/>
              </a:rPr>
              <a:t>[4] O. Garcia-Pineda et al., “Classification of oil spill by thicknesses using multiple remote sensors,” Remote Sens. Environ., vol. 236, 2020, Art. no. 111421.</a:t>
            </a:r>
            <a:r>
              <a:rPr lang="en-IN" sz="2000" dirty="0"/>
              <a:t> </a:t>
            </a:r>
          </a:p>
          <a:p>
            <a:pPr marL="0" indent="0" algn="just">
              <a:lnSpc>
                <a:spcPct val="150000"/>
              </a:lnSpc>
              <a:buNone/>
            </a:pPr>
            <a:r>
              <a:rPr lang="en-IN" sz="1200" dirty="0"/>
              <a:t>[5] M. Migliaccio, A. Gambardella, and M. </a:t>
            </a:r>
            <a:r>
              <a:rPr lang="en-IN" sz="1200" dirty="0" err="1"/>
              <a:t>Tranfaglia</a:t>
            </a:r>
            <a:r>
              <a:rPr lang="en-IN" sz="1200" dirty="0"/>
              <a:t>, “SAR polarimetry to observe oil spills,” IEEE Trans. </a:t>
            </a:r>
            <a:r>
              <a:rPr lang="en-IN" sz="1200" dirty="0" err="1"/>
              <a:t>Geosci</a:t>
            </a:r>
            <a:r>
              <a:rPr lang="en-IN" sz="1200" dirty="0"/>
              <a:t>. Remote Sens., vol. 45, no. 2, pp. 506–511, Feb. 2007. </a:t>
            </a:r>
          </a:p>
          <a:p>
            <a:pPr marL="0" indent="0" algn="just">
              <a:lnSpc>
                <a:spcPct val="150000"/>
              </a:lnSpc>
              <a:buNone/>
            </a:pPr>
            <a:r>
              <a:rPr lang="en-IN" sz="1400" dirty="0">
                <a:latin typeface="Times New Roman" panose="02020603050405020304" pitchFamily="18" charset="0"/>
                <a:cs typeface="Times New Roman" panose="02020603050405020304" pitchFamily="18" charset="0"/>
              </a:rPr>
              <a:t>[6] Y. Dong, Y. Liu, C. Hu, I. R. MacDonald, and Y. Lu, “Chronic oiling in global oceans,” Science, vol. 376, no. 6599, pp. 1300–1304, 2022. </a:t>
            </a:r>
          </a:p>
          <a:p>
            <a:pPr marL="0" indent="0" algn="just">
              <a:lnSpc>
                <a:spcPct val="150000"/>
              </a:lnSpc>
              <a:buNone/>
            </a:pPr>
            <a:r>
              <a:rPr lang="en-IN" sz="1400" dirty="0">
                <a:latin typeface="Times New Roman" panose="02020603050405020304" pitchFamily="18" charset="0"/>
                <a:cs typeface="Times New Roman" panose="02020603050405020304" pitchFamily="18" charset="0"/>
              </a:rPr>
              <a:t>[7] Y. Li and Y. Zhang, “Synthetic aperture radar oil spills detection based on morphological characteristics,” Geo-Spatial Inf. Sci., vol. 17, no. 1, pp. 8–16, 2014.</a:t>
            </a:r>
          </a:p>
          <a:p>
            <a:pPr marL="0" indent="0" algn="just">
              <a:lnSpc>
                <a:spcPct val="150000"/>
              </a:lnSpc>
              <a:buNone/>
            </a:pPr>
            <a:r>
              <a:rPr lang="en-IN" sz="1400" dirty="0">
                <a:latin typeface="Times New Roman" panose="02020603050405020304" pitchFamily="18" charset="0"/>
                <a:cs typeface="Times New Roman" panose="02020603050405020304" pitchFamily="18" charset="0"/>
              </a:rPr>
              <a:t> [8] S. Tong, X. Liu, Q. Chen, Z. Zhang, and G. Xie, “Multi-feature based ocean oil spill detection for polarimetric SAR data using random forest and the self-similarity parameter,” Remote Sens., vol. 11, no. 4, pp. 1–20, 2019, Art. no. 451, </a:t>
            </a:r>
            <a:r>
              <a:rPr lang="en-IN" sz="1400" dirty="0" err="1">
                <a:latin typeface="Times New Roman" panose="02020603050405020304" pitchFamily="18" charset="0"/>
                <a:cs typeface="Times New Roman" panose="02020603050405020304" pitchFamily="18" charset="0"/>
              </a:rPr>
              <a:t>doi</a:t>
            </a:r>
            <a:r>
              <a:rPr lang="en-IN" sz="1400" dirty="0">
                <a:latin typeface="Times New Roman" panose="02020603050405020304" pitchFamily="18" charset="0"/>
                <a:cs typeface="Times New Roman" panose="02020603050405020304" pitchFamily="18" charset="0"/>
              </a:rPr>
              <a:t>: 10.3390/rs11040451. </a:t>
            </a:r>
          </a:p>
          <a:p>
            <a:pPr marL="0" indent="0" algn="just">
              <a:lnSpc>
                <a:spcPct val="150000"/>
              </a:lnSpc>
              <a:buNone/>
            </a:pPr>
            <a:r>
              <a:rPr lang="en-IN" sz="1400" dirty="0">
                <a:latin typeface="Times New Roman" panose="02020603050405020304" pitchFamily="18" charset="0"/>
                <a:cs typeface="Times New Roman" panose="02020603050405020304" pitchFamily="18" charset="0"/>
              </a:rPr>
              <a:t>[</a:t>
            </a:r>
            <a:endParaRPr lang="en-US" sz="1400" dirty="0">
              <a:latin typeface="Times New Roman" panose="02020603050405020304" pitchFamily="18" charset="0"/>
              <a:cs typeface="Times New Roman" panose="02020603050405020304" pitchFamily="18" charset="0"/>
            </a:endParaRPr>
          </a:p>
          <a:p>
            <a:pPr marL="0" indent="0" algn="just">
              <a:lnSpc>
                <a:spcPct val="150000"/>
              </a:lnSpc>
              <a:buNone/>
            </a:pPr>
            <a:endParaRPr lang="en-IN" sz="1400" dirty="0">
              <a:latin typeface="Times New Roman" panose="02020603050405020304" pitchFamily="18" charset="0"/>
              <a:cs typeface="Times New Roman" panose="02020603050405020304" pitchFamily="18" charset="0"/>
            </a:endParaRPr>
          </a:p>
          <a:p>
            <a:pPr marL="0" indent="0">
              <a:buNone/>
            </a:pPr>
            <a:endParaRPr lang="en-GB" sz="1800" dirty="0"/>
          </a:p>
        </p:txBody>
      </p:sp>
    </p:spTree>
    <p:extLst>
      <p:ext uri="{BB962C8B-B14F-4D97-AF65-F5344CB8AC3E}">
        <p14:creationId xmlns:p14="http://schemas.microsoft.com/office/powerpoint/2010/main" val="36138633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E17080-4453-D94B-2019-A1E6E8CF9D03}"/>
              </a:ext>
            </a:extLst>
          </p:cNvPr>
          <p:cNvSpPr>
            <a:spLocks noGrp="1"/>
          </p:cNvSpPr>
          <p:nvPr>
            <p:ph type="title"/>
          </p:nvPr>
        </p:nvSpPr>
        <p:spPr/>
        <p:txBody>
          <a:bodyPr/>
          <a:lstStyle/>
          <a:p>
            <a:r>
              <a:rPr lang="en-US" dirty="0"/>
              <a:t>References </a:t>
            </a:r>
            <a:endParaRPr lang="en-GB" dirty="0"/>
          </a:p>
        </p:txBody>
      </p:sp>
      <p:sp>
        <p:nvSpPr>
          <p:cNvPr id="3" name="Content Placeholder 2">
            <a:extLst>
              <a:ext uri="{FF2B5EF4-FFF2-40B4-BE49-F238E27FC236}">
                <a16:creationId xmlns:a16="http://schemas.microsoft.com/office/drawing/2014/main" id="{5CBCC306-8193-4128-4D16-3E0B9DE04F9E}"/>
              </a:ext>
            </a:extLst>
          </p:cNvPr>
          <p:cNvSpPr>
            <a:spLocks noGrp="1"/>
          </p:cNvSpPr>
          <p:nvPr>
            <p:ph idx="1"/>
          </p:nvPr>
        </p:nvSpPr>
        <p:spPr/>
        <p:txBody>
          <a:bodyPr/>
          <a:lstStyle/>
          <a:p>
            <a:pPr marL="0" indent="0" algn="just">
              <a:lnSpc>
                <a:spcPct val="150000"/>
              </a:lnSpc>
              <a:buNone/>
            </a:pPr>
            <a:r>
              <a:rPr lang="en-IN" sz="1400" dirty="0">
                <a:latin typeface="Times New Roman" panose="02020603050405020304" pitchFamily="18" charset="0"/>
                <a:cs typeface="Times New Roman" panose="02020603050405020304" pitchFamily="18" charset="0"/>
              </a:rPr>
              <a:t>[9] F. Bandiera, A. </a:t>
            </a:r>
            <a:r>
              <a:rPr lang="en-IN" sz="1400" dirty="0" err="1">
                <a:latin typeface="Times New Roman" panose="02020603050405020304" pitchFamily="18" charset="0"/>
                <a:cs typeface="Times New Roman" panose="02020603050405020304" pitchFamily="18" charset="0"/>
              </a:rPr>
              <a:t>Masciullo</a:t>
            </a:r>
            <a:r>
              <a:rPr lang="en-IN" sz="1400" dirty="0">
                <a:latin typeface="Times New Roman" panose="02020603050405020304" pitchFamily="18" charset="0"/>
                <a:cs typeface="Times New Roman" panose="02020603050405020304" pitchFamily="18" charset="0"/>
              </a:rPr>
              <a:t>, and G. Ricci, “A Bayesian approach to oil slicks edge detection based on SAR data,” IEEE Trans. </a:t>
            </a:r>
            <a:r>
              <a:rPr lang="en-IN" sz="1400" dirty="0" err="1">
                <a:latin typeface="Times New Roman" panose="02020603050405020304" pitchFamily="18" charset="0"/>
                <a:cs typeface="Times New Roman" panose="02020603050405020304" pitchFamily="18" charset="0"/>
              </a:rPr>
              <a:t>Geosci</a:t>
            </a:r>
            <a:r>
              <a:rPr lang="en-IN" sz="1400" dirty="0">
                <a:latin typeface="Times New Roman" panose="02020603050405020304" pitchFamily="18" charset="0"/>
                <a:cs typeface="Times New Roman" panose="02020603050405020304" pitchFamily="18" charset="0"/>
              </a:rPr>
              <a:t>. Remote Sens., vol. 52, no. 5, pp. 2901–2909, May 2014.</a:t>
            </a:r>
          </a:p>
          <a:p>
            <a:pPr marL="0" indent="0" algn="just">
              <a:lnSpc>
                <a:spcPct val="150000"/>
              </a:lnSpc>
              <a:buNone/>
            </a:pPr>
            <a:r>
              <a:rPr lang="en-IN" sz="1400" dirty="0">
                <a:latin typeface="Times New Roman" panose="02020603050405020304" pitchFamily="18" charset="0"/>
                <a:cs typeface="Times New Roman" panose="02020603050405020304" pitchFamily="18" charset="0"/>
              </a:rPr>
              <a:t> [10] A. Buono, F. Nunziata, M. Migliaccio, and X. Li, “Polarimetric analysis of compact-polarimetry SAR architectures for sea oil slick observation,” IEEE Trans. </a:t>
            </a:r>
            <a:r>
              <a:rPr lang="en-IN" sz="1400" dirty="0" err="1">
                <a:latin typeface="Times New Roman" panose="02020603050405020304" pitchFamily="18" charset="0"/>
                <a:cs typeface="Times New Roman" panose="02020603050405020304" pitchFamily="18" charset="0"/>
              </a:rPr>
              <a:t>Geosci</a:t>
            </a:r>
            <a:r>
              <a:rPr lang="en-IN" sz="1400" dirty="0">
                <a:latin typeface="Times New Roman" panose="02020603050405020304" pitchFamily="18" charset="0"/>
                <a:cs typeface="Times New Roman" panose="02020603050405020304" pitchFamily="18" charset="0"/>
              </a:rPr>
              <a:t>. Remote Sens., vol. 54, no. 10, pp. 5862–5874, Oct. 2016</a:t>
            </a:r>
          </a:p>
          <a:p>
            <a:endParaRPr lang="en-GB" dirty="0"/>
          </a:p>
        </p:txBody>
      </p:sp>
    </p:spTree>
    <p:extLst>
      <p:ext uri="{BB962C8B-B14F-4D97-AF65-F5344CB8AC3E}">
        <p14:creationId xmlns:p14="http://schemas.microsoft.com/office/powerpoint/2010/main" val="3979494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endParaRPr lang="en-GB" sz="4400" dirty="0"/>
          </a:p>
          <a:p>
            <a:pPr marL="0" indent="0" algn="ctr">
              <a:buNone/>
            </a:pPr>
            <a:endParaRPr lang="en-GB" sz="4400" dirty="0"/>
          </a:p>
          <a:p>
            <a:pPr marL="0" indent="0" algn="ctr">
              <a:buNone/>
            </a:pPr>
            <a:r>
              <a:rPr lang="en-GB" sz="6000" dirty="0"/>
              <a:t>Thank You</a:t>
            </a:r>
          </a:p>
        </p:txBody>
      </p:sp>
    </p:spTree>
    <p:extLst>
      <p:ext uri="{BB962C8B-B14F-4D97-AF65-F5344CB8AC3E}">
        <p14:creationId xmlns:p14="http://schemas.microsoft.com/office/powerpoint/2010/main" val="3691672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a:t>
            </a:r>
          </a:p>
        </p:txBody>
      </p:sp>
      <p:sp>
        <p:nvSpPr>
          <p:cNvPr id="3" name="Content Placeholder 2"/>
          <p:cNvSpPr>
            <a:spLocks noGrp="1"/>
          </p:cNvSpPr>
          <p:nvPr>
            <p:ph idx="1"/>
          </p:nvPr>
        </p:nvSpPr>
        <p:spPr/>
        <p:txBody>
          <a:bodyPr>
            <a:normAutofit/>
          </a:bodyPr>
          <a:lstStyle/>
          <a:p>
            <a:pPr marR="0" lvl="0" algn="just" defTabSz="914400" rtl="0" eaLnBrk="0" fontAlgn="base" latinLnBrk="0" hangingPunct="0">
              <a:lnSpc>
                <a:spcPct val="150000"/>
              </a:lnSpc>
              <a:spcBef>
                <a:spcPct val="0"/>
              </a:spcBef>
              <a:spcAft>
                <a:spcPct val="0"/>
              </a:spcAft>
              <a:buClrTx/>
              <a:buSzTx/>
              <a:tabLst/>
            </a:pPr>
            <a:r>
              <a:rPr lang="en-US" sz="2000" b="1" dirty="0">
                <a:latin typeface="Times New Roman" panose="02020603050405020304" pitchFamily="18" charset="0"/>
                <a:cs typeface="Times New Roman" panose="02020603050405020304" pitchFamily="18" charset="0"/>
              </a:rPr>
              <a:t>Objective:</a:t>
            </a:r>
            <a:r>
              <a:rPr lang="en-US" sz="2000" dirty="0">
                <a:latin typeface="Times New Roman" panose="02020603050405020304" pitchFamily="18" charset="0"/>
                <a:cs typeface="Times New Roman" panose="02020603050405020304" pitchFamily="18" charset="0"/>
              </a:rPr>
              <a:t> Develop an automated system for early detection of oil spills at sea by integrating AIS (Automatic Identification System) and satellite datasets to enhance environmental protection and maritime safety.</a:t>
            </a:r>
          </a:p>
          <a:p>
            <a:pPr marR="0" lvl="0" algn="just" defTabSz="914400" rtl="0" eaLnBrk="0" fontAlgn="base" latinLnBrk="0" hangingPunct="0">
              <a:lnSpc>
                <a:spcPct val="150000"/>
              </a:lnSpc>
              <a:spcBef>
                <a:spcPct val="0"/>
              </a:spcBef>
              <a:spcAft>
                <a:spcPct val="0"/>
              </a:spcAft>
              <a:buClrTx/>
              <a:buSzTx/>
              <a:tabLst/>
            </a:pPr>
            <a:r>
              <a:rPr lang="en-US" sz="2000" b="1" dirty="0">
                <a:latin typeface="Times New Roman" panose="02020603050405020304" pitchFamily="18" charset="0"/>
                <a:cs typeface="Times New Roman" panose="02020603050405020304" pitchFamily="18" charset="0"/>
              </a:rPr>
              <a:t>Approach:</a:t>
            </a:r>
            <a:r>
              <a:rPr lang="en-US" sz="2000" dirty="0">
                <a:latin typeface="Times New Roman" panose="02020603050405020304" pitchFamily="18" charset="0"/>
                <a:cs typeface="Times New Roman" panose="02020603050405020304" pitchFamily="18" charset="0"/>
              </a:rPr>
              <a:t> Leverage real-time vessel tracking with AIS data and advanced remote sensing technologies to monitor anomalies such as erratic movements, sudden speed changes, or distress signals.</a:t>
            </a:r>
          </a:p>
          <a:p>
            <a:pPr marR="0" lvl="0" algn="just" defTabSz="914400" rtl="0" eaLnBrk="0" fontAlgn="base" latinLnBrk="0" hangingPunct="0">
              <a:lnSpc>
                <a:spcPct val="150000"/>
              </a:lnSpc>
              <a:spcBef>
                <a:spcPct val="0"/>
              </a:spcBef>
              <a:spcAft>
                <a:spcPct val="0"/>
              </a:spcAft>
              <a:buClrTx/>
              <a:buSzTx/>
              <a:tabLst/>
            </a:pPr>
            <a:r>
              <a:rPr lang="en-US" sz="2000" b="1" dirty="0">
                <a:latin typeface="Times New Roman" panose="02020603050405020304" pitchFamily="18" charset="0"/>
                <a:cs typeface="Times New Roman" panose="02020603050405020304" pitchFamily="18" charset="0"/>
              </a:rPr>
              <a:t>Impact:</a:t>
            </a:r>
            <a:r>
              <a:rPr lang="en-US" sz="2000" dirty="0">
                <a:latin typeface="Times New Roman" panose="02020603050405020304" pitchFamily="18" charset="0"/>
                <a:cs typeface="Times New Roman" panose="02020603050405020304" pitchFamily="18" charset="0"/>
              </a:rPr>
              <a:t> Early identification of potential oil leaks or spills enables timely and efficient response, mitigating environmental damage and promoting sustainable maritime practices.</a:t>
            </a:r>
            <a:endParaRPr lang="en-US" alt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334872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A3690-AEFF-DEC8-D758-1ECA11432B19}"/>
              </a:ext>
            </a:extLst>
          </p:cNvPr>
          <p:cNvSpPr>
            <a:spLocks noGrp="1"/>
          </p:cNvSpPr>
          <p:nvPr>
            <p:ph type="ctrTitle"/>
          </p:nvPr>
        </p:nvSpPr>
        <p:spPr>
          <a:xfrm>
            <a:off x="811391" y="-190729"/>
            <a:ext cx="10363200" cy="1470025"/>
          </a:xfrm>
        </p:spPr>
        <p:txBody>
          <a:bodyPr/>
          <a:lstStyle/>
          <a:p>
            <a:r>
              <a:rPr lang="en-US" dirty="0" err="1"/>
              <a:t>Github</a:t>
            </a:r>
            <a:r>
              <a:rPr lang="en-US" dirty="0"/>
              <a:t> link</a:t>
            </a:r>
          </a:p>
        </p:txBody>
      </p:sp>
      <p:sp>
        <p:nvSpPr>
          <p:cNvPr id="3" name="Subtitle 2">
            <a:extLst>
              <a:ext uri="{FF2B5EF4-FFF2-40B4-BE49-F238E27FC236}">
                <a16:creationId xmlns:a16="http://schemas.microsoft.com/office/drawing/2014/main" id="{248B155C-DD8C-B9DA-2496-E4542D5FC7D6}"/>
              </a:ext>
            </a:extLst>
          </p:cNvPr>
          <p:cNvSpPr>
            <a:spLocks noGrp="1"/>
          </p:cNvSpPr>
          <p:nvPr>
            <p:ph type="subTitle" idx="1"/>
          </p:nvPr>
        </p:nvSpPr>
        <p:spPr>
          <a:xfrm>
            <a:off x="811390" y="1279295"/>
            <a:ext cx="10172295" cy="4315961"/>
          </a:xfrm>
        </p:spPr>
        <p:txBody>
          <a:bodyPr>
            <a:normAutofit/>
          </a:bodyPr>
          <a:lstStyle/>
          <a:p>
            <a:pPr marL="342900" indent="-190500" algn="just">
              <a:spcBef>
                <a:spcPts val="0"/>
              </a:spcBef>
              <a:buSzPct val="100000"/>
              <a:buFont typeface="Arial"/>
              <a:buNone/>
            </a:pPr>
            <a:r>
              <a:rPr lang="en-US" sz="2400" dirty="0">
                <a:latin typeface="Cambria" panose="02040503050406030204" pitchFamily="18" charset="0"/>
                <a:ea typeface="Cambria" panose="02040503050406030204" pitchFamily="18" charset="0"/>
              </a:rPr>
              <a:t>The </a:t>
            </a:r>
            <a:r>
              <a:rPr lang="en-US" sz="2400" dirty="0" err="1">
                <a:latin typeface="Cambria" panose="02040503050406030204" pitchFamily="18" charset="0"/>
                <a:ea typeface="Cambria" panose="02040503050406030204" pitchFamily="18" charset="0"/>
              </a:rPr>
              <a:t>Github</a:t>
            </a:r>
            <a:r>
              <a:rPr lang="en-US" sz="2400" dirty="0">
                <a:latin typeface="Cambria" panose="02040503050406030204" pitchFamily="18" charset="0"/>
                <a:ea typeface="Cambria" panose="02040503050406030204" pitchFamily="18" charset="0"/>
              </a:rPr>
              <a:t> link provided should have public access permission.</a:t>
            </a:r>
          </a:p>
          <a:p>
            <a:pPr marL="342900" indent="-190500" algn="just">
              <a:spcBef>
                <a:spcPts val="0"/>
              </a:spcBef>
              <a:buSzPct val="100000"/>
              <a:buFont typeface="Arial"/>
              <a:buNone/>
            </a:pPr>
            <a:endParaRPr lang="en-US" sz="2400" dirty="0">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r>
              <a:rPr lang="en-US" sz="2400" b="1" dirty="0" err="1">
                <a:solidFill>
                  <a:schemeClr val="accent2">
                    <a:lumMod val="75000"/>
                  </a:schemeClr>
                </a:solidFill>
                <a:latin typeface="Cambria" panose="02040503050406030204" pitchFamily="18" charset="0"/>
                <a:ea typeface="Cambria" panose="02040503050406030204" pitchFamily="18" charset="0"/>
              </a:rPr>
              <a:t>Github</a:t>
            </a:r>
            <a:r>
              <a:rPr lang="en-US" sz="2400" b="1" dirty="0">
                <a:solidFill>
                  <a:schemeClr val="accent2">
                    <a:lumMod val="75000"/>
                  </a:schemeClr>
                </a:solidFill>
                <a:latin typeface="Cambria" panose="02040503050406030204" pitchFamily="18" charset="0"/>
                <a:ea typeface="Cambria" panose="02040503050406030204" pitchFamily="18" charset="0"/>
              </a:rPr>
              <a:t> Link</a:t>
            </a:r>
          </a:p>
          <a:p>
            <a:pPr marL="342900" indent="-190500" algn="just">
              <a:spcBef>
                <a:spcPts val="0"/>
              </a:spcBef>
              <a:buSzPct val="100000"/>
              <a:buFont typeface="Arial"/>
              <a:buNone/>
            </a:pPr>
            <a:endParaRPr lang="en-US" sz="2400"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r>
              <a:rPr lang="en-US" sz="2400" dirty="0">
                <a:latin typeface="Cambria" panose="02040503050406030204" pitchFamily="18" charset="0"/>
                <a:ea typeface="Cambria" panose="02040503050406030204" pitchFamily="18" charset="0"/>
              </a:rPr>
              <a:t>https://github.com/praneethpuli/OIL-SPILL-DETECTION</a:t>
            </a:r>
          </a:p>
          <a:p>
            <a:endParaRPr lang="en-US" dirty="0"/>
          </a:p>
        </p:txBody>
      </p:sp>
    </p:spTree>
    <p:extLst>
      <p:ext uri="{BB962C8B-B14F-4D97-AF65-F5344CB8AC3E}">
        <p14:creationId xmlns:p14="http://schemas.microsoft.com/office/powerpoint/2010/main" val="22366400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Literature Review</a:t>
            </a:r>
          </a:p>
        </p:txBody>
      </p:sp>
      <p:graphicFrame>
        <p:nvGraphicFramePr>
          <p:cNvPr id="4" name="Content Placeholder 3">
            <a:extLst>
              <a:ext uri="{FF2B5EF4-FFF2-40B4-BE49-F238E27FC236}">
                <a16:creationId xmlns:a16="http://schemas.microsoft.com/office/drawing/2014/main" id="{F43A83C9-93D0-E1BD-9AFC-C5FB9CDD53E7}"/>
              </a:ext>
            </a:extLst>
          </p:cNvPr>
          <p:cNvGraphicFramePr>
            <a:graphicFrameLocks noGrp="1"/>
          </p:cNvGraphicFramePr>
          <p:nvPr>
            <p:ph idx="1"/>
            <p:extLst>
              <p:ext uri="{D42A27DB-BD31-4B8C-83A1-F6EECF244321}">
                <p14:modId xmlns:p14="http://schemas.microsoft.com/office/powerpoint/2010/main" val="3714515898"/>
              </p:ext>
            </p:extLst>
          </p:nvPr>
        </p:nvGraphicFramePr>
        <p:xfrm>
          <a:off x="497042" y="999660"/>
          <a:ext cx="11299515" cy="5669280"/>
        </p:xfrm>
        <a:graphic>
          <a:graphicData uri="http://schemas.openxmlformats.org/drawingml/2006/table">
            <a:tbl>
              <a:tblPr firstRow="1" bandRow="1">
                <a:tableStyleId>{E8B1032C-EA38-4F05-BA0D-38AFFFC7BED3}</a:tableStyleId>
              </a:tblPr>
              <a:tblGrid>
                <a:gridCol w="2039329">
                  <a:extLst>
                    <a:ext uri="{9D8B030D-6E8A-4147-A177-3AD203B41FA5}">
                      <a16:colId xmlns:a16="http://schemas.microsoft.com/office/drawing/2014/main" val="2796902779"/>
                    </a:ext>
                  </a:extLst>
                </a:gridCol>
                <a:gridCol w="2525486">
                  <a:extLst>
                    <a:ext uri="{9D8B030D-6E8A-4147-A177-3AD203B41FA5}">
                      <a16:colId xmlns:a16="http://schemas.microsoft.com/office/drawing/2014/main" val="1015933522"/>
                    </a:ext>
                  </a:extLst>
                </a:gridCol>
                <a:gridCol w="2035629">
                  <a:extLst>
                    <a:ext uri="{9D8B030D-6E8A-4147-A177-3AD203B41FA5}">
                      <a16:colId xmlns:a16="http://schemas.microsoft.com/office/drawing/2014/main" val="4166180689"/>
                    </a:ext>
                  </a:extLst>
                </a:gridCol>
                <a:gridCol w="2481943">
                  <a:extLst>
                    <a:ext uri="{9D8B030D-6E8A-4147-A177-3AD203B41FA5}">
                      <a16:colId xmlns:a16="http://schemas.microsoft.com/office/drawing/2014/main" val="1061696986"/>
                    </a:ext>
                  </a:extLst>
                </a:gridCol>
                <a:gridCol w="1165148">
                  <a:extLst>
                    <a:ext uri="{9D8B030D-6E8A-4147-A177-3AD203B41FA5}">
                      <a16:colId xmlns:a16="http://schemas.microsoft.com/office/drawing/2014/main" val="3317039430"/>
                    </a:ext>
                  </a:extLst>
                </a:gridCol>
                <a:gridCol w="1051980">
                  <a:extLst>
                    <a:ext uri="{9D8B030D-6E8A-4147-A177-3AD203B41FA5}">
                      <a16:colId xmlns:a16="http://schemas.microsoft.com/office/drawing/2014/main" val="2274423715"/>
                    </a:ext>
                  </a:extLst>
                </a:gridCol>
              </a:tblGrid>
              <a:tr h="235273">
                <a:tc>
                  <a:txBody>
                    <a:bodyPr/>
                    <a:lstStyle/>
                    <a:p>
                      <a:pPr lvl="0" algn="ctr"/>
                      <a:r>
                        <a:rPr lang="en-IN" sz="1050" b="0" dirty="0">
                          <a:solidFill>
                            <a:schemeClr val="tx1"/>
                          </a:solidFill>
                          <a:latin typeface="Times New Roman" panose="02020603050405020304" pitchFamily="18" charset="0"/>
                          <a:ea typeface="Yu Gothic Light" panose="020B0300000000000000" pitchFamily="34" charset="-128"/>
                          <a:cs typeface="Times New Roman" panose="02020603050405020304" pitchFamily="18" charset="0"/>
                        </a:rPr>
                        <a:t>Author(s)</a:t>
                      </a:r>
                      <a:endParaRPr lang="en-IN" sz="1050" b="0" i="0" dirty="0">
                        <a:solidFill>
                          <a:schemeClr val="tx1"/>
                        </a:solidFill>
                        <a:latin typeface="Times New Roman" panose="02020603050405020304" pitchFamily="18" charset="0"/>
                        <a:ea typeface="Yu Gothic Light" panose="020B0300000000000000" pitchFamily="34" charset="-128"/>
                        <a:cs typeface="Times New Roman" panose="02020603050405020304" pitchFamily="18" charset="0"/>
                      </a:endParaRPr>
                    </a:p>
                  </a:txBody>
                  <a:tcPr/>
                </a:tc>
                <a:tc>
                  <a:txBody>
                    <a:bodyPr/>
                    <a:lstStyle/>
                    <a:p>
                      <a:pPr lvl="0" algn="ctr"/>
                      <a:r>
                        <a:rPr lang="en-IN" sz="1050" b="0" dirty="0">
                          <a:solidFill>
                            <a:schemeClr val="tx1"/>
                          </a:solidFill>
                          <a:latin typeface="Times New Roman" panose="02020603050405020304" pitchFamily="18" charset="0"/>
                          <a:ea typeface="Yu Gothic Light" panose="020B0300000000000000" pitchFamily="34" charset="-128"/>
                          <a:cs typeface="Times New Roman" panose="02020603050405020304" pitchFamily="18" charset="0"/>
                        </a:rPr>
                        <a:t>Title</a:t>
                      </a:r>
                      <a:endParaRPr lang="en-IN" sz="1050" b="0" i="0" dirty="0">
                        <a:solidFill>
                          <a:schemeClr val="tx1"/>
                        </a:solidFill>
                        <a:latin typeface="Times New Roman" panose="02020603050405020304" pitchFamily="18" charset="0"/>
                        <a:ea typeface="Yu Gothic Light" panose="020B0300000000000000" pitchFamily="34" charset="-128"/>
                        <a:cs typeface="Times New Roman" panose="02020603050405020304" pitchFamily="18" charset="0"/>
                      </a:endParaRPr>
                    </a:p>
                  </a:txBody>
                  <a:tcPr/>
                </a:tc>
                <a:tc>
                  <a:txBody>
                    <a:bodyPr/>
                    <a:lstStyle/>
                    <a:p>
                      <a:pPr lvl="0" algn="ctr"/>
                      <a:r>
                        <a:rPr lang="en-IN" sz="1050" b="0" dirty="0">
                          <a:solidFill>
                            <a:schemeClr val="tx1"/>
                          </a:solidFill>
                          <a:latin typeface="Times New Roman" panose="02020603050405020304" pitchFamily="18" charset="0"/>
                          <a:ea typeface="Yu Gothic Light" panose="020B0300000000000000" pitchFamily="34" charset="-128"/>
                          <a:cs typeface="Times New Roman" panose="02020603050405020304" pitchFamily="18" charset="0"/>
                        </a:rPr>
                        <a:t>Journal/Conference</a:t>
                      </a:r>
                      <a:endParaRPr lang="en-IN" sz="1050" b="0" i="0" dirty="0">
                        <a:solidFill>
                          <a:schemeClr val="tx1"/>
                        </a:solidFill>
                        <a:latin typeface="Times New Roman" panose="02020603050405020304" pitchFamily="18" charset="0"/>
                        <a:ea typeface="Yu Gothic Light" panose="020B0300000000000000" pitchFamily="34" charset="-128"/>
                        <a:cs typeface="Times New Roman" panose="02020603050405020304" pitchFamily="18" charset="0"/>
                      </a:endParaRPr>
                    </a:p>
                  </a:txBody>
                  <a:tcPr/>
                </a:tc>
                <a:tc>
                  <a:txBody>
                    <a:bodyPr/>
                    <a:lstStyle/>
                    <a:p>
                      <a:pPr lvl="0" algn="ctr"/>
                      <a:r>
                        <a:rPr lang="en-IN" sz="1050" b="0" i="0" dirty="0">
                          <a:solidFill>
                            <a:schemeClr val="tx1"/>
                          </a:solidFill>
                          <a:latin typeface="Times New Roman" panose="02020603050405020304" pitchFamily="18" charset="0"/>
                          <a:ea typeface="Yu Gothic Light" panose="020B0300000000000000" pitchFamily="34" charset="-128"/>
                          <a:cs typeface="Times New Roman" panose="02020603050405020304" pitchFamily="18" charset="0"/>
                        </a:rPr>
                        <a:t>Algorithms</a:t>
                      </a:r>
                    </a:p>
                  </a:txBody>
                  <a:tcPr/>
                </a:tc>
                <a:tc>
                  <a:txBody>
                    <a:bodyPr/>
                    <a:lstStyle/>
                    <a:p>
                      <a:pPr lvl="0" algn="ctr"/>
                      <a:r>
                        <a:rPr lang="en-IN" sz="1050" b="0" i="0" dirty="0">
                          <a:solidFill>
                            <a:schemeClr val="tx1"/>
                          </a:solidFill>
                          <a:latin typeface="Times New Roman" panose="02020603050405020304" pitchFamily="18" charset="0"/>
                          <a:ea typeface="Yu Gothic Light" panose="020B0300000000000000" pitchFamily="34" charset="-128"/>
                          <a:cs typeface="Times New Roman" panose="02020603050405020304" pitchFamily="18" charset="0"/>
                        </a:rPr>
                        <a:t>Dataset</a:t>
                      </a:r>
                    </a:p>
                  </a:txBody>
                  <a:tcPr/>
                </a:tc>
                <a:tc>
                  <a:txBody>
                    <a:bodyPr/>
                    <a:lstStyle/>
                    <a:p>
                      <a:pPr lvl="0" algn="ctr"/>
                      <a:r>
                        <a:rPr lang="en-IN" sz="1050" b="0" i="0" dirty="0">
                          <a:solidFill>
                            <a:schemeClr val="tx1"/>
                          </a:solidFill>
                          <a:latin typeface="Times New Roman" panose="02020603050405020304" pitchFamily="18" charset="0"/>
                          <a:ea typeface="Yu Gothic Light" panose="020B0300000000000000" pitchFamily="34" charset="-128"/>
                          <a:cs typeface="Times New Roman" panose="02020603050405020304" pitchFamily="18" charset="0"/>
                        </a:rPr>
                        <a:t>Outcomes</a:t>
                      </a:r>
                    </a:p>
                  </a:txBody>
                  <a:tcPr/>
                </a:tc>
                <a:extLst>
                  <a:ext uri="{0D108BD9-81ED-4DB2-BD59-A6C34878D82A}">
                    <a16:rowId xmlns:a16="http://schemas.microsoft.com/office/drawing/2014/main" val="1472980288"/>
                  </a:ext>
                </a:extLst>
              </a:tr>
              <a:tr h="35132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br>
                        <a:rPr lang="en-GB" sz="1050" b="0" i="0" kern="1200" dirty="0">
                          <a:solidFill>
                            <a:schemeClr val="tx1"/>
                          </a:solidFill>
                          <a:effectLst/>
                          <a:latin typeface="Times New Roman" panose="02020603050405020304" pitchFamily="18" charset="0"/>
                          <a:ea typeface="Yu Gothic Light" panose="020B0300000000000000" pitchFamily="34" charset="-128"/>
                          <a:cs typeface="Times New Roman" panose="02020603050405020304" pitchFamily="18" charset="0"/>
                        </a:rPr>
                      </a:br>
                      <a:r>
                        <a:rPr lang="en-GB" sz="1050" b="0" i="0" kern="1200" dirty="0">
                          <a:solidFill>
                            <a:schemeClr val="tx1"/>
                          </a:solidFill>
                          <a:effectLst/>
                          <a:latin typeface="Times New Roman" panose="02020603050405020304" pitchFamily="18" charset="0"/>
                          <a:ea typeface="Yu Gothic Light" panose="020B0300000000000000" pitchFamily="34" charset="-128"/>
                          <a:cs typeface="Times New Roman" panose="02020603050405020304" pitchFamily="18" charset="0"/>
                        </a:rPr>
                        <a:t>Anne H.S. Solberg</a:t>
                      </a:r>
                      <a:endParaRPr lang="en-IN" sz="1050" b="0" dirty="0">
                        <a:solidFill>
                          <a:schemeClr val="tx1"/>
                        </a:solidFill>
                        <a:latin typeface="Times New Roman" panose="02020603050405020304" pitchFamily="18" charset="0"/>
                        <a:ea typeface="Yu Gothic Light" panose="020B0300000000000000" pitchFamily="34" charset="-128"/>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050" b="0" i="0" kern="1200" dirty="0">
                          <a:solidFill>
                            <a:schemeClr val="tx1"/>
                          </a:solidFill>
                          <a:effectLst/>
                          <a:latin typeface="Times New Roman" panose="02020603050405020304" pitchFamily="18" charset="0"/>
                          <a:ea typeface="Yu Gothic Light" panose="020B0300000000000000" pitchFamily="34" charset="-128"/>
                          <a:cs typeface="Times New Roman" panose="02020603050405020304" pitchFamily="18" charset="0"/>
                        </a:rPr>
                        <a:t>Oil spill detection by satellite remote sensing</a:t>
                      </a:r>
                    </a:p>
                    <a:p>
                      <a:pPr marL="0" marR="0" lvl="0" indent="0" algn="ctr" defTabSz="914400" rtl="0" eaLnBrk="1" fontAlgn="auto" latinLnBrk="0" hangingPunct="1">
                        <a:lnSpc>
                          <a:spcPct val="100000"/>
                        </a:lnSpc>
                        <a:spcBef>
                          <a:spcPts val="0"/>
                        </a:spcBef>
                        <a:spcAft>
                          <a:spcPts val="0"/>
                        </a:spcAft>
                        <a:buClrTx/>
                        <a:buSzTx/>
                        <a:buFontTx/>
                        <a:buNone/>
                        <a:tabLst/>
                        <a:defRPr/>
                      </a:pPr>
                      <a:r>
                        <a:rPr lang="en-IN" sz="1050" b="0" i="0" dirty="0">
                          <a:solidFill>
                            <a:schemeClr val="tx1"/>
                          </a:solidFill>
                          <a:latin typeface="Times New Roman" panose="02020603050405020304" pitchFamily="18" charset="0"/>
                          <a:ea typeface="Yu Gothic Light" panose="020B0300000000000000" pitchFamily="34" charset="-128"/>
                          <a:cs typeface="Times New Roman" panose="02020603050405020304" pitchFamily="18" charset="0"/>
                        </a:rPr>
                        <a:t>(2005)</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050" b="0" i="0" kern="1200" dirty="0">
                          <a:solidFill>
                            <a:schemeClr val="tx1"/>
                          </a:solidFill>
                          <a:effectLst/>
                          <a:latin typeface="Times New Roman" panose="02020603050405020304" pitchFamily="18" charset="0"/>
                          <a:ea typeface="Yu Gothic Light" panose="020B0300000000000000" pitchFamily="34" charset="-128"/>
                          <a:cs typeface="Times New Roman" panose="02020603050405020304" pitchFamily="18" charset="0"/>
                        </a:rPr>
                        <a:t>Research gate</a:t>
                      </a:r>
                    </a:p>
                  </a:txBody>
                  <a:tcPr/>
                </a:tc>
                <a:tc>
                  <a:txBody>
                    <a:bodyPr/>
                    <a:lstStyle/>
                    <a:p>
                      <a:pPr lvl="0" algn="ctr"/>
                      <a:r>
                        <a:rPr lang="en-US" sz="1050" b="0" i="0" kern="1200" dirty="0">
                          <a:solidFill>
                            <a:schemeClr val="tx1"/>
                          </a:solidFill>
                          <a:effectLst/>
                          <a:latin typeface="Times New Roman" panose="02020603050405020304" pitchFamily="18" charset="0"/>
                          <a:ea typeface="Yu Gothic Light" panose="020B0300000000000000" pitchFamily="34" charset="-128"/>
                          <a:cs typeface="Times New Roman" panose="02020603050405020304" pitchFamily="18" charset="0"/>
                        </a:rPr>
                        <a:t>Uses SAR(Synthetic Aperture Radar) to capture 2D images.</a:t>
                      </a:r>
                    </a:p>
                    <a:p>
                      <a:pPr lvl="0" algn="ctr"/>
                      <a:br>
                        <a:rPr lang="en-US" sz="1050" b="0" i="0" kern="1200" dirty="0">
                          <a:solidFill>
                            <a:schemeClr val="tx1"/>
                          </a:solidFill>
                          <a:effectLst/>
                          <a:latin typeface="Times New Roman" panose="02020603050405020304" pitchFamily="18" charset="0"/>
                          <a:ea typeface="Yu Gothic Light" panose="020B0300000000000000" pitchFamily="34" charset="-128"/>
                          <a:cs typeface="Times New Roman" panose="02020603050405020304" pitchFamily="18" charset="0"/>
                        </a:rPr>
                      </a:br>
                      <a:r>
                        <a:rPr lang="en-US" sz="1050" b="0" i="0" kern="1200" dirty="0">
                          <a:solidFill>
                            <a:schemeClr val="tx1"/>
                          </a:solidFill>
                          <a:effectLst/>
                          <a:latin typeface="Times New Roman" panose="02020603050405020304" pitchFamily="18" charset="0"/>
                          <a:ea typeface="Yu Gothic Light" panose="020B0300000000000000" pitchFamily="34" charset="-128"/>
                          <a:cs typeface="Times New Roman" panose="02020603050405020304" pitchFamily="18" charset="0"/>
                        </a:rPr>
                        <a:t>KNN – K Nearest </a:t>
                      </a:r>
                      <a:r>
                        <a:rPr lang="en-US" sz="1050" b="0" i="0" kern="1200" dirty="0" err="1">
                          <a:solidFill>
                            <a:schemeClr val="tx1"/>
                          </a:solidFill>
                          <a:effectLst/>
                          <a:latin typeface="Times New Roman" panose="02020603050405020304" pitchFamily="18" charset="0"/>
                          <a:ea typeface="Yu Gothic Light" panose="020B0300000000000000" pitchFamily="34" charset="-128"/>
                          <a:cs typeface="Times New Roman" panose="02020603050405020304" pitchFamily="18" charset="0"/>
                        </a:rPr>
                        <a:t>Neighbours</a:t>
                      </a:r>
                      <a:endParaRPr lang="en-US" sz="1050" b="0" i="0" kern="1200" dirty="0">
                        <a:solidFill>
                          <a:schemeClr val="tx1"/>
                        </a:solidFill>
                        <a:effectLst/>
                        <a:latin typeface="Times New Roman" panose="02020603050405020304" pitchFamily="18" charset="0"/>
                        <a:ea typeface="Yu Gothic Light" panose="020B0300000000000000" pitchFamily="34" charset="-128"/>
                        <a:cs typeface="Times New Roman" panose="02020603050405020304" pitchFamily="18" charset="0"/>
                      </a:endParaRPr>
                    </a:p>
                    <a:p>
                      <a:pPr lvl="0" algn="ctr"/>
                      <a:endParaRPr lang="en-US" sz="1050" b="0" i="0" kern="1200" dirty="0">
                        <a:solidFill>
                          <a:schemeClr val="tx1"/>
                        </a:solidFill>
                        <a:effectLst/>
                        <a:latin typeface="Times New Roman" panose="02020603050405020304" pitchFamily="18" charset="0"/>
                        <a:ea typeface="Yu Gothic Light" panose="020B0300000000000000" pitchFamily="34" charset="-128"/>
                        <a:cs typeface="Times New Roman" panose="02020603050405020304" pitchFamily="18" charset="0"/>
                      </a:endParaRPr>
                    </a:p>
                    <a:p>
                      <a:pPr lvl="0" algn="ctr"/>
                      <a:r>
                        <a:rPr lang="en-US" sz="1050" b="0" i="0" kern="1200" dirty="0">
                          <a:solidFill>
                            <a:schemeClr val="tx1"/>
                          </a:solidFill>
                          <a:effectLst/>
                          <a:latin typeface="Times New Roman" panose="02020603050405020304" pitchFamily="18" charset="0"/>
                          <a:ea typeface="Yu Gothic Light" panose="020B0300000000000000" pitchFamily="34" charset="-128"/>
                          <a:cs typeface="Times New Roman" panose="02020603050405020304" pitchFamily="18" charset="0"/>
                        </a:rPr>
                        <a:t>Edge detection</a:t>
                      </a:r>
                    </a:p>
                  </a:txBody>
                  <a:tcPr/>
                </a:tc>
                <a:tc>
                  <a:txBody>
                    <a:bodyPr/>
                    <a:lstStyle/>
                    <a:p>
                      <a:pPr lvl="0" algn="ctr"/>
                      <a:r>
                        <a:rPr lang="fr-FR" sz="1050" b="0" dirty="0" err="1">
                          <a:latin typeface="Times New Roman" panose="02020603050405020304" pitchFamily="18" charset="0"/>
                          <a:cs typeface="Times New Roman" panose="02020603050405020304" pitchFamily="18" charset="0"/>
                        </a:rPr>
                        <a:t>Synthetic</a:t>
                      </a:r>
                      <a:r>
                        <a:rPr lang="fr-FR" sz="1050" b="0" dirty="0">
                          <a:latin typeface="Times New Roman" panose="02020603050405020304" pitchFamily="18" charset="0"/>
                          <a:cs typeface="Times New Roman" panose="02020603050405020304" pitchFamily="18" charset="0"/>
                        </a:rPr>
                        <a:t> aperture radar (SAR) images.</a:t>
                      </a:r>
                      <a:endParaRPr lang="en-US" sz="1050" b="0" i="0" kern="1200" dirty="0">
                        <a:solidFill>
                          <a:schemeClr val="tx1"/>
                        </a:solidFill>
                        <a:effectLst/>
                        <a:latin typeface="Times New Roman" panose="02020603050405020304" pitchFamily="18" charset="0"/>
                        <a:ea typeface="Yu Gothic Light" panose="020B0300000000000000" pitchFamily="34" charset="-128"/>
                        <a:cs typeface="Times New Roman" panose="02020603050405020304" pitchFamily="18" charset="0"/>
                      </a:endParaRPr>
                    </a:p>
                  </a:txBody>
                  <a:tcPr/>
                </a:tc>
                <a:tc>
                  <a:txBody>
                    <a:bodyPr/>
                    <a:lstStyle/>
                    <a:p>
                      <a:pPr lvl="0" algn="ctr"/>
                      <a:r>
                        <a:rPr lang="en-US" sz="1050" b="0" dirty="0">
                          <a:latin typeface="Times New Roman" panose="02020603050405020304" pitchFamily="18" charset="0"/>
                          <a:cs typeface="Times New Roman" panose="02020603050405020304" pitchFamily="18" charset="0"/>
                        </a:rPr>
                        <a:t>Effective detection of oil spills using satellite imagery.</a:t>
                      </a:r>
                      <a:endParaRPr lang="en-US" sz="1050" b="0" i="0" kern="1200" dirty="0">
                        <a:solidFill>
                          <a:schemeClr val="tx1"/>
                        </a:solidFill>
                        <a:effectLst/>
                        <a:latin typeface="Times New Roman" panose="02020603050405020304" pitchFamily="18" charset="0"/>
                        <a:ea typeface="Yu Gothic Light" panose="020B0300000000000000" pitchFamily="34" charset="-128"/>
                        <a:cs typeface="Times New Roman" panose="02020603050405020304" pitchFamily="18" charset="0"/>
                      </a:endParaRPr>
                    </a:p>
                  </a:txBody>
                  <a:tcPr/>
                </a:tc>
                <a:extLst>
                  <a:ext uri="{0D108BD9-81ED-4DB2-BD59-A6C34878D82A}">
                    <a16:rowId xmlns:a16="http://schemas.microsoft.com/office/drawing/2014/main" val="552474280"/>
                  </a:ext>
                </a:extLst>
              </a:tr>
              <a:tr h="149520">
                <a:tc>
                  <a:txBody>
                    <a:bodyPr/>
                    <a:lstStyle/>
                    <a:p>
                      <a:pPr lvl="0" algn="ctr"/>
                      <a:r>
                        <a:rPr lang="en-GB" sz="1050" b="0" i="0" kern="1200" dirty="0">
                          <a:solidFill>
                            <a:schemeClr val="tx1"/>
                          </a:solidFill>
                          <a:effectLst/>
                          <a:latin typeface="Times New Roman" panose="02020603050405020304" pitchFamily="18" charset="0"/>
                          <a:ea typeface="Yu Gothic Light" panose="020B0300000000000000" pitchFamily="34" charset="-128"/>
                          <a:cs typeface="Times New Roman" panose="02020603050405020304" pitchFamily="18" charset="0"/>
                        </a:rPr>
                        <a:t>Konstantinos N. </a:t>
                      </a:r>
                      <a:r>
                        <a:rPr lang="en-GB" sz="1050" b="0" i="0" kern="1200" dirty="0" err="1">
                          <a:solidFill>
                            <a:schemeClr val="tx1"/>
                          </a:solidFill>
                          <a:effectLst/>
                          <a:latin typeface="Times New Roman" panose="02020603050405020304" pitchFamily="18" charset="0"/>
                          <a:ea typeface="Yu Gothic Light" panose="020B0300000000000000" pitchFamily="34" charset="-128"/>
                          <a:cs typeface="Times New Roman" panose="02020603050405020304" pitchFamily="18" charset="0"/>
                        </a:rPr>
                        <a:t>Topouzelis</a:t>
                      </a:r>
                      <a:endParaRPr lang="en-IN" sz="1050" b="0" kern="1200" dirty="0">
                        <a:solidFill>
                          <a:schemeClr val="tx1"/>
                        </a:solidFill>
                        <a:effectLst/>
                        <a:latin typeface="Times New Roman" panose="02020603050405020304" pitchFamily="18" charset="0"/>
                        <a:ea typeface="Yu Gothic Light" panose="020B0300000000000000" pitchFamily="34" charset="-128"/>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050" b="0" i="0" kern="1200" dirty="0">
                          <a:solidFill>
                            <a:schemeClr val="tx1"/>
                          </a:solidFill>
                          <a:effectLst/>
                          <a:latin typeface="Times New Roman" panose="02020603050405020304" pitchFamily="18" charset="0"/>
                          <a:ea typeface="Yu Gothic Light" panose="020B0300000000000000" pitchFamily="34" charset="-128"/>
                          <a:cs typeface="Times New Roman" panose="02020603050405020304" pitchFamily="18" charset="0"/>
                        </a:rPr>
                        <a:t>Oil Spill Detection by SAR Images</a:t>
                      </a:r>
                    </a:p>
                    <a:p>
                      <a:pPr marL="0" marR="0" lvl="0" indent="0" algn="ctr" defTabSz="914400" rtl="0" eaLnBrk="1" fontAlgn="auto" latinLnBrk="0" hangingPunct="1">
                        <a:lnSpc>
                          <a:spcPct val="100000"/>
                        </a:lnSpc>
                        <a:spcBef>
                          <a:spcPts val="0"/>
                        </a:spcBef>
                        <a:spcAft>
                          <a:spcPts val="0"/>
                        </a:spcAft>
                        <a:buClrTx/>
                        <a:buSzTx/>
                        <a:buFontTx/>
                        <a:buNone/>
                        <a:tabLst/>
                        <a:defRPr/>
                      </a:pPr>
                      <a:r>
                        <a:rPr lang="en-IN" sz="1050" b="0" i="0" dirty="0">
                          <a:solidFill>
                            <a:schemeClr val="tx1"/>
                          </a:solidFill>
                          <a:latin typeface="Times New Roman" panose="02020603050405020304" pitchFamily="18" charset="0"/>
                          <a:ea typeface="Yu Gothic Light" panose="020B0300000000000000" pitchFamily="34" charset="-128"/>
                          <a:cs typeface="Times New Roman" panose="02020603050405020304" pitchFamily="18" charset="0"/>
                        </a:rPr>
                        <a:t>(2008)</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050" b="0" kern="1200" dirty="0">
                          <a:solidFill>
                            <a:schemeClr val="tx1"/>
                          </a:solidFill>
                          <a:effectLst/>
                          <a:latin typeface="Times New Roman" panose="02020603050405020304" pitchFamily="18" charset="0"/>
                          <a:ea typeface="Yu Gothic Light" panose="020B0300000000000000" pitchFamily="34" charset="-128"/>
                          <a:cs typeface="Times New Roman" panose="02020603050405020304" pitchFamily="18" charset="0"/>
                        </a:rPr>
                        <a:t>MDPI</a:t>
                      </a:r>
                    </a:p>
                  </a:txBody>
                  <a:tcPr/>
                </a:tc>
                <a:tc>
                  <a:txBody>
                    <a:bodyPr/>
                    <a:lstStyle/>
                    <a:p>
                      <a:pPr lvl="0" algn="ctr"/>
                      <a:r>
                        <a:rPr lang="en-IN" sz="1050" b="0" i="0" dirty="0">
                          <a:solidFill>
                            <a:schemeClr val="tx1"/>
                          </a:solidFill>
                          <a:latin typeface="Times New Roman" panose="02020603050405020304" pitchFamily="18" charset="0"/>
                          <a:ea typeface="Yu Gothic Light" panose="020B0300000000000000" pitchFamily="34" charset="-128"/>
                          <a:cs typeface="Times New Roman" panose="02020603050405020304" pitchFamily="18" charset="0"/>
                        </a:rPr>
                        <a:t>SAR</a:t>
                      </a:r>
                    </a:p>
                    <a:p>
                      <a:pPr lvl="0" algn="ctr"/>
                      <a:endParaRPr lang="en-IN" sz="1050" b="0" i="0" dirty="0">
                        <a:solidFill>
                          <a:schemeClr val="tx1"/>
                        </a:solidFill>
                        <a:latin typeface="Times New Roman" panose="02020603050405020304" pitchFamily="18" charset="0"/>
                        <a:ea typeface="Yu Gothic Light" panose="020B0300000000000000" pitchFamily="34" charset="-128"/>
                        <a:cs typeface="Times New Roman" panose="02020603050405020304" pitchFamily="18" charset="0"/>
                      </a:endParaRPr>
                    </a:p>
                    <a:p>
                      <a:pPr lvl="0" algn="ctr"/>
                      <a:r>
                        <a:rPr lang="en-IN" sz="1050" b="0" i="0" dirty="0">
                          <a:solidFill>
                            <a:schemeClr val="tx1"/>
                          </a:solidFill>
                          <a:latin typeface="Times New Roman" panose="02020603050405020304" pitchFamily="18" charset="0"/>
                          <a:ea typeface="Yu Gothic Light" panose="020B0300000000000000" pitchFamily="34" charset="-128"/>
                          <a:cs typeface="Times New Roman" panose="02020603050405020304" pitchFamily="18" charset="0"/>
                        </a:rPr>
                        <a:t>CNN</a:t>
                      </a:r>
                    </a:p>
                  </a:txBody>
                  <a:tcPr/>
                </a:tc>
                <a:tc>
                  <a:txBody>
                    <a:bodyPr/>
                    <a:lstStyle/>
                    <a:p>
                      <a:pPr lvl="0" algn="ctr"/>
                      <a:r>
                        <a:rPr lang="fr-FR" sz="1050" b="0" dirty="0">
                          <a:latin typeface="Times New Roman" panose="02020603050405020304" pitchFamily="18" charset="0"/>
                          <a:cs typeface="Times New Roman" panose="02020603050405020304" pitchFamily="18" charset="0"/>
                        </a:rPr>
                        <a:t>SAR (</a:t>
                      </a:r>
                      <a:r>
                        <a:rPr lang="fr-FR" sz="1050" b="0" dirty="0" err="1">
                          <a:latin typeface="Times New Roman" panose="02020603050405020304" pitchFamily="18" charset="0"/>
                          <a:cs typeface="Times New Roman" panose="02020603050405020304" pitchFamily="18" charset="0"/>
                        </a:rPr>
                        <a:t>Synthetic</a:t>
                      </a:r>
                      <a:r>
                        <a:rPr lang="fr-FR" sz="1050" b="0" dirty="0">
                          <a:latin typeface="Times New Roman" panose="02020603050405020304" pitchFamily="18" charset="0"/>
                          <a:cs typeface="Times New Roman" panose="02020603050405020304" pitchFamily="18" charset="0"/>
                        </a:rPr>
                        <a:t> Aperture Radar) images.</a:t>
                      </a:r>
                      <a:endParaRPr lang="en-IN" sz="1050" b="0" i="0" dirty="0">
                        <a:solidFill>
                          <a:schemeClr val="tx1"/>
                        </a:solidFill>
                        <a:latin typeface="Times New Roman" panose="02020603050405020304" pitchFamily="18" charset="0"/>
                        <a:ea typeface="Yu Gothic Light" panose="020B0300000000000000" pitchFamily="34" charset="-128"/>
                        <a:cs typeface="Times New Roman" panose="02020603050405020304" pitchFamily="18" charset="0"/>
                      </a:endParaRPr>
                    </a:p>
                  </a:txBody>
                  <a:tcPr/>
                </a:tc>
                <a:tc>
                  <a:txBody>
                    <a:bodyPr/>
                    <a:lstStyle/>
                    <a:p>
                      <a:pPr lvl="0" algn="ctr"/>
                      <a:r>
                        <a:rPr lang="en-US" sz="1050" b="0" dirty="0">
                          <a:latin typeface="Times New Roman" panose="02020603050405020304" pitchFamily="18" charset="0"/>
                          <a:cs typeface="Times New Roman" panose="02020603050405020304" pitchFamily="18" charset="0"/>
                        </a:rPr>
                        <a:t>Improved accuracy in differentiating oil spills from look alike algae.</a:t>
                      </a:r>
                      <a:endParaRPr lang="en-IN" sz="1050" b="0" i="0" dirty="0">
                        <a:solidFill>
                          <a:schemeClr val="tx1"/>
                        </a:solidFill>
                        <a:latin typeface="Times New Roman" panose="02020603050405020304" pitchFamily="18" charset="0"/>
                        <a:ea typeface="Yu Gothic Light" panose="020B0300000000000000" pitchFamily="34" charset="-128"/>
                        <a:cs typeface="Times New Roman" panose="02020603050405020304" pitchFamily="18" charset="0"/>
                      </a:endParaRPr>
                    </a:p>
                  </a:txBody>
                  <a:tcPr/>
                </a:tc>
                <a:extLst>
                  <a:ext uri="{0D108BD9-81ED-4DB2-BD59-A6C34878D82A}">
                    <a16:rowId xmlns:a16="http://schemas.microsoft.com/office/drawing/2014/main" val="4148349245"/>
                  </a:ext>
                </a:extLst>
              </a:tr>
              <a:tr h="69198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050" b="0" dirty="0">
                          <a:solidFill>
                            <a:schemeClr val="tx1"/>
                          </a:solidFill>
                          <a:latin typeface="Times New Roman" panose="02020603050405020304" pitchFamily="18" charset="0"/>
                          <a:ea typeface="Yu Gothic Light" panose="020B0300000000000000" pitchFamily="34" charset="-128"/>
                          <a:cs typeface="Times New Roman" panose="02020603050405020304" pitchFamily="18" charset="0"/>
                          <a:hlinkClick r:id="rId2">
                            <a:extLst>
                              <a:ext uri="{A12FA001-AC4F-418D-AE19-62706E023703}">
                                <ahyp:hlinkClr xmlns:ahyp="http://schemas.microsoft.com/office/drawing/2018/hyperlinkcolor" val="tx"/>
                              </a:ext>
                            </a:extLst>
                          </a:hlinkClick>
                        </a:rPr>
                        <a:t>Suman Singha</a:t>
                      </a:r>
                      <a:endParaRPr lang="en-GB" sz="1050" b="0" i="0" kern="1200" dirty="0">
                        <a:solidFill>
                          <a:schemeClr val="tx1"/>
                        </a:solidFill>
                        <a:effectLst/>
                        <a:latin typeface="Times New Roman" panose="02020603050405020304" pitchFamily="18" charset="0"/>
                        <a:ea typeface="Yu Gothic Light" panose="020B0300000000000000" pitchFamily="34" charset="-128"/>
                        <a:cs typeface="Times New Roman" panose="02020603050405020304" pitchFamily="18" charset="0"/>
                      </a:endParaRPr>
                    </a:p>
                    <a:p>
                      <a:pPr lvl="0" algn="ctr"/>
                      <a:endParaRPr lang="en-IN" sz="1050" b="0" dirty="0">
                        <a:solidFill>
                          <a:schemeClr val="tx1"/>
                        </a:solidFill>
                        <a:latin typeface="Times New Roman" panose="02020603050405020304" pitchFamily="18" charset="0"/>
                        <a:ea typeface="Yu Gothic Light" panose="020B0300000000000000" pitchFamily="34" charset="-128"/>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50" b="0" dirty="0">
                          <a:solidFill>
                            <a:schemeClr val="tx1"/>
                          </a:solidFill>
                          <a:latin typeface="Times New Roman" panose="02020603050405020304" pitchFamily="18" charset="0"/>
                          <a:ea typeface="Yu Gothic Light" panose="020B0300000000000000" pitchFamily="34" charset="-128"/>
                          <a:cs typeface="Times New Roman" panose="02020603050405020304" pitchFamily="18" charset="0"/>
                        </a:rPr>
                        <a:t> </a:t>
                      </a:r>
                      <a:r>
                        <a:rPr lang="en-GB" sz="1050" b="0" i="0" kern="1200" dirty="0">
                          <a:solidFill>
                            <a:schemeClr val="tx1"/>
                          </a:solidFill>
                          <a:effectLst/>
                          <a:latin typeface="Times New Roman" panose="02020603050405020304" pitchFamily="18" charset="0"/>
                          <a:ea typeface="Yu Gothic Light" panose="020B0300000000000000" pitchFamily="34" charset="-128"/>
                          <a:cs typeface="Times New Roman" panose="02020603050405020304" pitchFamily="18" charset="0"/>
                        </a:rPr>
                        <a:t>Satellite Oil Spill Detection Using Artificial Neural Networks</a:t>
                      </a:r>
                    </a:p>
                    <a:p>
                      <a:pPr marL="0" marR="0" lvl="0" indent="0" algn="ctr" defTabSz="914400" rtl="0" eaLnBrk="1" fontAlgn="auto" latinLnBrk="0" hangingPunct="1">
                        <a:lnSpc>
                          <a:spcPct val="100000"/>
                        </a:lnSpc>
                        <a:spcBef>
                          <a:spcPts val="0"/>
                        </a:spcBef>
                        <a:spcAft>
                          <a:spcPts val="0"/>
                        </a:spcAft>
                        <a:buClrTx/>
                        <a:buSzTx/>
                        <a:buFontTx/>
                        <a:buNone/>
                        <a:tabLst/>
                        <a:defRPr/>
                      </a:pPr>
                      <a:r>
                        <a:rPr lang="en-IN" sz="1050" b="0" i="0" dirty="0">
                          <a:solidFill>
                            <a:schemeClr val="tx1"/>
                          </a:solidFill>
                          <a:latin typeface="Times New Roman" panose="02020603050405020304" pitchFamily="18" charset="0"/>
                          <a:ea typeface="Yu Gothic Light" panose="020B0300000000000000" pitchFamily="34" charset="-128"/>
                          <a:cs typeface="Times New Roman" panose="02020603050405020304" pitchFamily="18" charset="0"/>
                        </a:rPr>
                        <a:t>(2005)</a:t>
                      </a:r>
                    </a:p>
                  </a:txBody>
                  <a:tcPr/>
                </a:tc>
                <a:tc>
                  <a:txBody>
                    <a:bodyPr/>
                    <a:lstStyle/>
                    <a:p>
                      <a:pPr lvl="0" algn="ctr"/>
                      <a:r>
                        <a:rPr lang="en-IN" sz="1050" b="0" i="0" dirty="0">
                          <a:solidFill>
                            <a:schemeClr val="tx1"/>
                          </a:solidFill>
                          <a:latin typeface="Times New Roman" panose="02020603050405020304" pitchFamily="18" charset="0"/>
                          <a:ea typeface="Yu Gothic Light" panose="020B0300000000000000" pitchFamily="34" charset="-128"/>
                          <a:cs typeface="Times New Roman" panose="02020603050405020304" pitchFamily="18" charset="0"/>
                        </a:rPr>
                        <a:t>IEEE</a:t>
                      </a:r>
                    </a:p>
                  </a:txBody>
                  <a:tcPr/>
                </a:tc>
                <a:tc>
                  <a:txBody>
                    <a:bodyPr/>
                    <a:lstStyle/>
                    <a:p>
                      <a:pPr lvl="0" algn="ctr"/>
                      <a:r>
                        <a:rPr lang="en-IN" sz="1050" b="0" i="0" dirty="0">
                          <a:solidFill>
                            <a:schemeClr val="tx1"/>
                          </a:solidFill>
                          <a:latin typeface="Times New Roman" panose="02020603050405020304" pitchFamily="18" charset="0"/>
                          <a:ea typeface="Yu Gothic Light" panose="020B0300000000000000" pitchFamily="34" charset="-128"/>
                          <a:cs typeface="Times New Roman" panose="02020603050405020304" pitchFamily="18" charset="0"/>
                        </a:rPr>
                        <a:t>ANN</a:t>
                      </a:r>
                    </a:p>
                    <a:p>
                      <a:pPr lvl="0" algn="ctr"/>
                      <a:endParaRPr lang="en-IN" sz="1050" b="0" i="0" dirty="0">
                        <a:solidFill>
                          <a:schemeClr val="tx1"/>
                        </a:solidFill>
                        <a:latin typeface="Times New Roman" panose="02020603050405020304" pitchFamily="18" charset="0"/>
                        <a:ea typeface="Yu Gothic Light" panose="020B0300000000000000" pitchFamily="34" charset="-128"/>
                        <a:cs typeface="Times New Roman" panose="02020603050405020304" pitchFamily="18" charset="0"/>
                      </a:endParaRPr>
                    </a:p>
                    <a:p>
                      <a:pPr lvl="0" algn="ctr"/>
                      <a:r>
                        <a:rPr lang="en-IN" sz="1050" b="0" i="0" dirty="0">
                          <a:solidFill>
                            <a:schemeClr val="tx1"/>
                          </a:solidFill>
                          <a:latin typeface="Times New Roman" panose="02020603050405020304" pitchFamily="18" charset="0"/>
                          <a:ea typeface="Yu Gothic Light" panose="020B0300000000000000" pitchFamily="34" charset="-128"/>
                          <a:cs typeface="Times New Roman" panose="02020603050405020304" pitchFamily="18" charset="0"/>
                        </a:rPr>
                        <a:t>Image Processing</a:t>
                      </a:r>
                    </a:p>
                  </a:txBody>
                  <a:tcPr/>
                </a:tc>
                <a:tc>
                  <a:txBody>
                    <a:bodyPr/>
                    <a:lstStyle/>
                    <a:p>
                      <a:pPr lvl="0" algn="ctr"/>
                      <a:r>
                        <a:rPr lang="en-US" sz="1050" b="0" dirty="0">
                          <a:latin typeface="Times New Roman" panose="02020603050405020304" pitchFamily="18" charset="0"/>
                          <a:cs typeface="Times New Roman" panose="02020603050405020304" pitchFamily="18" charset="0"/>
                        </a:rPr>
                        <a:t>Satellite images.</a:t>
                      </a:r>
                      <a:endParaRPr lang="en-IN" sz="1050" b="0" i="0" dirty="0">
                        <a:solidFill>
                          <a:schemeClr val="tx1"/>
                        </a:solidFill>
                        <a:latin typeface="Times New Roman" panose="02020603050405020304" pitchFamily="18" charset="0"/>
                        <a:ea typeface="Yu Gothic Light" panose="020B0300000000000000" pitchFamily="34" charset="-128"/>
                        <a:cs typeface="Times New Roman" panose="02020603050405020304" pitchFamily="18" charset="0"/>
                      </a:endParaRPr>
                    </a:p>
                  </a:txBody>
                  <a:tcPr/>
                </a:tc>
                <a:tc>
                  <a:txBody>
                    <a:bodyPr/>
                    <a:lstStyle/>
                    <a:p>
                      <a:pPr lvl="0" algn="ctr"/>
                      <a:r>
                        <a:rPr lang="en-US" sz="1050" b="0" dirty="0">
                          <a:latin typeface="Times New Roman" panose="02020603050405020304" pitchFamily="18" charset="0"/>
                          <a:cs typeface="Times New Roman" panose="02020603050405020304" pitchFamily="18" charset="0"/>
                        </a:rPr>
                        <a:t>Increased detection accuracy of oil spills using artificial neural networks (ANN).</a:t>
                      </a:r>
                      <a:endParaRPr lang="en-IN" sz="1050" b="0" i="0" dirty="0">
                        <a:solidFill>
                          <a:schemeClr val="tx1"/>
                        </a:solidFill>
                        <a:latin typeface="Times New Roman" panose="02020603050405020304" pitchFamily="18" charset="0"/>
                        <a:ea typeface="Yu Gothic Light" panose="020B0300000000000000" pitchFamily="34" charset="-128"/>
                        <a:cs typeface="Times New Roman" panose="02020603050405020304" pitchFamily="18" charset="0"/>
                      </a:endParaRPr>
                    </a:p>
                  </a:txBody>
                  <a:tcPr/>
                </a:tc>
                <a:extLst>
                  <a:ext uri="{0D108BD9-81ED-4DB2-BD59-A6C34878D82A}">
                    <a16:rowId xmlns:a16="http://schemas.microsoft.com/office/drawing/2014/main" val="3348655848"/>
                  </a:ext>
                </a:extLst>
              </a:tr>
              <a:tr h="996451">
                <a:tc>
                  <a:txBody>
                    <a:bodyPr/>
                    <a:lstStyle/>
                    <a:p>
                      <a:pPr lvl="0" algn="ctr"/>
                      <a:r>
                        <a:rPr lang="en-GB" sz="1050" b="0" i="0" kern="1200" dirty="0">
                          <a:solidFill>
                            <a:schemeClr val="tx1"/>
                          </a:solidFill>
                          <a:effectLst/>
                          <a:latin typeface="Times New Roman" panose="02020603050405020304" pitchFamily="18" charset="0"/>
                          <a:ea typeface="Yu Gothic Light" panose="020B0300000000000000" pitchFamily="34" charset="-128"/>
                          <a:cs typeface="Times New Roman" panose="02020603050405020304" pitchFamily="18" charset="0"/>
                        </a:rPr>
                        <a:t>Kan Zeng</a:t>
                      </a:r>
                      <a:endParaRPr lang="en-IN" sz="1050" b="0" dirty="0">
                        <a:solidFill>
                          <a:schemeClr val="tx1"/>
                        </a:solidFill>
                        <a:latin typeface="Times New Roman" panose="02020603050405020304" pitchFamily="18" charset="0"/>
                        <a:ea typeface="Yu Gothic Light" panose="020B0300000000000000" pitchFamily="34" charset="-128"/>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050" b="0" i="0" kern="1200" dirty="0">
                          <a:solidFill>
                            <a:schemeClr val="tx1"/>
                          </a:solidFill>
                          <a:effectLst/>
                          <a:latin typeface="Times New Roman" panose="02020603050405020304" pitchFamily="18" charset="0"/>
                          <a:ea typeface="Yu Gothic Light" panose="020B0300000000000000" pitchFamily="34" charset="-128"/>
                          <a:cs typeface="Times New Roman" panose="02020603050405020304" pitchFamily="18" charset="0"/>
                        </a:rPr>
                        <a:t>Oil spill detection by imaging radars: Challenges and pitfalls</a:t>
                      </a:r>
                    </a:p>
                    <a:p>
                      <a:pPr marL="0" marR="0" lvl="0" indent="0" algn="ctr" defTabSz="914400" rtl="0" eaLnBrk="1" fontAlgn="auto" latinLnBrk="0" hangingPunct="1">
                        <a:lnSpc>
                          <a:spcPct val="100000"/>
                        </a:lnSpc>
                        <a:spcBef>
                          <a:spcPts val="0"/>
                        </a:spcBef>
                        <a:spcAft>
                          <a:spcPts val="0"/>
                        </a:spcAft>
                        <a:buClrTx/>
                        <a:buSzTx/>
                        <a:buFontTx/>
                        <a:buNone/>
                        <a:tabLst/>
                        <a:defRPr/>
                      </a:pPr>
                      <a:r>
                        <a:rPr lang="en-IN" sz="1050" b="0" i="0" dirty="0">
                          <a:solidFill>
                            <a:schemeClr val="tx1"/>
                          </a:solidFill>
                          <a:latin typeface="Times New Roman" panose="02020603050405020304" pitchFamily="18" charset="0"/>
                          <a:ea typeface="Yu Gothic Light" panose="020B0300000000000000" pitchFamily="34" charset="-128"/>
                          <a:cs typeface="Times New Roman" panose="02020603050405020304" pitchFamily="18" charset="0"/>
                        </a:rPr>
                        <a:t>(2003)</a:t>
                      </a:r>
                    </a:p>
                  </a:txBody>
                  <a:tcPr/>
                </a:tc>
                <a:tc>
                  <a:txBody>
                    <a:bodyPr/>
                    <a:lstStyle/>
                    <a:p>
                      <a:pPr lvl="0" algn="ctr"/>
                      <a:r>
                        <a:rPr lang="en-IN" sz="1050" b="0" i="0" dirty="0">
                          <a:solidFill>
                            <a:schemeClr val="tx1"/>
                          </a:solidFill>
                          <a:latin typeface="Times New Roman" panose="02020603050405020304" pitchFamily="18" charset="0"/>
                          <a:ea typeface="Yu Gothic Light" panose="020B0300000000000000" pitchFamily="34" charset="-128"/>
                          <a:cs typeface="Times New Roman" panose="02020603050405020304" pitchFamily="18" charset="0"/>
                        </a:rPr>
                        <a:t>Science Direct</a:t>
                      </a:r>
                    </a:p>
                  </a:txBody>
                  <a:tcPr/>
                </a:tc>
                <a:tc>
                  <a:txBody>
                    <a:bodyPr/>
                    <a:lstStyle/>
                    <a:p>
                      <a:pPr lvl="0" algn="ctr"/>
                      <a:r>
                        <a:rPr lang="en-IN" sz="1050" b="0" i="0" dirty="0">
                          <a:solidFill>
                            <a:schemeClr val="tx1"/>
                          </a:solidFill>
                          <a:latin typeface="Times New Roman" panose="02020603050405020304" pitchFamily="18" charset="0"/>
                          <a:ea typeface="Yu Gothic Light" panose="020B0300000000000000" pitchFamily="34" charset="-128"/>
                          <a:cs typeface="Times New Roman" panose="02020603050405020304" pitchFamily="18" charset="0"/>
                        </a:rPr>
                        <a:t>SVM</a:t>
                      </a:r>
                    </a:p>
                    <a:p>
                      <a:pPr lvl="0" algn="ctr"/>
                      <a:endParaRPr lang="en-IN" sz="1050" b="0" i="0" dirty="0">
                        <a:solidFill>
                          <a:schemeClr val="tx1"/>
                        </a:solidFill>
                        <a:latin typeface="Times New Roman" panose="02020603050405020304" pitchFamily="18" charset="0"/>
                        <a:ea typeface="Yu Gothic Light" panose="020B0300000000000000" pitchFamily="34" charset="-128"/>
                        <a:cs typeface="Times New Roman" panose="02020603050405020304" pitchFamily="18" charset="0"/>
                      </a:endParaRPr>
                    </a:p>
                    <a:p>
                      <a:pPr lvl="0" algn="ctr"/>
                      <a:r>
                        <a:rPr lang="en-IN" sz="1050" b="0" i="0" dirty="0">
                          <a:solidFill>
                            <a:schemeClr val="tx1"/>
                          </a:solidFill>
                          <a:latin typeface="Times New Roman" panose="02020603050405020304" pitchFamily="18" charset="0"/>
                          <a:ea typeface="Yu Gothic Light" panose="020B0300000000000000" pitchFamily="34" charset="-128"/>
                          <a:cs typeface="Times New Roman" panose="02020603050405020304" pitchFamily="18" charset="0"/>
                        </a:rPr>
                        <a:t>KNN</a:t>
                      </a:r>
                    </a:p>
                    <a:p>
                      <a:pPr lvl="0" algn="ctr"/>
                      <a:endParaRPr lang="en-IN" sz="1050" b="0" i="0" dirty="0">
                        <a:solidFill>
                          <a:schemeClr val="tx1"/>
                        </a:solidFill>
                        <a:latin typeface="Times New Roman" panose="02020603050405020304" pitchFamily="18" charset="0"/>
                        <a:ea typeface="Yu Gothic Light" panose="020B0300000000000000" pitchFamily="34" charset="-128"/>
                        <a:cs typeface="Times New Roman" panose="02020603050405020304" pitchFamily="18" charset="0"/>
                      </a:endParaRPr>
                    </a:p>
                    <a:p>
                      <a:pPr lvl="0" algn="ctr"/>
                      <a:r>
                        <a:rPr lang="en-IN" sz="1050" b="0" i="0" dirty="0">
                          <a:solidFill>
                            <a:schemeClr val="tx1"/>
                          </a:solidFill>
                          <a:latin typeface="Times New Roman" panose="02020603050405020304" pitchFamily="18" charset="0"/>
                          <a:ea typeface="Yu Gothic Light" panose="020B0300000000000000" pitchFamily="34" charset="-128"/>
                          <a:cs typeface="Times New Roman" panose="02020603050405020304" pitchFamily="18" charset="0"/>
                        </a:rPr>
                        <a:t>Bayesian Classifiers</a:t>
                      </a:r>
                    </a:p>
                  </a:txBody>
                  <a:tcPr/>
                </a:tc>
                <a:tc>
                  <a:txBody>
                    <a:bodyPr/>
                    <a:lstStyle/>
                    <a:p>
                      <a:pPr lvl="0" algn="ctr"/>
                      <a:r>
                        <a:rPr lang="en-US" sz="1050" b="0" dirty="0">
                          <a:latin typeface="Times New Roman" panose="02020603050405020304" pitchFamily="18" charset="0"/>
                          <a:cs typeface="Times New Roman" panose="02020603050405020304" pitchFamily="18" charset="0"/>
                        </a:rPr>
                        <a:t>Imaging radar data.</a:t>
                      </a:r>
                      <a:endParaRPr lang="en-IN" sz="1050" b="0" i="0" dirty="0">
                        <a:solidFill>
                          <a:schemeClr val="tx1"/>
                        </a:solidFill>
                        <a:latin typeface="Times New Roman" panose="02020603050405020304" pitchFamily="18" charset="0"/>
                        <a:ea typeface="Yu Gothic Light" panose="020B0300000000000000" pitchFamily="34" charset="-128"/>
                        <a:cs typeface="Times New Roman" panose="02020603050405020304" pitchFamily="18" charset="0"/>
                      </a:endParaRPr>
                    </a:p>
                  </a:txBody>
                  <a:tcPr/>
                </a:tc>
                <a:tc>
                  <a:txBody>
                    <a:bodyPr/>
                    <a:lstStyle/>
                    <a:p>
                      <a:pPr lvl="0" algn="ctr"/>
                      <a:r>
                        <a:rPr lang="en-US" sz="1050" b="0" dirty="0">
                          <a:latin typeface="Times New Roman" panose="02020603050405020304" pitchFamily="18" charset="0"/>
                          <a:cs typeface="Times New Roman" panose="02020603050405020304" pitchFamily="18" charset="0"/>
                        </a:rPr>
                        <a:t>Identified challenges in using imaging radar (e.g., SAR) for oil spill detection.</a:t>
                      </a:r>
                      <a:endParaRPr lang="en-IN" sz="1050" b="0" i="0" dirty="0">
                        <a:solidFill>
                          <a:schemeClr val="tx1"/>
                        </a:solidFill>
                        <a:latin typeface="Times New Roman" panose="02020603050405020304" pitchFamily="18" charset="0"/>
                        <a:ea typeface="Yu Gothic Light" panose="020B0300000000000000" pitchFamily="34" charset="-128"/>
                        <a:cs typeface="Times New Roman" panose="02020603050405020304" pitchFamily="18" charset="0"/>
                      </a:endParaRPr>
                    </a:p>
                  </a:txBody>
                  <a:tcPr/>
                </a:tc>
                <a:extLst>
                  <a:ext uri="{0D108BD9-81ED-4DB2-BD59-A6C34878D82A}">
                    <a16:rowId xmlns:a16="http://schemas.microsoft.com/office/drawing/2014/main" val="3823659614"/>
                  </a:ext>
                </a:extLst>
              </a:tr>
              <a:tr h="844216">
                <a:tc>
                  <a:txBody>
                    <a:bodyPr/>
                    <a:lstStyle/>
                    <a:p>
                      <a:pPr lvl="0" algn="ctr"/>
                      <a:r>
                        <a:rPr lang="en-US" sz="1050" b="0" i="0" u="sng" kern="1200" dirty="0">
                          <a:solidFill>
                            <a:schemeClr val="tx1"/>
                          </a:solidFill>
                          <a:effectLst/>
                          <a:latin typeface="Times New Roman" panose="02020603050405020304" pitchFamily="18" charset="0"/>
                          <a:ea typeface="Yu Gothic Light" panose="020B0300000000000000" pitchFamily="34" charset="-128"/>
                          <a:cs typeface="Times New Roman" panose="02020603050405020304" pitchFamily="18" charset="0"/>
                        </a:rPr>
                        <a:t>Anne H. </a:t>
                      </a:r>
                      <a:r>
                        <a:rPr lang="en-US" sz="1050" b="0" i="0" u="sng" kern="1200" dirty="0" err="1">
                          <a:solidFill>
                            <a:schemeClr val="tx1"/>
                          </a:solidFill>
                          <a:effectLst/>
                          <a:latin typeface="Times New Roman" panose="02020603050405020304" pitchFamily="18" charset="0"/>
                          <a:ea typeface="Yu Gothic Light" panose="020B0300000000000000" pitchFamily="34" charset="-128"/>
                          <a:cs typeface="Times New Roman" panose="02020603050405020304" pitchFamily="18" charset="0"/>
                        </a:rPr>
                        <a:t>Schistad</a:t>
                      </a:r>
                      <a:r>
                        <a:rPr lang="en-US" sz="1050" b="0" i="0" u="sng" kern="1200" dirty="0">
                          <a:solidFill>
                            <a:schemeClr val="tx1"/>
                          </a:solidFill>
                          <a:effectLst/>
                          <a:latin typeface="Times New Roman" panose="02020603050405020304" pitchFamily="18" charset="0"/>
                          <a:ea typeface="Yu Gothic Light" panose="020B0300000000000000" pitchFamily="34" charset="-128"/>
                          <a:cs typeface="Times New Roman" panose="02020603050405020304" pitchFamily="18" charset="0"/>
                        </a:rPr>
                        <a:t> Solberg</a:t>
                      </a:r>
                      <a:endParaRPr lang="en-IN" sz="1050" b="0" i="0" dirty="0">
                        <a:solidFill>
                          <a:schemeClr val="tx1"/>
                        </a:solidFill>
                        <a:latin typeface="Times New Roman" panose="02020603050405020304" pitchFamily="18" charset="0"/>
                        <a:ea typeface="Yu Gothic Light" panose="020B0300000000000000" pitchFamily="34" charset="-128"/>
                        <a:cs typeface="Times New Roman" panose="02020603050405020304" pitchFamily="18" charset="0"/>
                      </a:endParaRPr>
                    </a:p>
                  </a:txBody>
                  <a:tcPr/>
                </a:tc>
                <a:tc>
                  <a:txBody>
                    <a:bodyPr/>
                    <a:lstStyle/>
                    <a:p>
                      <a:pPr lvl="0" algn="ctr"/>
                      <a:r>
                        <a:rPr lang="en-US" sz="1050" b="0" i="0" kern="1200" dirty="0">
                          <a:solidFill>
                            <a:schemeClr val="tx1"/>
                          </a:solidFill>
                          <a:effectLst/>
                          <a:latin typeface="Times New Roman" panose="02020603050405020304" pitchFamily="18" charset="0"/>
                          <a:ea typeface="Yu Gothic Light" panose="020B0300000000000000" pitchFamily="34" charset="-128"/>
                          <a:cs typeface="Times New Roman" panose="02020603050405020304" pitchFamily="18" charset="0"/>
                        </a:rPr>
                        <a:t>Oil Spill Detection in Hybrid-Polarimetric SAR Images</a:t>
                      </a:r>
                    </a:p>
                    <a:p>
                      <a:pPr lvl="0" algn="ctr"/>
                      <a:r>
                        <a:rPr lang="en-US" sz="1050" b="0" i="0" kern="1200" dirty="0">
                          <a:solidFill>
                            <a:schemeClr val="tx1"/>
                          </a:solidFill>
                          <a:effectLst/>
                          <a:latin typeface="Times New Roman" panose="02020603050405020304" pitchFamily="18" charset="0"/>
                          <a:ea typeface="Yu Gothic Light" panose="020B0300000000000000" pitchFamily="34" charset="-128"/>
                          <a:cs typeface="Times New Roman" panose="02020603050405020304" pitchFamily="18" charset="0"/>
                        </a:rPr>
                        <a:t>(2014)</a:t>
                      </a:r>
                    </a:p>
                  </a:txBody>
                  <a:tcPr/>
                </a:tc>
                <a:tc>
                  <a:txBody>
                    <a:bodyPr/>
                    <a:lstStyle/>
                    <a:p>
                      <a:pPr lvl="0" algn="ctr"/>
                      <a:r>
                        <a:rPr lang="en-IN" sz="1050" b="0" i="0" dirty="0">
                          <a:solidFill>
                            <a:schemeClr val="tx1"/>
                          </a:solidFill>
                          <a:latin typeface="Times New Roman" panose="02020603050405020304" pitchFamily="18" charset="0"/>
                          <a:ea typeface="Yu Gothic Light" panose="020B0300000000000000" pitchFamily="34" charset="-128"/>
                          <a:cs typeface="Times New Roman" panose="02020603050405020304" pitchFamily="18" charset="0"/>
                        </a:rPr>
                        <a:t>IEEE</a:t>
                      </a:r>
                    </a:p>
                  </a:txBody>
                  <a:tcPr/>
                </a:tc>
                <a:tc>
                  <a:txBody>
                    <a:bodyPr/>
                    <a:lstStyle/>
                    <a:p>
                      <a:pPr lvl="0" algn="ctr"/>
                      <a:r>
                        <a:rPr lang="en-IN" sz="1050" b="0" i="0" dirty="0">
                          <a:solidFill>
                            <a:schemeClr val="tx1"/>
                          </a:solidFill>
                          <a:latin typeface="Times New Roman" panose="02020603050405020304" pitchFamily="18" charset="0"/>
                          <a:ea typeface="Yu Gothic Light" panose="020B0300000000000000" pitchFamily="34" charset="-128"/>
                          <a:cs typeface="Times New Roman" panose="02020603050405020304" pitchFamily="18" charset="0"/>
                        </a:rPr>
                        <a:t>SVM</a:t>
                      </a:r>
                      <a:br>
                        <a:rPr lang="en-IN" sz="1050" b="0" i="0" dirty="0">
                          <a:solidFill>
                            <a:schemeClr val="tx1"/>
                          </a:solidFill>
                          <a:latin typeface="Times New Roman" panose="02020603050405020304" pitchFamily="18" charset="0"/>
                          <a:ea typeface="Yu Gothic Light" panose="020B0300000000000000" pitchFamily="34" charset="-128"/>
                          <a:cs typeface="Times New Roman" panose="02020603050405020304" pitchFamily="18" charset="0"/>
                        </a:rPr>
                      </a:br>
                      <a:endParaRPr lang="en-IN" sz="1050" b="0" i="0" dirty="0">
                        <a:solidFill>
                          <a:schemeClr val="tx1"/>
                        </a:solidFill>
                        <a:latin typeface="Times New Roman" panose="02020603050405020304" pitchFamily="18" charset="0"/>
                        <a:ea typeface="Yu Gothic Light" panose="020B0300000000000000" pitchFamily="34" charset="-128"/>
                        <a:cs typeface="Times New Roman" panose="02020603050405020304" pitchFamily="18" charset="0"/>
                      </a:endParaRPr>
                    </a:p>
                    <a:p>
                      <a:pPr lvl="0" algn="ctr"/>
                      <a:r>
                        <a:rPr lang="en-IN" sz="1050" b="0" i="0" dirty="0">
                          <a:solidFill>
                            <a:schemeClr val="tx1"/>
                          </a:solidFill>
                          <a:latin typeface="Times New Roman" panose="02020603050405020304" pitchFamily="18" charset="0"/>
                          <a:ea typeface="Yu Gothic Light" panose="020B0300000000000000" pitchFamily="34" charset="-128"/>
                          <a:cs typeface="Times New Roman" panose="02020603050405020304" pitchFamily="18" charset="0"/>
                        </a:rPr>
                        <a:t>Random Forest</a:t>
                      </a:r>
                      <a:br>
                        <a:rPr lang="en-IN" sz="1050" b="0" i="0" dirty="0">
                          <a:solidFill>
                            <a:schemeClr val="tx1"/>
                          </a:solidFill>
                          <a:latin typeface="Times New Roman" panose="02020603050405020304" pitchFamily="18" charset="0"/>
                          <a:ea typeface="Yu Gothic Light" panose="020B0300000000000000" pitchFamily="34" charset="-128"/>
                          <a:cs typeface="Times New Roman" panose="02020603050405020304" pitchFamily="18" charset="0"/>
                        </a:rPr>
                      </a:br>
                      <a:br>
                        <a:rPr lang="en-IN" sz="1050" b="0" i="0" dirty="0">
                          <a:solidFill>
                            <a:schemeClr val="tx1"/>
                          </a:solidFill>
                          <a:latin typeface="Times New Roman" panose="02020603050405020304" pitchFamily="18" charset="0"/>
                          <a:ea typeface="Yu Gothic Light" panose="020B0300000000000000" pitchFamily="34" charset="-128"/>
                          <a:cs typeface="Times New Roman" panose="02020603050405020304" pitchFamily="18" charset="0"/>
                        </a:rPr>
                      </a:br>
                      <a:r>
                        <a:rPr lang="en-IN" sz="1050" b="0" i="0" dirty="0">
                          <a:solidFill>
                            <a:schemeClr val="tx1"/>
                          </a:solidFill>
                          <a:latin typeface="Times New Roman" panose="02020603050405020304" pitchFamily="18" charset="0"/>
                          <a:ea typeface="Yu Gothic Light" panose="020B0300000000000000" pitchFamily="34" charset="-128"/>
                          <a:cs typeface="Times New Roman" panose="02020603050405020304" pitchFamily="18" charset="0"/>
                        </a:rPr>
                        <a:t>ANN</a:t>
                      </a:r>
                    </a:p>
                  </a:txBody>
                  <a:tcPr/>
                </a:tc>
                <a:tc>
                  <a:txBody>
                    <a:bodyPr/>
                    <a:lstStyle/>
                    <a:p>
                      <a:pPr lvl="0" algn="ctr"/>
                      <a:r>
                        <a:rPr lang="en-US" sz="1050" b="0" dirty="0">
                          <a:latin typeface="Times New Roman" panose="02020603050405020304" pitchFamily="18" charset="0"/>
                          <a:cs typeface="Times New Roman" panose="02020603050405020304" pitchFamily="18" charset="0"/>
                        </a:rPr>
                        <a:t>Hybrid-polarimetric SAR (Synthetic Aperture Radar) images.</a:t>
                      </a:r>
                      <a:endParaRPr lang="en-IN" sz="1050" b="0" i="0" dirty="0">
                        <a:solidFill>
                          <a:schemeClr val="tx1"/>
                        </a:solidFill>
                        <a:latin typeface="Times New Roman" panose="02020603050405020304" pitchFamily="18" charset="0"/>
                        <a:ea typeface="Yu Gothic Light" panose="020B0300000000000000" pitchFamily="34" charset="-128"/>
                        <a:cs typeface="Times New Roman" panose="02020603050405020304" pitchFamily="18" charset="0"/>
                      </a:endParaRPr>
                    </a:p>
                  </a:txBody>
                  <a:tcPr/>
                </a:tc>
                <a:tc>
                  <a:txBody>
                    <a:bodyPr/>
                    <a:lstStyle/>
                    <a:p>
                      <a:pPr lvl="0" algn="ctr"/>
                      <a:r>
                        <a:rPr lang="en-US" sz="1050" b="0" dirty="0">
                          <a:latin typeface="Times New Roman" panose="02020603050405020304" pitchFamily="18" charset="0"/>
                          <a:cs typeface="Times New Roman" panose="02020603050405020304" pitchFamily="18" charset="0"/>
                        </a:rPr>
                        <a:t>Improved oil spill detection using hybrid-polarimetric SAR imaging techniques.</a:t>
                      </a:r>
                      <a:endParaRPr lang="en-IN" sz="1050" b="0" i="0" dirty="0">
                        <a:solidFill>
                          <a:schemeClr val="tx1"/>
                        </a:solidFill>
                        <a:latin typeface="Times New Roman" panose="02020603050405020304" pitchFamily="18" charset="0"/>
                        <a:ea typeface="Yu Gothic Light" panose="020B0300000000000000" pitchFamily="34" charset="-128"/>
                        <a:cs typeface="Times New Roman" panose="02020603050405020304" pitchFamily="18" charset="0"/>
                      </a:endParaRPr>
                    </a:p>
                  </a:txBody>
                  <a:tcPr/>
                </a:tc>
                <a:extLst>
                  <a:ext uri="{0D108BD9-81ED-4DB2-BD59-A6C34878D82A}">
                    <a16:rowId xmlns:a16="http://schemas.microsoft.com/office/drawing/2014/main" val="3218173770"/>
                  </a:ext>
                </a:extLst>
              </a:tr>
            </a:tbl>
          </a:graphicData>
        </a:graphic>
      </p:graphicFrame>
    </p:spTree>
    <p:extLst>
      <p:ext uri="{BB962C8B-B14F-4D97-AF65-F5344CB8AC3E}">
        <p14:creationId xmlns:p14="http://schemas.microsoft.com/office/powerpoint/2010/main" val="37677111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Proposed Method</a:t>
            </a:r>
          </a:p>
        </p:txBody>
      </p:sp>
      <p:sp>
        <p:nvSpPr>
          <p:cNvPr id="3" name="Content Placeholder 2"/>
          <p:cNvSpPr>
            <a:spLocks noGrp="1"/>
          </p:cNvSpPr>
          <p:nvPr>
            <p:ph idx="1"/>
          </p:nvPr>
        </p:nvSpPr>
        <p:spPr>
          <a:xfrm>
            <a:off x="762000" y="1059873"/>
            <a:ext cx="10668000" cy="4952997"/>
          </a:xfrm>
        </p:spPr>
        <p:txBody>
          <a:bodyPr>
            <a:normAutofit/>
          </a:bodyPr>
          <a:lstStyle/>
          <a:p>
            <a:pPr algn="just" eaLnBrk="0" fontAlgn="base" hangingPunct="0">
              <a:spcBef>
                <a:spcPct val="0"/>
              </a:spcBef>
              <a:spcAft>
                <a:spcPct val="0"/>
              </a:spcAft>
            </a:pPr>
            <a:r>
              <a:rPr lang="en-US" b="1" dirty="0">
                <a:latin typeface="Times New Roman" panose="02020603050405020304" pitchFamily="18" charset="0"/>
                <a:cs typeface="Times New Roman" panose="02020603050405020304" pitchFamily="18" charset="0"/>
              </a:rPr>
              <a:t>Machine Learning Algorithms:</a:t>
            </a:r>
            <a:r>
              <a:rPr lang="en-US" dirty="0">
                <a:latin typeface="Times New Roman" panose="02020603050405020304" pitchFamily="18" charset="0"/>
                <a:cs typeface="Times New Roman" panose="02020603050405020304" pitchFamily="18" charset="0"/>
              </a:rPr>
              <a:t> Utilizes Support Vector Machine (SVM), Random Forest, and </a:t>
            </a:r>
            <a:r>
              <a:rPr lang="en-US" dirty="0" err="1">
                <a:latin typeface="Times New Roman" panose="02020603050405020304" pitchFamily="18" charset="0"/>
                <a:cs typeface="Times New Roman" panose="02020603050405020304" pitchFamily="18" charset="0"/>
              </a:rPr>
              <a:t>XGBoost</a:t>
            </a:r>
            <a:r>
              <a:rPr lang="en-US" dirty="0">
                <a:latin typeface="Times New Roman" panose="02020603050405020304" pitchFamily="18" charset="0"/>
                <a:cs typeface="Times New Roman" panose="02020603050405020304" pitchFamily="18" charset="0"/>
              </a:rPr>
              <a:t> to classify image patches as oil spills or non-oil spills.</a:t>
            </a:r>
          </a:p>
          <a:p>
            <a:pPr algn="just" eaLnBrk="0" fontAlgn="base" hangingPunct="0">
              <a:spcBef>
                <a:spcPct val="0"/>
              </a:spcBef>
              <a:spcAft>
                <a:spcPct val="0"/>
              </a:spcAft>
            </a:pPr>
            <a:r>
              <a:rPr lang="en-US" b="1" dirty="0">
                <a:latin typeface="Times New Roman" panose="02020603050405020304" pitchFamily="18" charset="0"/>
                <a:cs typeface="Times New Roman" panose="02020603050405020304" pitchFamily="18" charset="0"/>
              </a:rPr>
              <a:t>Feature Extraction:</a:t>
            </a:r>
            <a:r>
              <a:rPr lang="en-US" dirty="0">
                <a:latin typeface="Times New Roman" panose="02020603050405020304" pitchFamily="18" charset="0"/>
                <a:cs typeface="Times New Roman" panose="02020603050405020304" pitchFamily="18" charset="0"/>
              </a:rPr>
              <a:t> Leverages spectral and spatial features from satellite imagery to improve classification accuracy.</a:t>
            </a:r>
          </a:p>
          <a:p>
            <a:pPr algn="just" eaLnBrk="0" fontAlgn="base" hangingPunct="0">
              <a:spcBef>
                <a:spcPct val="0"/>
              </a:spcBef>
              <a:spcAft>
                <a:spcPct val="0"/>
              </a:spcAft>
            </a:pPr>
            <a:r>
              <a:rPr lang="en-US" b="1" dirty="0">
                <a:latin typeface="Times New Roman" panose="02020603050405020304" pitchFamily="18" charset="0"/>
                <a:cs typeface="Times New Roman" panose="02020603050405020304" pitchFamily="18" charset="0"/>
              </a:rPr>
              <a:t>Backend Development:</a:t>
            </a:r>
            <a:r>
              <a:rPr lang="en-US" dirty="0">
                <a:latin typeface="Times New Roman" panose="02020603050405020304" pitchFamily="18" charset="0"/>
                <a:cs typeface="Times New Roman" panose="02020603050405020304" pitchFamily="18" charset="0"/>
              </a:rPr>
              <a:t> Processes data using Python to support the oil spill detection framework.</a:t>
            </a:r>
          </a:p>
          <a:p>
            <a:pPr algn="just" eaLnBrk="0" fontAlgn="base" hangingPunct="0">
              <a:spcBef>
                <a:spcPct val="0"/>
              </a:spcBef>
              <a:spcAft>
                <a:spcPct val="0"/>
              </a:spcAft>
            </a:pPr>
            <a:r>
              <a:rPr lang="en-US" b="1" dirty="0">
                <a:latin typeface="Times New Roman" panose="02020603050405020304" pitchFamily="18" charset="0"/>
                <a:cs typeface="Times New Roman" panose="02020603050405020304" pitchFamily="18" charset="0"/>
              </a:rPr>
              <a:t>Real-Time Monitoring:</a:t>
            </a:r>
            <a:r>
              <a:rPr lang="en-US" dirty="0">
                <a:latin typeface="Times New Roman" panose="02020603050405020304" pitchFamily="18" charset="0"/>
                <a:cs typeface="Times New Roman" panose="02020603050405020304" pitchFamily="18" charset="0"/>
              </a:rPr>
              <a:t> Enables rapid identification and response to marine pollution incidents.</a:t>
            </a:r>
            <a:endParaRPr lang="en-US" altLang="en-US" dirty="0">
              <a:latin typeface="Times New Roman" panose="02020603050405020304" pitchFamily="18" charset="0"/>
              <a:cs typeface="Times New Roman" panose="02020603050405020304" pitchFamily="18" charset="0"/>
            </a:endParaRPr>
          </a:p>
          <a:p>
            <a:pPr algn="just" eaLnBrk="0" fontAlgn="base" hangingPunct="0">
              <a:spcBef>
                <a:spcPct val="0"/>
              </a:spcBef>
              <a:spcAft>
                <a:spcPct val="0"/>
              </a:spcAft>
            </a:pPr>
            <a:r>
              <a:rPr lang="en-US" b="1" dirty="0">
                <a:latin typeface="Times New Roman" panose="02020603050405020304" pitchFamily="18" charset="0"/>
                <a:cs typeface="Times New Roman" panose="02020603050405020304" pitchFamily="18" charset="0"/>
              </a:rPr>
              <a:t>Scalability and Sustainability:</a:t>
            </a:r>
            <a:r>
              <a:rPr lang="en-US" dirty="0">
                <a:latin typeface="Times New Roman" panose="02020603050405020304" pitchFamily="18" charset="0"/>
                <a:cs typeface="Times New Roman" panose="02020603050405020304" pitchFamily="18" charset="0"/>
              </a:rPr>
              <a:t> Provides an efficient and environmentally sustainable solution for maritime ecosystem protection.</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indent="0">
              <a:buNone/>
            </a:pPr>
            <a:endParaRPr lang="en-GB"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596186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F5611-ACE3-2B2E-E0C7-5C8C546291D4}"/>
              </a:ext>
            </a:extLst>
          </p:cNvPr>
          <p:cNvSpPr>
            <a:spLocks noGrp="1"/>
          </p:cNvSpPr>
          <p:nvPr>
            <p:ph type="title"/>
          </p:nvPr>
        </p:nvSpPr>
        <p:spPr>
          <a:xfrm>
            <a:off x="812800" y="274638"/>
            <a:ext cx="10668000" cy="487362"/>
          </a:xfrm>
        </p:spPr>
        <p:txBody>
          <a:bodyPr anchor="ctr">
            <a:normAutofit/>
          </a:bodyPr>
          <a:lstStyle/>
          <a:p>
            <a:pPr>
              <a:lnSpc>
                <a:spcPct val="90000"/>
              </a:lnSpc>
            </a:pPr>
            <a:r>
              <a:rPr lang="en-IN" dirty="0"/>
              <a:t>Architecture Diagram</a:t>
            </a:r>
            <a:endParaRPr lang="en-IN"/>
          </a:p>
        </p:txBody>
      </p:sp>
      <p:pic>
        <p:nvPicPr>
          <p:cNvPr id="7" name="Content Placeholder 6">
            <a:extLst>
              <a:ext uri="{FF2B5EF4-FFF2-40B4-BE49-F238E27FC236}">
                <a16:creationId xmlns:a16="http://schemas.microsoft.com/office/drawing/2014/main" id="{E4FBDDAC-3D2C-66FD-DF1F-857B1F606012}"/>
              </a:ext>
            </a:extLst>
          </p:cNvPr>
          <p:cNvPicPr>
            <a:picLocks noGrp="1" noChangeAspect="1"/>
          </p:cNvPicPr>
          <p:nvPr>
            <p:ph idx="1"/>
          </p:nvPr>
        </p:nvPicPr>
        <p:blipFill>
          <a:blip r:embed="rId2"/>
          <a:stretch>
            <a:fillRect/>
          </a:stretch>
        </p:blipFill>
        <p:spPr>
          <a:xfrm>
            <a:off x="3396457" y="1143000"/>
            <a:ext cx="5500686" cy="4953000"/>
          </a:xfrm>
        </p:spPr>
      </p:pic>
    </p:spTree>
    <p:extLst>
      <p:ext uri="{BB962C8B-B14F-4D97-AF65-F5344CB8AC3E}">
        <p14:creationId xmlns:p14="http://schemas.microsoft.com/office/powerpoint/2010/main" val="38205326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Objective</a:t>
            </a:r>
          </a:p>
        </p:txBody>
      </p:sp>
      <p:sp>
        <p:nvSpPr>
          <p:cNvPr id="3" name="Content Placeholder 2">
            <a:extLst>
              <a:ext uri="{FF2B5EF4-FFF2-40B4-BE49-F238E27FC236}">
                <a16:creationId xmlns:a16="http://schemas.microsoft.com/office/drawing/2014/main" id="{44A2E7F8-DF54-DCAC-D07B-C63E3F6E8891}"/>
              </a:ext>
            </a:extLst>
          </p:cNvPr>
          <p:cNvSpPr>
            <a:spLocks noGrp="1"/>
          </p:cNvSpPr>
          <p:nvPr>
            <p:ph idx="1"/>
          </p:nvPr>
        </p:nvSpPr>
        <p:spPr/>
        <p:txBody>
          <a:bodyPr/>
          <a:lstStyle/>
          <a:p>
            <a:r>
              <a:rPr lang="en-US" b="1" dirty="0"/>
              <a:t>Automated Oil Spill Detection:</a:t>
            </a:r>
            <a:r>
              <a:rPr lang="en-US" dirty="0"/>
              <a:t> Develop an automated system that uses AIS and satellite imagery to detect oil spills with high accuracy, enhancing maritime safety and environmental protection.</a:t>
            </a:r>
          </a:p>
        </p:txBody>
      </p:sp>
    </p:spTree>
    <p:extLst>
      <p:ext uri="{BB962C8B-B14F-4D97-AF65-F5344CB8AC3E}">
        <p14:creationId xmlns:p14="http://schemas.microsoft.com/office/powerpoint/2010/main" val="26667295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Timeline of Project</a:t>
            </a:r>
          </a:p>
        </p:txBody>
      </p:sp>
      <p:sp>
        <p:nvSpPr>
          <p:cNvPr id="6" name="Content Placeholder 5">
            <a:extLst>
              <a:ext uri="{FF2B5EF4-FFF2-40B4-BE49-F238E27FC236}">
                <a16:creationId xmlns:a16="http://schemas.microsoft.com/office/drawing/2014/main" id="{55547864-397F-8ED3-7765-2DAD5B11BF0F}"/>
              </a:ext>
            </a:extLst>
          </p:cNvPr>
          <p:cNvSpPr>
            <a:spLocks noGrp="1"/>
          </p:cNvSpPr>
          <p:nvPr>
            <p:ph idx="1"/>
          </p:nvPr>
        </p:nvSpPr>
        <p:spPr/>
        <p:txBody>
          <a:bodyPr/>
          <a:lstStyle/>
          <a:p>
            <a:endParaRPr lang="en-US"/>
          </a:p>
        </p:txBody>
      </p:sp>
      <p:pic>
        <p:nvPicPr>
          <p:cNvPr id="9" name="Picture 8">
            <a:extLst>
              <a:ext uri="{FF2B5EF4-FFF2-40B4-BE49-F238E27FC236}">
                <a16:creationId xmlns:a16="http://schemas.microsoft.com/office/drawing/2014/main" id="{F3EA9615-40A4-E6DB-B312-EA0349F5B66A}"/>
              </a:ext>
            </a:extLst>
          </p:cNvPr>
          <p:cNvPicPr>
            <a:picLocks noChangeAspect="1"/>
          </p:cNvPicPr>
          <p:nvPr/>
        </p:nvPicPr>
        <p:blipFill>
          <a:blip r:embed="rId2"/>
          <a:stretch>
            <a:fillRect/>
          </a:stretch>
        </p:blipFill>
        <p:spPr>
          <a:xfrm>
            <a:off x="812800" y="1143001"/>
            <a:ext cx="10769599" cy="5086740"/>
          </a:xfrm>
          <a:prstGeom prst="rect">
            <a:avLst/>
          </a:prstGeom>
        </p:spPr>
      </p:pic>
    </p:spTree>
    <p:extLst>
      <p:ext uri="{BB962C8B-B14F-4D97-AF65-F5344CB8AC3E}">
        <p14:creationId xmlns:p14="http://schemas.microsoft.com/office/powerpoint/2010/main" val="36773328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56EE3-03CB-AD2D-2F3C-1D576EBF0366}"/>
              </a:ext>
            </a:extLst>
          </p:cNvPr>
          <p:cNvSpPr>
            <a:spLocks noGrp="1"/>
          </p:cNvSpPr>
          <p:nvPr>
            <p:ph type="title"/>
          </p:nvPr>
        </p:nvSpPr>
        <p:spPr/>
        <p:txBody>
          <a:bodyPr/>
          <a:lstStyle/>
          <a:p>
            <a:r>
              <a:rPr lang="en-IN" dirty="0"/>
              <a:t>Expected Outcomes</a:t>
            </a:r>
          </a:p>
        </p:txBody>
      </p:sp>
      <p:sp>
        <p:nvSpPr>
          <p:cNvPr id="8" name="Rectangle 4">
            <a:extLst>
              <a:ext uri="{FF2B5EF4-FFF2-40B4-BE49-F238E27FC236}">
                <a16:creationId xmlns:a16="http://schemas.microsoft.com/office/drawing/2014/main" id="{012EC7E6-06E9-0628-E9CA-9F46FB4D312C}"/>
              </a:ext>
            </a:extLst>
          </p:cNvPr>
          <p:cNvSpPr>
            <a:spLocks noGrp="1" noChangeArrowheads="1"/>
          </p:cNvSpPr>
          <p:nvPr>
            <p:ph idx="1"/>
          </p:nvPr>
        </p:nvSpPr>
        <p:spPr bwMode="auto">
          <a:xfrm>
            <a:off x="381895" y="107658"/>
            <a:ext cx="11232266" cy="40152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a:buNone/>
            </a:pPr>
            <a:endParaRPr lang="en-GB" sz="1800" dirty="0">
              <a:effectLst/>
              <a:latin typeface="Times New Roman" panose="02020603050405020304" pitchFamily="18" charset="0"/>
              <a:ea typeface="Times New Roman" panose="02020603050405020304" pitchFamily="18" charset="0"/>
            </a:endParaRPr>
          </a:p>
          <a:p>
            <a:pPr marL="0" indent="0" algn="just">
              <a:buNone/>
            </a:pPr>
            <a:r>
              <a:rPr lang="en-US" sz="1800" dirty="0">
                <a:effectLst/>
                <a:latin typeface="Times New Roman" panose="02020603050405020304" pitchFamily="18" charset="0"/>
                <a:ea typeface="Times New Roman" panose="02020603050405020304" pitchFamily="18" charset="0"/>
              </a:rPr>
              <a:t> </a:t>
            </a:r>
            <a:endParaRPr lang="en-GB" sz="1800" dirty="0">
              <a:effectLst/>
              <a:latin typeface="Times New Roman" panose="02020603050405020304" pitchFamily="18" charset="0"/>
              <a:ea typeface="Times New Roman" panose="02020603050405020304" pitchFamily="18" charset="0"/>
            </a:endParaRPr>
          </a:p>
          <a:p>
            <a:pPr algn="just">
              <a:lnSpc>
                <a:spcPct val="150000"/>
              </a:lnSpc>
            </a:pPr>
            <a:r>
              <a:rPr lang="en-US" b="1" dirty="0">
                <a:effectLst/>
                <a:latin typeface="Times New Roman" panose="02020603050405020304" pitchFamily="18" charset="0"/>
                <a:ea typeface="Times New Roman" panose="02020603050405020304" pitchFamily="18" charset="0"/>
              </a:rPr>
              <a:t>Enhanced Detection Accuracy:</a:t>
            </a:r>
            <a:r>
              <a:rPr lang="en-US" dirty="0">
                <a:effectLst/>
                <a:latin typeface="Times New Roman" panose="02020603050405020304" pitchFamily="18" charset="0"/>
                <a:ea typeface="Times New Roman" panose="02020603050405020304" pitchFamily="18" charset="0"/>
              </a:rPr>
              <a:t> The system is designed to significantly improve oil spill detection accuracy by integrating advanced machine learning and deep learning models with multi-source data. This integration leverages detailed spectral and spatial features from SAR imagery and AIS vessel data, ensuring that subtle indicators of oil spills are captured while minimizing false positives.</a:t>
            </a:r>
            <a:endParaRPr lang="en-GB" dirty="0">
              <a:effectLst/>
              <a:latin typeface="Times New Roman" panose="02020603050405020304" pitchFamily="18" charset="0"/>
              <a:ea typeface="Times New Roman" panose="02020603050405020304" pitchFamily="18" charset="0"/>
            </a:endParaRPr>
          </a:p>
          <a:p>
            <a:pPr marL="0" marR="0" lvl="0" indent="0" algn="l" defTabSz="914400" rtl="0" eaLnBrk="0" fontAlgn="base" latinLnBrk="0" hangingPunct="0">
              <a:lnSpc>
                <a:spcPct val="2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10191117"/>
      </p:ext>
    </p:extLst>
  </p:cSld>
  <p:clrMapOvr>
    <a:masterClrMapping/>
  </p:clrMapOvr>
</p:sld>
</file>

<file path=ppt/theme/theme1.xml><?xml version="1.0" encoding="utf-8"?>
<a:theme xmlns:a="http://schemas.openxmlformats.org/drawingml/2006/main" name="Bioinformat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R1_PPT" id="{B9C0D86E-391B-4498-A5D8-BE8F29D0F70F}" vid="{8BEF872C-45F1-4CE4-983A-F8BBB7EC962C}"/>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CF7E94455598354AA92C9A7FF1F6F333" ma:contentTypeVersion="3" ma:contentTypeDescription="Create a new document." ma:contentTypeScope="" ma:versionID="ab1a16039b5792013182e7fe834ea5bf">
  <xsd:schema xmlns:xsd="http://www.w3.org/2001/XMLSchema" xmlns:xs="http://www.w3.org/2001/XMLSchema" xmlns:p="http://schemas.microsoft.com/office/2006/metadata/properties" xmlns:ns3="5c7b1ef3-87d6-4fc2-bfdd-1f6cfa67cf6f" targetNamespace="http://schemas.microsoft.com/office/2006/metadata/properties" ma:root="true" ma:fieldsID="182f597d0a42db7146719728cf3f1381" ns3:_="">
    <xsd:import namespace="5c7b1ef3-87d6-4fc2-bfdd-1f6cfa67cf6f"/>
    <xsd:element name="properties">
      <xsd:complexType>
        <xsd:sequence>
          <xsd:element name="documentManagement">
            <xsd:complexType>
              <xsd:all>
                <xsd:element ref="ns3:MediaServiceMetadata" minOccurs="0"/>
                <xsd:element ref="ns3:MediaServiceFastMetadata"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c7b1ef3-87d6-4fc2-bfdd-1f6cfa67cf6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20D84EA-986E-4C5C-ADBE-55B695108001}">
  <ds:schemaRefs>
    <ds:schemaRef ds:uri="http://schemas.microsoft.com/sharepoint/v3/contenttype/forms"/>
  </ds:schemaRefs>
</ds:datastoreItem>
</file>

<file path=customXml/itemProps2.xml><?xml version="1.0" encoding="utf-8"?>
<ds:datastoreItem xmlns:ds="http://schemas.openxmlformats.org/officeDocument/2006/customXml" ds:itemID="{D6A6CDC7-B619-460C-A3D0-6730AE11A34B}">
  <ds:schemaRefs>
    <ds:schemaRef ds:uri="http://schemas.openxmlformats.org/package/2006/metadata/core-properties"/>
    <ds:schemaRef ds:uri="http://schemas.microsoft.com/office/infopath/2007/PartnerControls"/>
    <ds:schemaRef ds:uri="http://schemas.microsoft.com/office/2006/documentManagement/types"/>
    <ds:schemaRef ds:uri="5c7b1ef3-87d6-4fc2-bfdd-1f6cfa67cf6f"/>
    <ds:schemaRef ds:uri="http://purl.org/dc/dcmitype/"/>
    <ds:schemaRef ds:uri="http://www.w3.org/XML/1998/namespace"/>
    <ds:schemaRef ds:uri="http://purl.org/dc/elements/1.1/"/>
    <ds:schemaRef ds:uri="http://schemas.microsoft.com/office/2006/metadata/properties"/>
    <ds:schemaRef ds:uri="http://purl.org/dc/terms/"/>
  </ds:schemaRefs>
</ds:datastoreItem>
</file>

<file path=customXml/itemProps3.xml><?xml version="1.0" encoding="utf-8"?>
<ds:datastoreItem xmlns:ds="http://schemas.openxmlformats.org/officeDocument/2006/customXml" ds:itemID="{5E90A8B7-588D-47DF-AAD2-79D6000BAF8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c7b1ef3-87d6-4fc2-bfdd-1f6cfa67cf6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R1_PPT</Template>
  <TotalTime>131</TotalTime>
  <Words>1217</Words>
  <Application>Microsoft Office PowerPoint</Application>
  <PresentationFormat>Widescreen</PresentationFormat>
  <Paragraphs>118</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Bookman Old Style</vt:lpstr>
      <vt:lpstr>Cambria</vt:lpstr>
      <vt:lpstr>Times New Roman</vt:lpstr>
      <vt:lpstr>Verdana</vt:lpstr>
      <vt:lpstr>Bioinformatics</vt:lpstr>
      <vt:lpstr>PROJECT TITLE : Oil Spill Detection</vt:lpstr>
      <vt:lpstr>Introduction</vt:lpstr>
      <vt:lpstr>Github link</vt:lpstr>
      <vt:lpstr>Literature Review</vt:lpstr>
      <vt:lpstr>Proposed Method</vt:lpstr>
      <vt:lpstr>Architecture Diagram</vt:lpstr>
      <vt:lpstr>Objective</vt:lpstr>
      <vt:lpstr>Timeline of Project</vt:lpstr>
      <vt:lpstr>Expected Outcomes</vt:lpstr>
      <vt:lpstr>Conclusion</vt:lpstr>
      <vt:lpstr>References</vt:lpstr>
      <vt:lpstr>References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Praneeth P</dc:creator>
  <cp:lastModifiedBy>Praneeth P</cp:lastModifiedBy>
  <cp:revision>13</cp:revision>
  <dcterms:created xsi:type="dcterms:W3CDTF">2025-02-19T13:35:38Z</dcterms:created>
  <dcterms:modified xsi:type="dcterms:W3CDTF">2025-03-24T06:03:24Z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0x010100CF7E94455598354AA92C9A7FF1F6F333</vt:lpwstr>
  </property>
</Properties>
</file>