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0" r:id="rId7"/>
    <p:sldId id="272" r:id="rId8"/>
    <p:sldId id="258" r:id="rId9"/>
    <p:sldId id="271" r:id="rId10"/>
    <p:sldId id="259" r:id="rId11"/>
    <p:sldId id="268" r:id="rId12"/>
    <p:sldId id="260" r:id="rId13"/>
    <p:sldId id="262" r:id="rId14"/>
    <p:sldId id="267" r:id="rId15"/>
    <p:sldId id="264" r:id="rId16"/>
    <p:sldId id="265" r:id="rId17"/>
    <p:sldId id="26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06"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uthor/385115098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Oil Spill Detection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Number:GCAI07</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a:t>Review-2</a:t>
            </a:r>
            <a:endParaRPr lang="en-GB" dirty="0"/>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Content Placeholder 5">
            <a:extLst>
              <a:ext uri="{FF2B5EF4-FFF2-40B4-BE49-F238E27FC236}">
                <a16:creationId xmlns:a16="http://schemas.microsoft.com/office/drawing/2014/main" id="{55547864-397F-8ED3-7765-2DAD5B11BF0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3EA9615-40A4-E6DB-B312-EA0349F5B66A}"/>
              </a:ext>
            </a:extLst>
          </p:cNvPr>
          <p:cNvPicPr>
            <a:picLocks noChangeAspect="1"/>
          </p:cNvPicPr>
          <p:nvPr/>
        </p:nvPicPr>
        <p:blipFill>
          <a:blip r:embed="rId2"/>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381895" y="107658"/>
            <a:ext cx="11232266" cy="401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GB"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Enhanced Detection Accuracy:</a:t>
            </a:r>
            <a:r>
              <a:rPr lang="en-US" dirty="0">
                <a:effectLst/>
                <a:latin typeface="Times New Roman" panose="02020603050405020304" pitchFamily="18" charset="0"/>
                <a:ea typeface="Times New Roman" panose="02020603050405020304" pitchFamily="18" charset="0"/>
              </a:rPr>
              <a:t> The system is designed to significantly improve oil spill detection accuracy by integrating advanced machine learning and deep learning models with multi-source data. This integration leverages detailed spectral and spatial features from SAR imagery and AIS vessel data, ensuring that subtle indicators of oil spills are captured while minimizing false positives.</a:t>
            </a:r>
            <a:endParaRPr lang="en-GB"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9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313929"/>
            <a:ext cx="11008497" cy="63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The proposed system represents a significant advancement in automated marine monitoring by effectively integrating satellite SAR imagery with AIS vessel data. By leveraging sophisticated machine learning and deep learning algorithms, the framework accurately identifies oil spill incidents, even in challenging environmental conditions, while minimizing false positives. The real-time monitoring and alert components enable immediate stakeholder notification, facilitating swift response actions that are crucial for mitigating environmental damage. Furthermore, the user-friendly interface ensures that the system is accessible and scalable, promoting sustainable marine ecosystem management. Overall, this integrated approach sets a new benchmark for efficient, data-driven oil spill detection and rapid intervention in marine pollution scenarios.</a:t>
            </a:r>
            <a:endParaRPr lang="en-GB" sz="2000" dirty="0">
              <a:effectLst/>
              <a:latin typeface="Times New Roman" panose="02020603050405020304" pitchFamily="18" charset="0"/>
              <a:ea typeface="Times New Roman" panose="02020603050405020304" pitchFamily="18" charset="0"/>
            </a:endParaRP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A. Solberg, “Remote sensing of ocean oil-spill pollution,” Proc. IEEE, vol. 100, no. 10, pp. 2931–2945, Oct. 2012.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M. M. Espeseth, C. Brekke, C. E. Jones, B. Holt, and A. Freeman, “The impact of system noise in polarimetric SAR imagery on oil spill observations,”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58, no. 6, pp. 4194–4214, Jun.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A. H. S. Solberg, C. Brekke, and P. O. </a:t>
            </a:r>
            <a:r>
              <a:rPr lang="en-IN" sz="1400" dirty="0" err="1">
                <a:latin typeface="Times New Roman" panose="02020603050405020304" pitchFamily="18" charset="0"/>
                <a:cs typeface="Times New Roman" panose="02020603050405020304" pitchFamily="18" charset="0"/>
              </a:rPr>
              <a:t>Husoy</a:t>
            </a:r>
            <a:r>
              <a:rPr lang="en-IN" sz="1400" dirty="0">
                <a:latin typeface="Times New Roman" panose="02020603050405020304" pitchFamily="18" charset="0"/>
                <a:cs typeface="Times New Roman" panose="02020603050405020304" pitchFamily="18" charset="0"/>
              </a:rPr>
              <a:t>, “Oil spill detection in </a:t>
            </a:r>
            <a:r>
              <a:rPr lang="en-IN" sz="1400" dirty="0" err="1">
                <a:latin typeface="Times New Roman" panose="02020603050405020304" pitchFamily="18" charset="0"/>
                <a:cs typeface="Times New Roman" panose="02020603050405020304" pitchFamily="18" charset="0"/>
              </a:rPr>
              <a:t>Radarsat</a:t>
            </a:r>
            <a:r>
              <a:rPr lang="en-IN" sz="1400" dirty="0">
                <a:latin typeface="Times New Roman" panose="02020603050405020304" pitchFamily="18" charset="0"/>
                <a:cs typeface="Times New Roman" panose="02020603050405020304" pitchFamily="18" charset="0"/>
              </a:rPr>
              <a:t> and Envisat SAR images,”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45, no. 3, pp. 746–755, Mar.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O. Garcia-Pineda et al., “Classification of oil spill by thicknesses using multiple remote sensors,” Remote Sens. Environ., vol. 236, 2020, Art. no. 111421.</a:t>
            </a:r>
            <a:r>
              <a:rPr lang="en-IN" sz="2000" dirty="0"/>
              <a:t> </a:t>
            </a:r>
          </a:p>
          <a:p>
            <a:pPr marL="0" indent="0" algn="just">
              <a:lnSpc>
                <a:spcPct val="150000"/>
              </a:lnSpc>
              <a:buNone/>
            </a:pPr>
            <a:r>
              <a:rPr lang="en-IN" sz="1200" dirty="0"/>
              <a:t>[5] M. Migliaccio, A. Gambardella, and M. </a:t>
            </a:r>
            <a:r>
              <a:rPr lang="en-IN" sz="1200" dirty="0" err="1"/>
              <a:t>Tranfaglia</a:t>
            </a:r>
            <a:r>
              <a:rPr lang="en-IN" sz="1200" dirty="0"/>
              <a:t>, “SAR polarimetry to observe oil spills,” IEEE Trans. </a:t>
            </a:r>
            <a:r>
              <a:rPr lang="en-IN" sz="1200" dirty="0" err="1"/>
              <a:t>Geosci</a:t>
            </a:r>
            <a:r>
              <a:rPr lang="en-IN" sz="1200" dirty="0"/>
              <a:t>. Remote Sens., vol. 45, no. 2, pp. 506–511, Feb.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[6] Y. Dong, Y. Liu, C. Hu, I. R. MacDonald, and Y. Lu, “Chronic oiling in global oceans,” Science, vol. 376, no. 6599, pp. 1300–1304, 2022.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[7] Y. Li and Y. Zhang, “Synthetic aperture radar oil spills detection based on morphological characteristics,” Geo-Spatial Inf. Sci., vol. 17, no. 1, pp. 8–16,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[8] S. Tong, X. Liu, Q. Chen, Z. Zhang, and G. Xie, “Multi-feature based ocean oil spill detection for polarimetric SAR data using random forest and the self-similarity parameter,” Remote Sens., vol. 11, no. 4, pp. 1–20, 2019, Art. no. 451,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10.3390/rs11040451.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080-4453-D94B-2019-A1E6E8CF9D03}"/>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id="{5CBCC306-8193-4128-4D16-3E0B9DE04F9E}"/>
              </a:ext>
            </a:extLst>
          </p:cNvPr>
          <p:cNvSpPr>
            <a:spLocks noGrp="1"/>
          </p:cNvSpPr>
          <p:nvPr>
            <p:ph idx="1"/>
          </p:nvPr>
        </p:nvSpPr>
        <p:spPr/>
        <p:txBody>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[9] F. Bandiera, A. </a:t>
            </a:r>
            <a:r>
              <a:rPr lang="en-IN" sz="1400" dirty="0" err="1">
                <a:latin typeface="Times New Roman" panose="02020603050405020304" pitchFamily="18" charset="0"/>
                <a:cs typeface="Times New Roman" panose="02020603050405020304" pitchFamily="18" charset="0"/>
              </a:rPr>
              <a:t>Masciullo</a:t>
            </a:r>
            <a:r>
              <a:rPr lang="en-IN" sz="1400" dirty="0">
                <a:latin typeface="Times New Roman" panose="02020603050405020304" pitchFamily="18" charset="0"/>
                <a:cs typeface="Times New Roman" panose="02020603050405020304" pitchFamily="18" charset="0"/>
              </a:rPr>
              <a:t>, and G. Ricci, “A Bayesian approach to oil slicks edge detection based on SAR data,”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52, no. 5, pp. 2901–2909, May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[10] A. Buono, F. Nunziata, M. Migliaccio, and X. Li, “Polarimetric analysis of compact-polarimetry SAR architectures for sea oil slick observation,”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54, no. 10, pp. 5862–5874, Oct. 2016</a:t>
            </a:r>
          </a:p>
          <a:p>
            <a:endParaRPr lang="en-GB" dirty="0"/>
          </a:p>
        </p:txBody>
      </p:sp>
    </p:spTree>
    <p:extLst>
      <p:ext uri="{BB962C8B-B14F-4D97-AF65-F5344CB8AC3E}">
        <p14:creationId xmlns:p14="http://schemas.microsoft.com/office/powerpoint/2010/main" val="39794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Develop an automated system for early detection of oil spills at sea by integrating AIS (Automatic Identification System) and satellite datasets to enhance environmental protection and maritime safety.</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Approach:</a:t>
            </a:r>
            <a:r>
              <a:rPr lang="en-US" sz="2000" dirty="0">
                <a:latin typeface="Times New Roman" panose="02020603050405020304" pitchFamily="18" charset="0"/>
                <a:cs typeface="Times New Roman" panose="02020603050405020304" pitchFamily="18" charset="0"/>
              </a:rPr>
              <a:t> Leverage real-time vessel tracking with AIS data and advanced remote sensing technologies to monitor anomalies such as erratic movements, sudden speed changes, or distress signals.</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 Early identification of potential oil leaks or spills enables timely and efficient response, mitigating environmental damage and promoting sustainable maritime practices.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3690-AEFF-DEC8-D758-1ECA11432B19}"/>
              </a:ext>
            </a:extLst>
          </p:cNvPr>
          <p:cNvSpPr>
            <a:spLocks noGrp="1"/>
          </p:cNvSpPr>
          <p:nvPr>
            <p:ph type="ctrTitle"/>
          </p:nvPr>
        </p:nvSpPr>
        <p:spPr>
          <a:xfrm>
            <a:off x="811391" y="-190729"/>
            <a:ext cx="10363200" cy="1470025"/>
          </a:xfrm>
        </p:spPr>
        <p:txBody>
          <a:bodyPr/>
          <a:lstStyle/>
          <a:p>
            <a:r>
              <a:rPr lang="en-US" dirty="0" err="1"/>
              <a:t>Github</a:t>
            </a:r>
            <a:r>
              <a:rPr lang="en-US" dirty="0"/>
              <a:t> link</a:t>
            </a:r>
          </a:p>
        </p:txBody>
      </p:sp>
      <p:sp>
        <p:nvSpPr>
          <p:cNvPr id="3" name="Subtitle 2">
            <a:extLst>
              <a:ext uri="{FF2B5EF4-FFF2-40B4-BE49-F238E27FC236}">
                <a16:creationId xmlns:a16="http://schemas.microsoft.com/office/drawing/2014/main" id="{248B155C-DD8C-B9DA-2496-E4542D5FC7D6}"/>
              </a:ext>
            </a:extLst>
          </p:cNvPr>
          <p:cNvSpPr>
            <a:spLocks noGrp="1"/>
          </p:cNvSpPr>
          <p:nvPr>
            <p:ph type="subTitle" idx="1"/>
          </p:nvPr>
        </p:nvSpPr>
        <p:spPr>
          <a:xfrm>
            <a:off x="811390" y="1279295"/>
            <a:ext cx="10172295" cy="4315961"/>
          </a:xfrm>
        </p:spPr>
        <p:txBody>
          <a:bodyPr>
            <a:normAutofit/>
          </a:bodyPr>
          <a:lstStyle/>
          <a:p>
            <a:pPr marL="342900" indent="-190500" algn="just">
              <a:spcBef>
                <a:spcPts val="0"/>
              </a:spcBef>
              <a:buSzPct val="100000"/>
              <a:buFont typeface="Arial"/>
              <a:buNone/>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Github</a:t>
            </a:r>
            <a:r>
              <a:rPr lang="en-US" sz="2400"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err="1">
                <a:solidFill>
                  <a:schemeClr val="accent2">
                    <a:lumMod val="75000"/>
                  </a:schemeClr>
                </a:solidFill>
                <a:latin typeface="Cambria" panose="02040503050406030204" pitchFamily="18" charset="0"/>
                <a:ea typeface="Cambria" panose="02040503050406030204" pitchFamily="18" charset="0"/>
              </a:rPr>
              <a:t>Github</a:t>
            </a:r>
            <a:r>
              <a:rPr lang="en-US" sz="2400"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400" dirty="0">
                <a:latin typeface="Cambria" panose="02040503050406030204" pitchFamily="18" charset="0"/>
                <a:ea typeface="Cambria" panose="02040503050406030204" pitchFamily="18" charset="0"/>
              </a:rPr>
              <a:t>https://github.com/praneethpuli/OIL-SPILL-DETECTION</a:t>
            </a:r>
          </a:p>
          <a:p>
            <a:endParaRPr lang="en-US" dirty="0"/>
          </a:p>
        </p:txBody>
      </p:sp>
    </p:spTree>
    <p:extLst>
      <p:ext uri="{BB962C8B-B14F-4D97-AF65-F5344CB8AC3E}">
        <p14:creationId xmlns:p14="http://schemas.microsoft.com/office/powerpoint/2010/main" val="22366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4B72-7C0A-3C7F-F22E-532F42E846D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B3945EA-26E1-D641-4E10-5D2467B2B27A}"/>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Dataset is of csv format containing features</a:t>
            </a:r>
          </a:p>
          <a:p>
            <a:r>
              <a:rPr lang="en-US" sz="2800" b="1" dirty="0">
                <a:latin typeface="Times New Roman" panose="02020603050405020304" pitchFamily="18" charset="0"/>
                <a:cs typeface="Times New Roman" panose="02020603050405020304" pitchFamily="18" charset="0"/>
              </a:rPr>
              <a:t>Structure &amp; Size : </a:t>
            </a:r>
            <a:r>
              <a:rPr lang="en-US" sz="2800" dirty="0">
                <a:latin typeface="Times New Roman" panose="02020603050405020304" pitchFamily="18" charset="0"/>
                <a:cs typeface="Times New Roman" panose="02020603050405020304" pitchFamily="18" charset="0"/>
              </a:rPr>
              <a:t>The dataset contains 937 entries with 50 columns, including features (f_1 to f_49) and a target column for classification.</a:t>
            </a:r>
          </a:p>
          <a:p>
            <a:r>
              <a:rPr lang="en-US" sz="2800" b="1" dirty="0">
                <a:latin typeface="Times New Roman" panose="02020603050405020304" pitchFamily="18" charset="0"/>
                <a:cs typeface="Times New Roman" panose="02020603050405020304" pitchFamily="18" charset="0"/>
              </a:rPr>
              <a:t>Feature Types : </a:t>
            </a:r>
            <a:r>
              <a:rPr lang="en-US" sz="2800" dirty="0">
                <a:latin typeface="Times New Roman" panose="02020603050405020304" pitchFamily="18" charset="0"/>
                <a:cs typeface="Times New Roman" panose="02020603050405020304" pitchFamily="18" charset="0"/>
              </a:rPr>
              <a:t>There are 39 floating-point features and 11 integer features, potentially representing physical, environmental, or spatial characteristics relevant to oil spill detection.</a:t>
            </a:r>
          </a:p>
          <a:p>
            <a:r>
              <a:rPr lang="en-US" sz="2800" b="1" dirty="0">
                <a:latin typeface="Times New Roman" panose="02020603050405020304" pitchFamily="18" charset="0"/>
                <a:cs typeface="Times New Roman" panose="02020603050405020304" pitchFamily="18" charset="0"/>
              </a:rPr>
              <a:t>Target Variable : </a:t>
            </a:r>
            <a:r>
              <a:rPr lang="en-US" sz="2800" dirty="0">
                <a:latin typeface="Times New Roman" panose="02020603050405020304" pitchFamily="18" charset="0"/>
                <a:cs typeface="Times New Roman" panose="02020603050405020304" pitchFamily="18" charset="0"/>
              </a:rPr>
              <a:t>The target column is binary (0 or 1), indicating whether an oil spill was detected (1) or not (0).</a:t>
            </a:r>
          </a:p>
        </p:txBody>
      </p:sp>
    </p:spTree>
    <p:extLst>
      <p:ext uri="{BB962C8B-B14F-4D97-AF65-F5344CB8AC3E}">
        <p14:creationId xmlns:p14="http://schemas.microsoft.com/office/powerpoint/2010/main" val="145192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3714515898"/>
              </p:ext>
            </p:extLst>
          </p:nvPr>
        </p:nvGraphicFramePr>
        <p:xfrm>
          <a:off x="497042" y="999660"/>
          <a:ext cx="11299515" cy="5669280"/>
        </p:xfrm>
        <a:graphic>
          <a:graphicData uri="http://schemas.openxmlformats.org/drawingml/2006/table">
            <a:tbl>
              <a:tblPr firstRow="1" bandRow="1">
                <a:tableStyleId>{E8B1032C-EA38-4F05-BA0D-38AFFFC7BED3}</a:tableStyleId>
              </a:tblPr>
              <a:tblGrid>
                <a:gridCol w="2039329">
                  <a:extLst>
                    <a:ext uri="{9D8B030D-6E8A-4147-A177-3AD203B41FA5}">
                      <a16:colId xmlns:a16="http://schemas.microsoft.com/office/drawing/2014/main" val="2796902779"/>
                    </a:ext>
                  </a:extLst>
                </a:gridCol>
                <a:gridCol w="2525486">
                  <a:extLst>
                    <a:ext uri="{9D8B030D-6E8A-4147-A177-3AD203B41FA5}">
                      <a16:colId xmlns:a16="http://schemas.microsoft.com/office/drawing/2014/main" val="1015933522"/>
                    </a:ext>
                  </a:extLst>
                </a:gridCol>
                <a:gridCol w="2035629">
                  <a:extLst>
                    <a:ext uri="{9D8B030D-6E8A-4147-A177-3AD203B41FA5}">
                      <a16:colId xmlns:a16="http://schemas.microsoft.com/office/drawing/2014/main" val="4166180689"/>
                    </a:ext>
                  </a:extLst>
                </a:gridCol>
                <a:gridCol w="2481943">
                  <a:extLst>
                    <a:ext uri="{9D8B030D-6E8A-4147-A177-3AD203B41FA5}">
                      <a16:colId xmlns:a16="http://schemas.microsoft.com/office/drawing/2014/main" val="1061696986"/>
                    </a:ext>
                  </a:extLst>
                </a:gridCol>
                <a:gridCol w="1165148">
                  <a:extLst>
                    <a:ext uri="{9D8B030D-6E8A-4147-A177-3AD203B41FA5}">
                      <a16:colId xmlns:a16="http://schemas.microsoft.com/office/drawing/2014/main" val="3317039430"/>
                    </a:ext>
                  </a:extLst>
                </a:gridCol>
                <a:gridCol w="1051980">
                  <a:extLst>
                    <a:ext uri="{9D8B030D-6E8A-4147-A177-3AD203B41FA5}">
                      <a16:colId xmlns:a16="http://schemas.microsoft.com/office/drawing/2014/main" val="2274423715"/>
                    </a:ext>
                  </a:extLst>
                </a:gridCol>
              </a:tblGrid>
              <a:tr h="235273">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Author(s)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Title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Journal/Conference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Algorithms</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Dataset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Outcomes</a:t>
                      </a:r>
                    </a:p>
                  </a:txBody>
                  <a:tcPr/>
                </a:tc>
                <a:extLst>
                  <a:ext uri="{0D108BD9-81ED-4DB2-BD59-A6C34878D82A}">
                    <a16:rowId xmlns:a16="http://schemas.microsoft.com/office/drawing/2014/main" val="1472980288"/>
                  </a:ext>
                </a:extLst>
              </a:tr>
              <a:tr h="351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H.S. Solberg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satellite remote sensing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Research gate</a:t>
                      </a: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Uses SAR(Synthetic Aperture Radar) to capture 2D images.</a:t>
                      </a:r>
                    </a:p>
                    <a:p>
                      <a:pPr lvl="0" algn="ctr"/>
                      <a:b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KNN – K Nearest </a:t>
                      </a:r>
                      <a:r>
                        <a:rPr lang="en-US"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Neighbours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Edge detection</a:t>
                      </a:r>
                    </a:p>
                  </a:txBody>
                  <a:tcPr/>
                </a:tc>
                <a:tc>
                  <a:txBody>
                    <a:bodyPr/>
                    <a:lstStyle/>
                    <a:p>
                      <a:pPr lvl="0" algn="ct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(SAR) images.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Effective detection of oil spills using satellite imagery.</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552474280"/>
                  </a:ext>
                </a:extLst>
              </a:tr>
              <a:tr h="149520">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Konstantinos N. </a:t>
                      </a:r>
                      <a:r>
                        <a:rPr lang="en-GB"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Topouzelis</a:t>
                      </a:r>
                      <a:endPar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SAR Images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MDPI</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SAR</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CNN</a:t>
                      </a:r>
                    </a:p>
                  </a:txBody>
                  <a:tcPr/>
                </a:tc>
                <a:tc>
                  <a:txBody>
                    <a:bodyPr/>
                    <a:lstStyle/>
                    <a:p>
                      <a:pPr lvl="0" algn="ctr"/>
                      <a:r>
                        <a:rPr lang="fr-FR" sz="1050" b="0" dirty="0">
                          <a:latin typeface="Times New Roman" panose="02020603050405020304" pitchFamily="18" charset="0"/>
                          <a:cs typeface="Times New Roman" panose="02020603050405020304" pitchFamily="18" charset="0"/>
                        </a:rPr>
                        <a:t>SAR (</a:t>
                      </a: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accuracy in differentiating oil spills from look alike algae.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4148349245"/>
                  </a:ext>
                </a:extLst>
              </a:tr>
              <a:tr h="6919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hlinkClick r:id="rId2">
                            <a:extLst>
                              <a:ext uri="{A12FA001-AC4F-418D-AE19-62706E023703}">
                                <ahyp:hlinkClr xmlns:ahyp="http://schemas.microsoft.com/office/drawing/2018/hyperlinkcolor" val="tx"/>
                              </a:ext>
                            </a:extLst>
                          </a:hlinkClick>
                        </a:rPr>
                        <a:t>Suman Singha</a:t>
                      </a:r>
                      <a:endPar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Satellite Oil Spill Detection Using Artificial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Image Processing</a:t>
                      </a:r>
                    </a:p>
                  </a:txBody>
                  <a:tcPr/>
                </a:tc>
                <a:tc>
                  <a:txBody>
                    <a:bodyPr/>
                    <a:lstStyle/>
                    <a:p>
                      <a:pPr lvl="0" algn="ctr"/>
                      <a:r>
                        <a:rPr lang="en-US" sz="1050" b="0" dirty="0">
                          <a:latin typeface="Times New Roman" panose="02020603050405020304" pitchFamily="18" charset="0"/>
                          <a:cs typeface="Times New Roman" panose="02020603050405020304" pitchFamily="18" charset="0"/>
                        </a:rPr>
                        <a:t>Satellite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Increased detection accuracy of oil spills using artificial neural networks (ANN).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348655848"/>
                  </a:ext>
                </a:extLst>
              </a:tr>
              <a:tr h="996451">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Kan Zeng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imaging radars: Challenges and pitfalls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(2003)</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Science Direct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Bayesian Classifiers</a:t>
                      </a:r>
                    </a:p>
                  </a:txBody>
                  <a:tcPr/>
                </a:tc>
                <a:tc>
                  <a:txBody>
                    <a:bodyPr/>
                    <a:lstStyle/>
                    <a:p>
                      <a:pPr lvl="0" algn="ctr"/>
                      <a:r>
                        <a:rPr lang="en-US" sz="1050" b="0" dirty="0">
                          <a:latin typeface="Times New Roman" panose="02020603050405020304" pitchFamily="18" charset="0"/>
                          <a:cs typeface="Times New Roman" panose="02020603050405020304" pitchFamily="18" charset="0"/>
                        </a:rPr>
                        <a:t>Imaging radar data.</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Identified challenges in using imaging radar (e.g., SAR) for oil spill detection.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823659614"/>
                  </a:ext>
                </a:extLst>
              </a:tr>
              <a:tr h="844216">
                <a:tc>
                  <a:txBody>
                    <a:bodyPr/>
                    <a:lstStyle/>
                    <a:p>
                      <a:pPr lvl="0" algn="ct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 </a:t>
                      </a:r>
                      <a:r>
                        <a:rPr lang="en-US" sz="1050" b="0" i="0" u="sng"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Schistad</a:t>
                      </a: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 Solberg</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in Hybrid-Polarimetric SAR Images</a:t>
                      </a: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(2014)</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Random Forest</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txBody>
                  <a:tcPr/>
                </a:tc>
                <a:tc>
                  <a:txBody>
                    <a:bodyPr/>
                    <a:lstStyle/>
                    <a:p>
                      <a:pPr lvl="0" algn="ctr"/>
                      <a:r>
                        <a:rPr lang="en-US" sz="1050" b="0" dirty="0">
                          <a:latin typeface="Times New Roman" panose="02020603050405020304" pitchFamily="18" charset="0"/>
                          <a:cs typeface="Times New Roman" panose="02020603050405020304" pitchFamily="18" charset="0"/>
                        </a:rPr>
                        <a:t>Hybrid-polarimetric SAR (Synthetic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oil spill detection using hybrid-polarimetric SAR imaging techniques.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304-EE33-06FA-E935-45D22C5CFA41}"/>
              </a:ext>
            </a:extLst>
          </p:cNvPr>
          <p:cNvSpPr>
            <a:spLocks noGrp="1"/>
          </p:cNvSpPr>
          <p:nvPr>
            <p:ph type="title"/>
          </p:nvPr>
        </p:nvSpPr>
        <p:spPr/>
        <p:txBody>
          <a:bodyPr/>
          <a:lstStyle/>
          <a:p>
            <a:r>
              <a:rPr lang="en-US" dirty="0"/>
              <a:t>Existing method</a:t>
            </a:r>
          </a:p>
        </p:txBody>
      </p:sp>
      <p:sp>
        <p:nvSpPr>
          <p:cNvPr id="3" name="Content Placeholder 2">
            <a:extLst>
              <a:ext uri="{FF2B5EF4-FFF2-40B4-BE49-F238E27FC236}">
                <a16:creationId xmlns:a16="http://schemas.microsoft.com/office/drawing/2014/main" id="{8177AB5E-0AD9-B2E7-D4E3-D002BCBCE7FC}"/>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Traditional systems for oil spill detection primarily use satellite image analysis, but they often rely on older methods and techniques that are less efficient. These methods typically use manual image processing or basic machine learning algorithms such as logistic regression, linear classifiers, or simple decision trees. The existing systems face several challenges, including limited accuracy due to oversimplified models, reliance on manual feature extraction, and poor generalization to diverse environments or new types of oil spills. They also lack real-time processing capabilities and cannot always distinguish smaller or more complex oil spills. Furthermore, these systems generally do not provide detailed recommendations or actionable insights, reducing their effectiveness in oil spill containment and management.</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976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Machine Learning Algorithms:</a:t>
            </a:r>
            <a:r>
              <a:rPr lang="en-US" dirty="0">
                <a:latin typeface="Times New Roman" panose="02020603050405020304" pitchFamily="18" charset="0"/>
                <a:cs typeface="Times New Roman" panose="02020603050405020304" pitchFamily="18" charset="0"/>
              </a:rPr>
              <a:t> Utilizes Support Vector Machine (SVM),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classify image patches as oil spills or non-oil spills.</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Leverages spectral and spatial features from satellite imagery to improve classification accuracy.</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Processes data using Python to support the oil spill detection framework.</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Enables rapid identification and response to marine pollution incidents.</a:t>
            </a:r>
            <a:endParaRPr lang="en-US" alt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Scalability and Sustainability:</a:t>
            </a:r>
            <a:r>
              <a:rPr lang="en-US" dirty="0">
                <a:latin typeface="Times New Roman" panose="02020603050405020304" pitchFamily="18" charset="0"/>
                <a:cs typeface="Times New Roman" panose="02020603050405020304" pitchFamily="18" charset="0"/>
              </a:rPr>
              <a:t> Provides an efficient and environmentally sustainable solution for maritime ecosystem protection.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a:xfrm>
            <a:off x="812800" y="274638"/>
            <a:ext cx="10668000" cy="487362"/>
          </a:xfrm>
        </p:spPr>
        <p:txBody>
          <a:bodyPr anchor="ctr">
            <a:normAutofit/>
          </a:bodyPr>
          <a:lstStyle/>
          <a:p>
            <a:pPr>
              <a:lnSpc>
                <a:spcPct val="90000"/>
              </a:lnSpc>
            </a:pPr>
            <a:r>
              <a:rPr lang="en-IN" dirty="0"/>
              <a:t>Architecture Diagram</a:t>
            </a:r>
            <a:endParaRPr lang="en-IN"/>
          </a:p>
        </p:txBody>
      </p:sp>
      <p:pic>
        <p:nvPicPr>
          <p:cNvPr id="7" name="Content Placeholder 6">
            <a:extLst>
              <a:ext uri="{FF2B5EF4-FFF2-40B4-BE49-F238E27FC236}">
                <a16:creationId xmlns:a16="http://schemas.microsoft.com/office/drawing/2014/main" id="{E4FBDDAC-3D2C-66FD-DF1F-857B1F606012}"/>
              </a:ext>
            </a:extLst>
          </p:cNvPr>
          <p:cNvPicPr>
            <a:picLocks noGrp="1" noChangeAspect="1"/>
          </p:cNvPicPr>
          <p:nvPr>
            <p:ph idx="1"/>
          </p:nvPr>
        </p:nvPicPr>
        <p:blipFill>
          <a:blip r:embed="rId2"/>
          <a:stretch>
            <a:fillRect/>
          </a:stretch>
        </p:blipFill>
        <p:spPr>
          <a:xfrm>
            <a:off x="3396457" y="1143000"/>
            <a:ext cx="5500686" cy="4953000"/>
          </a:xfrm>
        </p:spPr>
      </p:pic>
    </p:spTree>
    <p:extLst>
      <p:ext uri="{BB962C8B-B14F-4D97-AF65-F5344CB8AC3E}">
        <p14:creationId xmlns:p14="http://schemas.microsoft.com/office/powerpoint/2010/main" val="382053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44A2E7F8-DF54-DCAC-D07B-C63E3F6E8891}"/>
              </a:ext>
            </a:extLst>
          </p:cNvPr>
          <p:cNvSpPr>
            <a:spLocks noGrp="1"/>
          </p:cNvSpPr>
          <p:nvPr>
            <p:ph idx="1"/>
          </p:nvPr>
        </p:nvSpPr>
        <p:spPr/>
        <p:txBody>
          <a:bodyPr/>
          <a:lstStyle/>
          <a:p>
            <a:r>
              <a:rPr lang="en-US" b="1" dirty="0"/>
              <a:t>Automated Oil Spill Detection:</a:t>
            </a:r>
            <a:r>
              <a:rPr lang="en-US" dirty="0"/>
              <a:t> Develop an automated system that uses AIS and satellite imagery to detect oil spills with high accuracy, enhancing maritime safety and environmental protection.</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1_PPT" id="{B9C0D86E-391B-4498-A5D8-BE8F29D0F70F}" vid="{8BEF872C-45F1-4CE4-983A-F8BBB7EC962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2.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R1_PPT</Template>
  <TotalTime>139</TotalTime>
  <Words>1440</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Cambria</vt:lpstr>
      <vt:lpstr>Times New Roman</vt:lpstr>
      <vt:lpstr>Verdana</vt:lpstr>
      <vt:lpstr>Bioinformatics</vt:lpstr>
      <vt:lpstr>PROJECT TITLE : Oil Spill Detection</vt:lpstr>
      <vt:lpstr>Introduction</vt:lpstr>
      <vt:lpstr>Github link</vt:lpstr>
      <vt:lpstr>Dataset</vt:lpstr>
      <vt:lpstr>Literature Review</vt:lpstr>
      <vt:lpstr>Existing method</vt:lpstr>
      <vt:lpstr>Proposed Method</vt:lpstr>
      <vt:lpstr>Architecture Diagram</vt:lpstr>
      <vt:lpstr>Objectives</vt:lpstr>
      <vt:lpstr>Timeline of Project</vt:lpstr>
      <vt:lpstr>Expected Outcomes</vt:lpstr>
      <vt:lpstr>Conclusion</vt:lpstr>
      <vt:lpstr>References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Praneeth P</dc:creator>
  <cp:lastModifiedBy>Praneeth P</cp:lastModifiedBy>
  <cp:revision>12</cp:revision>
  <dcterms:created xsi:type="dcterms:W3CDTF">2025-02-19T13:35:38Z</dcterms:created>
  <dcterms:modified xsi:type="dcterms:W3CDTF">2025-03-24T06:12:15Z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