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75" r:id="rId4"/>
    <p:sldId id="269" r:id="rId5"/>
    <p:sldId id="268" r:id="rId6"/>
    <p:sldId id="273" r:id="rId7"/>
    <p:sldId id="277" r:id="rId8"/>
    <p:sldId id="278" r:id="rId9"/>
    <p:sldId id="272" r:id="rId10"/>
    <p:sldId id="276" r:id="rId11"/>
    <p:sldId id="270" r:id="rId12"/>
    <p:sldId id="265" r:id="rId13"/>
    <p:sldId id="274"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B9F1F4B7-FDA9-2BF0-4FE0-71D6CB3F62F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A04518F-611B-A6AB-3FC1-562F37C665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1761B22-E988-583A-4B75-BFE163520B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10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1FB3B947-6DF1-2E77-54A2-93F5CAA93563}"/>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C40E9D5E-4B69-E664-727D-789E3125FA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441905ED-66DB-A36B-5D40-2705A154D1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3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63B69D6-AE92-DEAA-D640-374A27D8A10C}"/>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99BAA10E-240E-F97D-A202-FCAB82353A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0E9AD0C9-115E-30D3-8574-75CA276F1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47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25B12B2-6592-8F68-3C7B-3E4D1229B0B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15394748-F16B-3A9D-F4D8-FD8EAFEFA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DA9F575-64A2-6793-35D5-8481B2385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5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B1F844C0-6149-5BB0-B7E4-D8F561847EB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7898884-5664-4189-49E4-79E50B651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1B4658C-C62D-E4A1-C4F7-DC15A66CA5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05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Detecting oil spills at marine environment using Automatic Identification System (AIS) and satellite datasets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Number:GCAI08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5135930"/>
              </p:ext>
            </p:extLst>
          </p:nvPr>
        </p:nvGraphicFramePr>
        <p:xfrm>
          <a:off x="553347" y="2721840"/>
          <a:ext cx="5418675" cy="338334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847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5045">
                <a:tc>
                  <a:txBody>
                    <a:bodyPr/>
                    <a:lstStyle/>
                    <a:p>
                      <a:pPr marL="0" marR="0" lvl="0" indent="0" algn="ctr" rtl="0">
                        <a:spcBef>
                          <a:spcPts val="0"/>
                        </a:spcBef>
                        <a:spcAft>
                          <a:spcPts val="0"/>
                        </a:spcAft>
                        <a:buFont typeface="+mj-lt"/>
                        <a:buNone/>
                      </a:pPr>
                      <a:r>
                        <a:rPr lang="en-US" sz="1600" u="none" strike="noStrike" cap="none" dirty="0">
                          <a:latin typeface="Times New Roman" panose="02020603050405020304" pitchFamily="18" charset="0"/>
                          <a:cs typeface="Times New Roman" panose="02020603050405020304" pitchFamily="18" charset="0"/>
                        </a:rPr>
                        <a:t>20211CAI0169</a:t>
                      </a:r>
                    </a:p>
                    <a:p>
                      <a:pPr marL="0" marR="0" lvl="0" indent="0" algn="ctr" rtl="0">
                        <a:spcBef>
                          <a:spcPts val="0"/>
                        </a:spcBef>
                        <a:spcAft>
                          <a:spcPts val="0"/>
                        </a:spcAft>
                        <a:buFont typeface="+mj-lt"/>
                        <a:buNone/>
                      </a:pPr>
                      <a:r>
                        <a:rPr lang="en-US" sz="1600" u="none" strike="noStrike" cap="none" dirty="0">
                          <a:latin typeface="Times New Roman" panose="02020603050405020304" pitchFamily="18" charset="0"/>
                          <a:cs typeface="Times New Roman" panose="02020603050405020304" pitchFamily="18" charset="0"/>
                        </a:rPr>
                        <a:t>20211CAI0171</a:t>
                      </a:r>
                    </a:p>
                    <a:p>
                      <a:pPr marL="0" marR="0" lvl="0" indent="0" algn="ctr" rtl="0">
                        <a:spcBef>
                          <a:spcPts val="0"/>
                        </a:spcBef>
                        <a:spcAft>
                          <a:spcPts val="0"/>
                        </a:spcAft>
                        <a:buFont typeface="+mj-lt"/>
                        <a:buNone/>
                      </a:pPr>
                      <a:r>
                        <a:rPr lang="en-US" sz="1600" u="none" strike="noStrike" cap="none" dirty="0">
                          <a:latin typeface="Times New Roman" panose="02020603050405020304" pitchFamily="18" charset="0"/>
                          <a:cs typeface="Times New Roman" panose="02020603050405020304" pitchFamily="18" charset="0"/>
                        </a:rPr>
                        <a:t>20211CAI0163</a:t>
                      </a:r>
                    </a:p>
                    <a:p>
                      <a:pPr marL="0" marR="0" lvl="0" indent="0" algn="ctr" rtl="0">
                        <a:spcBef>
                          <a:spcPts val="0"/>
                        </a:spcBef>
                        <a:spcAft>
                          <a:spcPts val="0"/>
                        </a:spcAft>
                        <a:buFont typeface="+mj-lt"/>
                        <a:buNone/>
                      </a:pPr>
                      <a:r>
                        <a:rPr lang="en-US" sz="1600" u="none" strike="noStrike" cap="none" dirty="0">
                          <a:latin typeface="Times New Roman" panose="02020603050405020304" pitchFamily="18" charset="0"/>
                          <a:cs typeface="Times New Roman" panose="02020603050405020304" pitchFamily="18" charset="0"/>
                        </a:rPr>
                        <a:t>20211CAI0172</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600" u="none" strike="noStrike" cap="none"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PULI VENKATA SAI PRANEETH</a:t>
                      </a:r>
                    </a:p>
                    <a:p>
                      <a:pPr marL="0" marR="0" lvl="0" indent="0" algn="ctr" rtl="0">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BACHHU SATYA CHARAN</a:t>
                      </a:r>
                    </a:p>
                    <a:p>
                      <a:pPr marL="0" marR="0" lvl="0" indent="0" algn="ctr" rtl="0">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TATIKONDA BHARGAV NAIDU</a:t>
                      </a:r>
                    </a:p>
                    <a:p>
                      <a:pPr marL="0" marR="0" lvl="0" indent="0" algn="ctr" rtl="0">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HARI PRADHAN S D</a:t>
                      </a:r>
                    </a:p>
                    <a:p>
                      <a:pPr marL="0" marR="0" lvl="0" indent="0" algn="ctr" rtl="0">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847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847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847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847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MURALI PARAMESWARAN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Mr. Amarnath</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C584A73-E765-1F8E-EA70-96E41C29B454}"/>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D46A87B-6256-C8EC-1174-F6B0352C5AF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B7BA681D-8F21-B372-1A47-C68C53762BAB}"/>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Hardware Requirements : </a:t>
            </a:r>
          </a:p>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Processor: Intel i5/i7 or AMD Ryzen 7/9 (or higher)</a:t>
            </a:r>
          </a:p>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RAM: 12/16GB </a:t>
            </a:r>
          </a:p>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Storage: 512GB SSD or higher (Recommended: 1TB SSD for large datasets)</a:t>
            </a:r>
          </a:p>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GPU (For Deep Learning):NVIDIA RTX 3060/3070+ (Minimum)NVIDIA A100/Tesla V100 (For cloud-based training)</a:t>
            </a:r>
          </a:p>
          <a:p>
            <a:pPr marL="342900" lvl="0" indent="-190500" algn="just" rtl="0">
              <a:lnSpc>
                <a:spcPct val="200000"/>
              </a:lnSpc>
              <a:spcBef>
                <a:spcPts val="0"/>
              </a:spcBef>
              <a:spcAft>
                <a:spcPts val="0"/>
              </a:spcAft>
              <a:buClr>
                <a:schemeClr val="dk1"/>
              </a:buClr>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Operating System: Windows 10/11</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0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3EA9615-40A4-E6DB-B312-EA0349F5B66A}"/>
              </a:ext>
            </a:extLst>
          </p:cNvPr>
          <p:cNvPicPr>
            <a:picLocks noChangeAspect="1"/>
          </p:cNvPicPr>
          <p:nvPr/>
        </p:nvPicPr>
        <p:blipFill>
          <a:blip r:embed="rId3"/>
          <a:stretch>
            <a:fillRect/>
          </a:stretch>
        </p:blipFill>
        <p:spPr>
          <a:xfrm>
            <a:off x="711201" y="885630"/>
            <a:ext cx="10769599" cy="508674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 Schwehr, Kurt D., and Philip 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McGillivary</a:t>
            </a:r>
            <a:r>
              <a:rPr lang="en-US" sz="2000" dirty="0">
                <a:latin typeface="Times New Roman" panose="02020603050405020304" pitchFamily="18" charset="0"/>
                <a:ea typeface="Cambria" panose="02040503050406030204" pitchFamily="18" charset="0"/>
                <a:cs typeface="Times New Roman" panose="02020603050405020304" pitchFamily="18" charset="0"/>
              </a:rPr>
              <a:t>. "Marine Ship Automatic Identification System (AIS) for enhanced coastal security capabilities: an oil spill tracking application." In OCEANS 2007, pp. 1-9. IEEE, 2007.</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[2] Zhu, </a:t>
            </a:r>
            <a:r>
              <a:rPr lang="en-US" sz="2000" dirty="0" err="1">
                <a:latin typeface="Times New Roman" panose="02020603050405020304" pitchFamily="18" charset="0"/>
                <a:ea typeface="Cambria" panose="02040503050406030204" pitchFamily="18" charset="0"/>
                <a:cs typeface="Times New Roman" panose="02020603050405020304" pitchFamily="18" charset="0"/>
              </a:rPr>
              <a:t>Gaoru</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Zhenglei</a:t>
            </a:r>
            <a:r>
              <a:rPr lang="en-US" sz="2000" dirty="0">
                <a:latin typeface="Times New Roman" panose="02020603050405020304" pitchFamily="18" charset="0"/>
                <a:ea typeface="Cambria" panose="02040503050406030204" pitchFamily="18" charset="0"/>
                <a:cs typeface="Times New Roman" panose="02020603050405020304" pitchFamily="18" charset="0"/>
              </a:rPr>
              <a:t> Xie, </a:t>
            </a:r>
            <a:r>
              <a:rPr lang="en-US" sz="2000" dirty="0" err="1">
                <a:latin typeface="Times New Roman" panose="02020603050405020304" pitchFamily="18" charset="0"/>
                <a:ea typeface="Cambria" panose="02040503050406030204" pitchFamily="18" charset="0"/>
                <a:cs typeface="Times New Roman" panose="02020603050405020304" pitchFamily="18" charset="0"/>
              </a:rPr>
              <a:t>Honglei</a:t>
            </a:r>
            <a:r>
              <a:rPr lang="en-US" sz="2000" dirty="0">
                <a:latin typeface="Times New Roman" panose="02020603050405020304" pitchFamily="18" charset="0"/>
                <a:ea typeface="Cambria" panose="02040503050406030204" pitchFamily="18" charset="0"/>
                <a:cs typeface="Times New Roman" panose="02020603050405020304" pitchFamily="18" charset="0"/>
              </a:rPr>
              <a:t> Xu, Nan Wang, </a:t>
            </a:r>
            <a:r>
              <a:rPr lang="en-US" sz="2000" dirty="0" err="1">
                <a:latin typeface="Times New Roman" panose="02020603050405020304" pitchFamily="18" charset="0"/>
                <a:ea typeface="Cambria" panose="02040503050406030204" pitchFamily="18" charset="0"/>
                <a:cs typeface="Times New Roman" panose="02020603050405020304" pitchFamily="18" charset="0"/>
              </a:rPr>
              <a:t>Liguo</a:t>
            </a:r>
            <a:r>
              <a:rPr lang="en-US" sz="2000" dirty="0">
                <a:latin typeface="Times New Roman" panose="02020603050405020304" pitchFamily="18" charset="0"/>
                <a:ea typeface="Cambria" panose="02040503050406030204" pitchFamily="18" charset="0"/>
                <a:cs typeface="Times New Roman" panose="02020603050405020304" pitchFamily="18" charset="0"/>
              </a:rPr>
              <a:t> Zhang, Ning Mao, and </a:t>
            </a:r>
            <a:r>
              <a:rPr lang="en-US" sz="2000" dirty="0" err="1">
                <a:latin typeface="Times New Roman" panose="02020603050405020304" pitchFamily="18" charset="0"/>
                <a:ea typeface="Cambria" panose="02040503050406030204" pitchFamily="18" charset="0"/>
                <a:cs typeface="Times New Roman" panose="02020603050405020304" pitchFamily="18" charset="0"/>
              </a:rPr>
              <a:t>Jinxiang</a:t>
            </a:r>
            <a:r>
              <a:rPr lang="en-US" sz="2000" dirty="0">
                <a:latin typeface="Times New Roman" panose="02020603050405020304" pitchFamily="18" charset="0"/>
                <a:ea typeface="Cambria" panose="02040503050406030204" pitchFamily="18" charset="0"/>
                <a:cs typeface="Times New Roman" panose="02020603050405020304" pitchFamily="18" charset="0"/>
              </a:rPr>
              <a:t> Cheng. "Oil spill environmental risk assessment and mapping in coastal China using automatic identification system (AIS) data." Sustainability 14, no. 10 (2022): 5837.</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[3] Fournier, Mélanie, R. Casey Hilliard, Sara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Rezaee</a:t>
            </a:r>
            <a:r>
              <a:rPr lang="en-US" sz="2000" dirty="0">
                <a:latin typeface="Times New Roman" panose="02020603050405020304" pitchFamily="18" charset="0"/>
                <a:ea typeface="Cambria" panose="02040503050406030204" pitchFamily="18" charset="0"/>
                <a:cs typeface="Times New Roman" panose="02020603050405020304" pitchFamily="18" charset="0"/>
              </a:rPr>
              <a:t>, and Ronald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Pelot</a:t>
            </a:r>
            <a:r>
              <a:rPr lang="en-US" sz="2000" dirty="0">
                <a:latin typeface="Times New Roman" panose="02020603050405020304" pitchFamily="18" charset="0"/>
                <a:ea typeface="Cambria" panose="02040503050406030204" pitchFamily="18" charset="0"/>
                <a:cs typeface="Times New Roman" panose="02020603050405020304" pitchFamily="18" charset="0"/>
              </a:rPr>
              <a:t>. "Past, present, and future of the satellite-based automatic identification system: Areas of applications (2004–2016)." WMU journal of maritime affairs 17, no. 3 (2018): 311-345.</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[4] Yan, </a:t>
            </a:r>
            <a:r>
              <a:rPr lang="en-US" sz="2000" dirty="0" err="1">
                <a:latin typeface="Times New Roman" panose="02020603050405020304" pitchFamily="18" charset="0"/>
                <a:ea typeface="Cambria" panose="02040503050406030204" pitchFamily="18" charset="0"/>
                <a:cs typeface="Times New Roman" panose="02020603050405020304" pitchFamily="18" charset="0"/>
              </a:rPr>
              <a:t>Zhaojin</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Yijia</a:t>
            </a:r>
            <a:r>
              <a:rPr lang="en-US" sz="2000" dirty="0">
                <a:latin typeface="Times New Roman" panose="02020603050405020304" pitchFamily="18" charset="0"/>
                <a:ea typeface="Cambria" panose="02040503050406030204" pitchFamily="18" charset="0"/>
                <a:cs typeface="Times New Roman" panose="02020603050405020304" pitchFamily="18" charset="0"/>
              </a:rPr>
              <a:t> Xiao, Liang Cheng, Song Chen, Xiao Zhou, Xiaoguang Ruan, </a:t>
            </a:r>
            <a:r>
              <a:rPr lang="en-US" sz="2000" dirty="0" err="1">
                <a:latin typeface="Times New Roman" panose="02020603050405020304" pitchFamily="18" charset="0"/>
                <a:ea typeface="Cambria" panose="02040503050406030204" pitchFamily="18" charset="0"/>
                <a:cs typeface="Times New Roman" panose="02020603050405020304" pitchFamily="18" charset="0"/>
              </a:rPr>
              <a:t>Manchun</a:t>
            </a:r>
            <a:r>
              <a:rPr lang="en-US" sz="2000" dirty="0">
                <a:latin typeface="Times New Roman" panose="02020603050405020304" pitchFamily="18" charset="0"/>
                <a:ea typeface="Cambria" panose="02040503050406030204" pitchFamily="18" charset="0"/>
                <a:cs typeface="Times New Roman" panose="02020603050405020304" pitchFamily="18" charset="0"/>
              </a:rPr>
              <a:t> Li, Rong He, and Bin Ran. "Analysis of global marine oil trade based on automatic identification system (AIS) data." Journal of Transport Geography 83 (2020): 102637.</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[5] Ma,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Xiaoshuang</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Jiangong</a:t>
            </a:r>
            <a:r>
              <a:rPr lang="en-US" sz="2000" dirty="0">
                <a:latin typeface="Times New Roman" panose="02020603050405020304" pitchFamily="18" charset="0"/>
                <a:ea typeface="Cambria" panose="02040503050406030204" pitchFamily="18" charset="0"/>
                <a:cs typeface="Times New Roman" panose="02020603050405020304" pitchFamily="18" charset="0"/>
              </a:rPr>
              <a:t> Xu, Jun Pan, Jie Yang,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Penghai</a:t>
            </a:r>
            <a:r>
              <a:rPr lang="en-US" sz="2000" dirty="0">
                <a:latin typeface="Times New Roman" panose="02020603050405020304" pitchFamily="18" charset="0"/>
                <a:ea typeface="Cambria" panose="02040503050406030204" pitchFamily="18" charset="0"/>
                <a:cs typeface="Times New Roman" panose="02020603050405020304" pitchFamily="18" charset="0"/>
              </a:rPr>
              <a:t> Wu, and </a:t>
            </a:r>
            <a:r>
              <a:rPr lang="en-US" sz="2000" dirty="0" err="1">
                <a:latin typeface="Times New Roman" panose="02020603050405020304" pitchFamily="18" charset="0"/>
                <a:ea typeface="Cambria" panose="02040503050406030204" pitchFamily="18" charset="0"/>
                <a:cs typeface="Times New Roman" panose="02020603050405020304" pitchFamily="18" charset="0"/>
              </a:rPr>
              <a:t>Xiangchao</a:t>
            </a:r>
            <a:r>
              <a:rPr lang="en-US" sz="2000" dirty="0">
                <a:latin typeface="Times New Roman" panose="02020603050405020304" pitchFamily="18" charset="0"/>
                <a:ea typeface="Cambria" panose="02040503050406030204" pitchFamily="18" charset="0"/>
                <a:cs typeface="Times New Roman" panose="02020603050405020304" pitchFamily="18" charset="0"/>
              </a:rPr>
              <a:t> Meng. "Detection of marine oil spills from radar satellite images for the coastal ecological risk assessment." Journal of Environmental Management 325 (2023): 116637.</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021880B-A036-3101-726F-5C4043006754}"/>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E2224AFC-4712-15AB-0A4E-EF2AFCC16BB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809549EC-1BB4-5CA1-A399-BEA1C9B0ED1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[6] Mera, David, José M. </a:t>
            </a:r>
            <a:r>
              <a:rPr lang="en-US" sz="2000" dirty="0" err="1">
                <a:latin typeface="Times New Roman" panose="02020603050405020304" pitchFamily="18" charset="0"/>
                <a:ea typeface="Cambria" panose="02040503050406030204" pitchFamily="18" charset="0"/>
                <a:cs typeface="Times New Roman" panose="02020603050405020304" pitchFamily="18" charset="0"/>
              </a:rPr>
              <a:t>Cotos</a:t>
            </a:r>
            <a:r>
              <a:rPr lang="en-US" sz="2000" dirty="0">
                <a:latin typeface="Times New Roman" panose="02020603050405020304" pitchFamily="18" charset="0"/>
                <a:ea typeface="Cambria" panose="02040503050406030204" pitchFamily="18" charset="0"/>
                <a:cs typeface="Times New Roman" panose="02020603050405020304" pitchFamily="18" charset="0"/>
              </a:rPr>
              <a:t>, José Varela-Pet, Pablo G. Rodríguez, and Andrés Caro. "Automatic decision support system based on SAR data for oil spill detection." Computers &amp; Geosciences 72 (2014): 184-191.</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[7] </a:t>
            </a:r>
            <a:r>
              <a:rPr lang="en-US" sz="2000" dirty="0" err="1">
                <a:latin typeface="Times New Roman" panose="02020603050405020304" pitchFamily="18" charset="0"/>
                <a:ea typeface="Cambria" panose="02040503050406030204" pitchFamily="18" charset="0"/>
                <a:cs typeface="Times New Roman" panose="02020603050405020304" pitchFamily="18" charset="0"/>
              </a:rPr>
              <a:t>Trieschmann</a:t>
            </a:r>
            <a:r>
              <a:rPr lang="en-US" sz="2000" dirty="0">
                <a:latin typeface="Times New Roman" panose="02020603050405020304" pitchFamily="18" charset="0"/>
                <a:ea typeface="Cambria" panose="02040503050406030204" pitchFamily="18" charset="0"/>
                <a:cs typeface="Times New Roman" panose="02020603050405020304" pitchFamily="18" charset="0"/>
              </a:rPr>
              <a:t>, Olaf, Leendert Bal, Marin </a:t>
            </a:r>
            <a:r>
              <a:rPr lang="en-US" sz="2000" dirty="0" err="1">
                <a:latin typeface="Times New Roman" panose="02020603050405020304" pitchFamily="18" charset="0"/>
                <a:ea typeface="Cambria" panose="02040503050406030204" pitchFamily="18" charset="0"/>
                <a:cs typeface="Times New Roman" panose="02020603050405020304" pitchFamily="18" charset="0"/>
              </a:rPr>
              <a:t>Chintoan</a:t>
            </a:r>
            <a:r>
              <a:rPr lang="en-US" sz="2000" dirty="0">
                <a:latin typeface="Times New Roman" panose="02020603050405020304" pitchFamily="18" charset="0"/>
                <a:ea typeface="Cambria" panose="02040503050406030204" pitchFamily="18" charset="0"/>
                <a:cs typeface="Times New Roman" panose="02020603050405020304" pitchFamily="18" charset="0"/>
              </a:rPr>
              <a:t>-Uta, Samuel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Djavidnia</a:t>
            </a:r>
            <a:r>
              <a:rPr lang="en-US" sz="2000" dirty="0">
                <a:latin typeface="Times New Roman" panose="02020603050405020304" pitchFamily="18" charset="0"/>
                <a:ea typeface="Cambria" panose="02040503050406030204" pitchFamily="18" charset="0"/>
                <a:cs typeface="Times New Roman" panose="02020603050405020304" pitchFamily="18" charset="0"/>
              </a:rPr>
              <a:t>, Anne Marie Hayes, Marc </a:t>
            </a:r>
            <a:r>
              <a:rPr lang="en-US" sz="2000" dirty="0" err="1">
                <a:latin typeface="Times New Roman" panose="02020603050405020304" pitchFamily="18" charset="0"/>
                <a:ea typeface="Cambria" panose="02040503050406030204" pitchFamily="18" charset="0"/>
                <a:cs typeface="Times New Roman" panose="02020603050405020304" pitchFamily="18" charset="0"/>
              </a:rPr>
              <a:t>Journel</a:t>
            </a:r>
            <a:r>
              <a:rPr lang="en-US" sz="2000" dirty="0">
                <a:latin typeface="Times New Roman" panose="02020603050405020304" pitchFamily="18" charset="0"/>
                <a:ea typeface="Cambria" panose="02040503050406030204" pitchFamily="18" charset="0"/>
                <a:cs typeface="Times New Roman" panose="02020603050405020304" pitchFamily="18" charset="0"/>
              </a:rPr>
              <a:t>, Pedro Lourenco-Bento, Sonja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Pelizzari</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Machteld</a:t>
            </a:r>
            <a:r>
              <a:rPr lang="en-US" sz="2000" dirty="0">
                <a:latin typeface="Times New Roman" panose="02020603050405020304" pitchFamily="18" charset="0"/>
                <a:ea typeface="Cambria" panose="02040503050406030204" pitchFamily="18" charset="0"/>
                <a:cs typeface="Times New Roman" panose="02020603050405020304" pitchFamily="18" charset="0"/>
              </a:rPr>
              <a:t> Price, and Jorge del Rio Vera. "Identification of Oil Spills by Satellite." In ESA Living Planet Symposium, vol. 686, p. 257. 2010.</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[8] </a:t>
            </a:r>
            <a:r>
              <a:rPr lang="en-US" sz="2000" dirty="0" err="1">
                <a:latin typeface="Times New Roman" panose="02020603050405020304" pitchFamily="18" charset="0"/>
                <a:ea typeface="Cambria" panose="02040503050406030204" pitchFamily="18" charset="0"/>
                <a:cs typeface="Times New Roman" panose="02020603050405020304" pitchFamily="18" charset="0"/>
              </a:rPr>
              <a:t>Mizukoshi</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Noriyoshi</a:t>
            </a:r>
            <a:r>
              <a:rPr lang="en-US" sz="2000" dirty="0">
                <a:latin typeface="Times New Roman" panose="02020603050405020304" pitchFamily="18" charset="0"/>
                <a:ea typeface="Cambria" panose="02040503050406030204" pitchFamily="18" charset="0"/>
                <a:cs typeface="Times New Roman" panose="02020603050405020304" pitchFamily="18" charset="0"/>
              </a:rPr>
              <a:t>, Tsuyoshi Watanabe, and Kazuo </a:t>
            </a:r>
            <a:r>
              <a:rPr lang="en-US" sz="2000" dirty="0" err="1">
                <a:latin typeface="Times New Roman" panose="02020603050405020304" pitchFamily="18" charset="0"/>
                <a:ea typeface="Cambria" panose="02040503050406030204" pitchFamily="18" charset="0"/>
                <a:cs typeface="Times New Roman" panose="02020603050405020304" pitchFamily="18" charset="0"/>
              </a:rPr>
              <a:t>Ouchi</a:t>
            </a:r>
            <a:r>
              <a:rPr lang="en-US" sz="2000" dirty="0">
                <a:latin typeface="Times New Roman" panose="02020603050405020304" pitchFamily="18" charset="0"/>
                <a:ea typeface="Cambria" panose="02040503050406030204" pitchFamily="18" charset="0"/>
                <a:cs typeface="Times New Roman" panose="02020603050405020304" pitchFamily="18" charset="0"/>
              </a:rPr>
              <a:t>. "Operational system for ship detection and identification using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sar</a:t>
            </a:r>
            <a:r>
              <a:rPr lang="en-US" sz="2000" dirty="0">
                <a:latin typeface="Times New Roman" panose="02020603050405020304" pitchFamily="18" charset="0"/>
                <a:ea typeface="Cambria" panose="02040503050406030204" pitchFamily="18" charset="0"/>
                <a:cs typeface="Times New Roman" panose="02020603050405020304" pitchFamily="18" charset="0"/>
              </a:rPr>
              <a:t> and ais for ships of illegal oil discharge." image 13 (2019): 19.</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[9] Bisen, Tanmay, Aastha Shayla, and Susham Biswas. "Predicting Oil Spills in Real-Time: A Machine Learning and AIS Data-Driven Approach." In Networking and Parallel/Distributed Computing Systems: Volume 18, pp. 99-115. Cham: Springer Nature Switzerland, 2024.</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[10] Wright, Darren, Carol Janzen, Robert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Bochenek</a:t>
            </a:r>
            <a:r>
              <a:rPr lang="en-US" sz="2000" dirty="0">
                <a:latin typeface="Times New Roman" panose="02020603050405020304" pitchFamily="18" charset="0"/>
                <a:ea typeface="Cambria" panose="02040503050406030204" pitchFamily="18" charset="0"/>
                <a:cs typeface="Times New Roman" panose="02020603050405020304" pitchFamily="18" charset="0"/>
              </a:rPr>
              <a:t>, Jessica Austin, and Edward Page. "Marine observing applications using AIS: automatic identification system." Frontiers in Marine Science 6 (2019): 537.</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740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DABD0827-D800-708A-0893-10A613266F3C}"/>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9685E89-642F-583B-3899-533A3215FD1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 360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0B990E91-46A3-1CDD-EE4E-96F6C438AA55}"/>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400" b="1" dirty="0">
                <a:latin typeface="Times New Roman" panose="02020603050405020304" pitchFamily="18" charset="0"/>
                <a:ea typeface="Cambria" panose="02040503050406030204" pitchFamily="18" charset="0"/>
                <a:cs typeface="Times New Roman" panose="02020603050405020304" pitchFamily="18" charset="0"/>
              </a:rPr>
              <a:t>Organization: Ministry of earth sciences</a:t>
            </a:r>
          </a:p>
          <a:p>
            <a:pPr marL="342900" lvl="0" indent="-190500" algn="just">
              <a:lnSpc>
                <a:spcPct val="200000"/>
              </a:lnSpc>
              <a:spcBef>
                <a:spcPts val="0"/>
              </a:spcBef>
              <a:buNone/>
            </a:pPr>
            <a:r>
              <a:rPr lang="en-US" sz="14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 Software</a:t>
            </a:r>
          </a:p>
          <a:p>
            <a:pPr marL="342900" lvl="0" indent="-190500" algn="just">
              <a:lnSpc>
                <a:spcPct val="200000"/>
              </a:lnSpc>
              <a:spcBef>
                <a:spcPts val="0"/>
              </a:spcBef>
              <a:buNone/>
            </a:pPr>
            <a:r>
              <a:rPr lang="en-US" sz="1400" b="1" dirty="0">
                <a:latin typeface="Times New Roman" panose="02020603050405020304" pitchFamily="18" charset="0"/>
                <a:ea typeface="Cambria" panose="02040503050406030204" pitchFamily="18" charset="0"/>
                <a:cs typeface="Times New Roman" panose="02020603050405020304" pitchFamily="18" charset="0"/>
              </a:rPr>
              <a:t>Problem Description : </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Background: The impact of oil spills at sea is multifaceted, affecting the environment, economy, public health, and society at large. Preventing spills through stringent regulations, improved technology, and better safety practices is crucial to mitigate these devastating effects. Automatic oil spill detection using Automatic Identification System (AIS) and satellite datasets is essential for environmental protection, public health and safety, economic stability, regulatory enforcement, technological advancement, and operational efficiency. This approach enables timely and effective responses to oil spills, mitigating their impact and promoting sustainable maritime practices. Integrating AIS and satellite datasets significantly enhances the early detection of oil spills at sea by combining real-time vessel tracking with advanced remote sensing capabilities. Detailed description: The automatic identification of oil leaks and spills from ships and vessels using AIS (Automatic Identification System) and satellite datasets involves integrating real-time tracking and advanced remote sensing technologies to monitor marine environments effectively. </a:t>
            </a:r>
            <a:endParaRPr sz="14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7155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200" b="1" i="0" u="none" strike="noStrike" dirty="0">
                <a:solidFill>
                  <a:srgbClr val="000000"/>
                </a:solidFill>
                <a:effectLst/>
                <a:latin typeface="Times New Roman" panose="02020603050405020304" pitchFamily="18" charset="0"/>
                <a:cs typeface="Times New Roman" panose="02020603050405020304" pitchFamily="18" charset="0"/>
              </a:rPr>
              <a:t>AIS provides crucial information such as the vessel's unique identifiers (IMO number, call sign), real-time positional data (latitude, longitude), speed over ground (SOG), course over ground (COG), heading, type of vessel, dimensions, draught, destination, estimated time of arrival (ETA), and cargo details. To detect a vessel in distress, AIS data have to be monitored for anomalies, such as sudden changes in speed or course, erratic movements, or unexpected stops. These irregularities can signal potential distress, prompting further investigation. Once detecting the distress, the same location/vessel have to be monitored using space borne satellite datasets for oil leaks, orientation of the vessel and its change in datum. The integration of AIS data with satellite datasets, enhances the ability to detect oil leaks early and can respond to situations efficiently. As far as study area, any of the below options may be considered. Option 1 : off Mumbai: https://drive.google.com/file/d/1HUisEfMA20ilODdeoRYVneG2i1ZbRBNB/view?usp=drive_link Option 2 :Gulf of Mexico – North American waters: https://drive.google.com/file/d/1_iEcojaZNaezOqKwxHtCenjgOW58lPgA/view?usp=drive_link Expected solution: Automated oil spill detection system for early detection of oil spills A software/tool/system to be developed for detecting oil spills/vessel in distress with suitable methodology that involves programming in python. The tool/system should detect the anomalies in AIS around the vessel. The distress/anomaly zone has to be monitored for oil spills using Satellite datasets. This can help in early detection of oil leak from a ship or vessel. The information can be passed on to the regulatory authorities for quicker and efficient response.</a:t>
            </a:r>
            <a:r>
              <a:rPr lang="en-US" sz="1200" b="1" dirty="0">
                <a:latin typeface="Times New Roman" panose="02020603050405020304" pitchFamily="18" charset="0"/>
                <a:cs typeface="Times New Roman" panose="02020603050405020304" pitchFamily="18" charset="0"/>
              </a:rPr>
              <a:t> </a:t>
            </a:r>
            <a:endParaRPr lang="en-US" sz="1200" b="1"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1200" b="1" dirty="0">
                <a:latin typeface="Times New Roman" panose="02020603050405020304" pitchFamily="18" charset="0"/>
                <a:ea typeface="Cambria" panose="02040503050406030204" pitchFamily="18" charset="0"/>
                <a:cs typeface="Times New Roman" panose="02020603050405020304" pitchFamily="18" charset="0"/>
              </a:rPr>
              <a:t>Difficulty Level: Complex</a:t>
            </a:r>
          </a:p>
          <a:p>
            <a:pPr marL="342900" lvl="0" indent="-190500" algn="just">
              <a:spcBef>
                <a:spcPts val="0"/>
              </a:spcBef>
              <a:buNone/>
            </a:pPr>
            <a:endParaRPr sz="1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https://github.com/praneethpuli/OIL-SPILL-DETECTION</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 end : HTML, CSS, JAVA SCRIPT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 PYTHON, FLASKS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ALGORITHMS : CNN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6ED4001-C61F-AA83-15F1-7EDEFF1AC0A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51E4396A-5A37-1F09-D594-994BEF603A5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D31F2006-C3A0-8676-EFC8-05101A303831}"/>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Dataset : Oil spill images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81AF653-946B-AC98-20B4-F4EBB3B9CA79}"/>
              </a:ext>
            </a:extLst>
          </p:cNvPr>
          <p:cNvPicPr>
            <a:picLocks noChangeAspect="1"/>
          </p:cNvPicPr>
          <p:nvPr/>
        </p:nvPicPr>
        <p:blipFill>
          <a:blip r:embed="rId3"/>
          <a:stretch>
            <a:fillRect/>
          </a:stretch>
        </p:blipFill>
        <p:spPr>
          <a:xfrm>
            <a:off x="812800" y="1600201"/>
            <a:ext cx="3276600" cy="2895600"/>
          </a:xfrm>
          <a:prstGeom prst="rect">
            <a:avLst/>
          </a:prstGeom>
        </p:spPr>
      </p:pic>
      <p:pic>
        <p:nvPicPr>
          <p:cNvPr id="6" name="Picture 5">
            <a:extLst>
              <a:ext uri="{FF2B5EF4-FFF2-40B4-BE49-F238E27FC236}">
                <a16:creationId xmlns:a16="http://schemas.microsoft.com/office/drawing/2014/main" id="{9C14AA5A-37DD-615C-3D21-40FC506FA61B}"/>
              </a:ext>
            </a:extLst>
          </p:cNvPr>
          <p:cNvPicPr>
            <a:picLocks noChangeAspect="1"/>
          </p:cNvPicPr>
          <p:nvPr/>
        </p:nvPicPr>
        <p:blipFill>
          <a:blip r:embed="rId4"/>
          <a:stretch>
            <a:fillRect/>
          </a:stretch>
        </p:blipFill>
        <p:spPr>
          <a:xfrm>
            <a:off x="4230914" y="1600200"/>
            <a:ext cx="3116943" cy="2895601"/>
          </a:xfrm>
          <a:prstGeom prst="rect">
            <a:avLst/>
          </a:prstGeom>
        </p:spPr>
      </p:pic>
      <p:pic>
        <p:nvPicPr>
          <p:cNvPr id="8" name="Picture 7">
            <a:extLst>
              <a:ext uri="{FF2B5EF4-FFF2-40B4-BE49-F238E27FC236}">
                <a16:creationId xmlns:a16="http://schemas.microsoft.com/office/drawing/2014/main" id="{AEE533B3-5538-0306-0D86-428932313F3A}"/>
              </a:ext>
            </a:extLst>
          </p:cNvPr>
          <p:cNvPicPr>
            <a:picLocks noChangeAspect="1"/>
          </p:cNvPicPr>
          <p:nvPr/>
        </p:nvPicPr>
        <p:blipFill>
          <a:blip r:embed="rId5"/>
          <a:stretch>
            <a:fillRect/>
          </a:stretch>
        </p:blipFill>
        <p:spPr>
          <a:xfrm>
            <a:off x="7489370" y="1600200"/>
            <a:ext cx="3116943" cy="2895601"/>
          </a:xfrm>
          <a:prstGeom prst="rect">
            <a:avLst/>
          </a:prstGeom>
        </p:spPr>
      </p:pic>
    </p:spTree>
    <p:extLst>
      <p:ext uri="{BB962C8B-B14F-4D97-AF65-F5344CB8AC3E}">
        <p14:creationId xmlns:p14="http://schemas.microsoft.com/office/powerpoint/2010/main" val="325727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D21BA28-613F-1FF2-5C71-DB0DE011D2B8}"/>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F3ECBE6-3A43-2983-580E-9D2357010B9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E82653C7-3B22-0C54-3E79-E57A778EC325}"/>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Dataset : Oil </a:t>
            </a:r>
            <a:r>
              <a:rPr lang="en-US">
                <a:latin typeface="Cambria" panose="02040503050406030204" pitchFamily="18" charset="0"/>
                <a:ea typeface="Cambria" panose="02040503050406030204" pitchFamily="18" charset="0"/>
              </a:rPr>
              <a:t>spill images</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B7F62D4D-D9FC-3285-6F55-C52885FE542B}"/>
              </a:ext>
            </a:extLst>
          </p:cNvPr>
          <p:cNvPicPr>
            <a:picLocks noChangeAspect="1"/>
          </p:cNvPicPr>
          <p:nvPr/>
        </p:nvPicPr>
        <p:blipFill>
          <a:blip r:embed="rId3"/>
          <a:stretch>
            <a:fillRect/>
          </a:stretch>
        </p:blipFill>
        <p:spPr>
          <a:xfrm>
            <a:off x="812800" y="1621419"/>
            <a:ext cx="3704771" cy="3255382"/>
          </a:xfrm>
          <a:prstGeom prst="rect">
            <a:avLst/>
          </a:prstGeom>
        </p:spPr>
      </p:pic>
      <p:pic>
        <p:nvPicPr>
          <p:cNvPr id="7" name="Picture 6">
            <a:extLst>
              <a:ext uri="{FF2B5EF4-FFF2-40B4-BE49-F238E27FC236}">
                <a16:creationId xmlns:a16="http://schemas.microsoft.com/office/drawing/2014/main" id="{60984ECC-4BB3-4EC4-EE58-71D94288675D}"/>
              </a:ext>
            </a:extLst>
          </p:cNvPr>
          <p:cNvPicPr>
            <a:picLocks noChangeAspect="1"/>
          </p:cNvPicPr>
          <p:nvPr/>
        </p:nvPicPr>
        <p:blipFill>
          <a:blip r:embed="rId4"/>
          <a:stretch>
            <a:fillRect/>
          </a:stretch>
        </p:blipFill>
        <p:spPr>
          <a:xfrm>
            <a:off x="4692690" y="1621420"/>
            <a:ext cx="3704771" cy="3255382"/>
          </a:xfrm>
          <a:prstGeom prst="rect">
            <a:avLst/>
          </a:prstGeom>
        </p:spPr>
      </p:pic>
      <p:pic>
        <p:nvPicPr>
          <p:cNvPr id="10" name="Picture 9">
            <a:extLst>
              <a:ext uri="{FF2B5EF4-FFF2-40B4-BE49-F238E27FC236}">
                <a16:creationId xmlns:a16="http://schemas.microsoft.com/office/drawing/2014/main" id="{13F4F693-F730-D826-832C-0BE653583B8C}"/>
              </a:ext>
            </a:extLst>
          </p:cNvPr>
          <p:cNvPicPr>
            <a:picLocks noChangeAspect="1"/>
          </p:cNvPicPr>
          <p:nvPr/>
        </p:nvPicPr>
        <p:blipFill>
          <a:blip r:embed="rId5"/>
          <a:stretch>
            <a:fillRect/>
          </a:stretch>
        </p:blipFill>
        <p:spPr>
          <a:xfrm>
            <a:off x="8508585" y="1634663"/>
            <a:ext cx="2972215" cy="3242138"/>
          </a:xfrm>
          <a:prstGeom prst="rect">
            <a:avLst/>
          </a:prstGeom>
        </p:spPr>
      </p:pic>
    </p:spTree>
    <p:extLst>
      <p:ext uri="{BB962C8B-B14F-4D97-AF65-F5344CB8AC3E}">
        <p14:creationId xmlns:p14="http://schemas.microsoft.com/office/powerpoint/2010/main" val="404390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Programming languages : Python</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Machine Learning &amp; Data Processing Tools: TensorFlow/</a:t>
            </a:r>
            <a:r>
              <a:rPr lang="en-US" dirty="0" err="1">
                <a:latin typeface="Cambria" panose="02040503050406030204" pitchFamily="18" charset="0"/>
                <a:ea typeface="Cambria" panose="02040503050406030204" pitchFamily="18" charset="0"/>
              </a:rPr>
              <a:t>PyTorch</a:t>
            </a: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OpenCV (for image processing as satellite images are used)</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Scikit-learn (for basic ML models)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Pandas &amp; NumPy (for data manipulation)</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1385</Words>
  <Application>Microsoft Office PowerPoint</Application>
  <PresentationFormat>Widescreen</PresentationFormat>
  <Paragraphs>113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Times New Roman</vt:lpstr>
      <vt:lpstr>Verdana</vt:lpstr>
      <vt:lpstr>Wingdings</vt:lpstr>
      <vt:lpstr>Bioinformatics</vt:lpstr>
      <vt:lpstr>Detecting oil spills at marine environment using Automatic Identification System (AIS) and satellite datasets</vt:lpstr>
      <vt:lpstr>Content</vt:lpstr>
      <vt:lpstr>Problem Statement Number : 360 </vt:lpstr>
      <vt:lpstr>Problem Statement Number: </vt:lpstr>
      <vt:lpstr>Github Link</vt:lpstr>
      <vt:lpstr>Analysis of Problem Statement</vt:lpstr>
      <vt:lpstr>Analysis of Problem Statement</vt:lpstr>
      <vt:lpstr>Analysis of Problem Statement</vt:lpstr>
      <vt:lpstr>Analysis of Problem Statement (contd...)</vt:lpstr>
      <vt:lpstr>Analysis of Problem Statement (contd...)</vt:lpstr>
      <vt:lpstr>Timeline of the Project (Gantt Chart)</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Praneeth P</cp:lastModifiedBy>
  <cp:revision>42</cp:revision>
  <dcterms:modified xsi:type="dcterms:W3CDTF">2025-02-21T06:05:07Z</dcterms:modified>
</cp:coreProperties>
</file>