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70" r:id="rId7"/>
    <p:sldId id="271" r:id="rId8"/>
    <p:sldId id="258" r:id="rId9"/>
    <p:sldId id="259" r:id="rId10"/>
    <p:sldId id="268" r:id="rId11"/>
    <p:sldId id="260" r:id="rId12"/>
    <p:sldId id="262" r:id="rId13"/>
    <p:sldId id="267" r:id="rId14"/>
    <p:sldId id="264" r:id="rId15"/>
    <p:sldId id="265" r:id="rId16"/>
    <p:sldId id="269"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706"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22/02/2025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22/02/2025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22/02/2025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22/02/2025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22/02/2025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22/02/2025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22/02/2025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author/3851150980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sz="2400" dirty="0"/>
              <a:t>PROJECT TITLE </a:t>
            </a:r>
            <a:r>
              <a:rPr lang="en-GB" dirty="0"/>
              <a:t>: </a:t>
            </a:r>
            <a:r>
              <a:rPr lang="en-GB" sz="2400" dirty="0"/>
              <a:t>Oil Spill Detection</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Number:GCAI07</a:t>
            </a:r>
          </a:p>
          <a:p>
            <a:pPr algn="l"/>
            <a:endParaRPr lang="en-GB" dirty="0"/>
          </a:p>
        </p:txBody>
      </p:sp>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r>
              <a:rPr lang="en-GB" sz="1700" dirty="0" err="1"/>
              <a:t>Dr.</a:t>
            </a:r>
            <a:r>
              <a:rPr lang="en-GB" sz="1700" dirty="0"/>
              <a:t> Murali  Parameswaran</a:t>
            </a:r>
          </a:p>
          <a:p>
            <a:r>
              <a:rPr lang="en-GB" sz="1700" dirty="0"/>
              <a:t>Professor</a:t>
            </a:r>
          </a:p>
          <a:p>
            <a:r>
              <a:rPr lang="en-GB" sz="1700" dirty="0"/>
              <a:t>School of Computer Science &amp; Engineering</a:t>
            </a:r>
          </a:p>
          <a:p>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graphicFrame>
        <p:nvGraphicFramePr>
          <p:cNvPr id="7" name="Table 6">
            <a:extLst>
              <a:ext uri="{FF2B5EF4-FFF2-40B4-BE49-F238E27FC236}">
                <a16:creationId xmlns:a16="http://schemas.microsoft.com/office/drawing/2014/main" id="{2E521060-FAAD-0E1B-C9A0-E32D19E3F013}"/>
              </a:ext>
            </a:extLst>
          </p:cNvPr>
          <p:cNvGraphicFramePr>
            <a:graphicFrameLocks noGrp="1"/>
          </p:cNvGraphicFramePr>
          <p:nvPr>
            <p:extLst>
              <p:ext uri="{D42A27DB-BD31-4B8C-83A1-F6EECF244321}">
                <p14:modId xmlns:p14="http://schemas.microsoft.com/office/powerpoint/2010/main" val="3529376957"/>
              </p:ext>
            </p:extLst>
          </p:nvPr>
        </p:nvGraphicFramePr>
        <p:xfrm>
          <a:off x="814532" y="3274140"/>
          <a:ext cx="5157537" cy="1854200"/>
        </p:xfrm>
        <a:graphic>
          <a:graphicData uri="http://schemas.openxmlformats.org/drawingml/2006/table">
            <a:tbl>
              <a:tblPr firstRow="1" bandRow="1">
                <a:tableStyleId>{5C22544A-7EE6-4342-B048-85BDC9FD1C3A}</a:tableStyleId>
              </a:tblPr>
              <a:tblGrid>
                <a:gridCol w="2574419">
                  <a:extLst>
                    <a:ext uri="{9D8B030D-6E8A-4147-A177-3AD203B41FA5}">
                      <a16:colId xmlns:a16="http://schemas.microsoft.com/office/drawing/2014/main" val="3929320604"/>
                    </a:ext>
                  </a:extLst>
                </a:gridCol>
                <a:gridCol w="2583118">
                  <a:extLst>
                    <a:ext uri="{9D8B030D-6E8A-4147-A177-3AD203B41FA5}">
                      <a16:colId xmlns:a16="http://schemas.microsoft.com/office/drawing/2014/main" val="1878712011"/>
                    </a:ext>
                  </a:extLst>
                </a:gridCol>
              </a:tblGrid>
              <a:tr h="370840">
                <a:tc>
                  <a:txBody>
                    <a:bodyPr/>
                    <a:lstStyle/>
                    <a:p>
                      <a:pPr algn="ctr"/>
                      <a:r>
                        <a:rPr lang="en-IN" dirty="0"/>
                        <a:t>ROLL NUMBER</a:t>
                      </a:r>
                    </a:p>
                  </a:txBody>
                  <a:tcPr/>
                </a:tc>
                <a:tc>
                  <a:txBody>
                    <a:bodyPr/>
                    <a:lstStyle/>
                    <a:p>
                      <a:pPr algn="ctr"/>
                      <a:r>
                        <a:rPr lang="en-IN" dirty="0"/>
                        <a:t>NAME</a:t>
                      </a:r>
                    </a:p>
                  </a:txBody>
                  <a:tcPr/>
                </a:tc>
                <a:extLst>
                  <a:ext uri="{0D108BD9-81ED-4DB2-BD59-A6C34878D82A}">
                    <a16:rowId xmlns:a16="http://schemas.microsoft.com/office/drawing/2014/main" val="978792174"/>
                  </a:ext>
                </a:extLst>
              </a:tr>
              <a:tr h="370840">
                <a:tc>
                  <a:txBody>
                    <a:bodyPr/>
                    <a:lstStyle/>
                    <a:p>
                      <a:pPr algn="ctr"/>
                      <a:r>
                        <a:rPr lang="en-IN" dirty="0"/>
                        <a:t>20211CAI0169</a:t>
                      </a:r>
                    </a:p>
                  </a:txBody>
                  <a:tcPr/>
                </a:tc>
                <a:tc>
                  <a:txBody>
                    <a:bodyPr/>
                    <a:lstStyle/>
                    <a:p>
                      <a:pPr algn="ctr"/>
                      <a:r>
                        <a:rPr lang="en-IN" dirty="0"/>
                        <a:t>P V SAI PRANEETH</a:t>
                      </a:r>
                    </a:p>
                  </a:txBody>
                  <a:tcPr/>
                </a:tc>
                <a:extLst>
                  <a:ext uri="{0D108BD9-81ED-4DB2-BD59-A6C34878D82A}">
                    <a16:rowId xmlns:a16="http://schemas.microsoft.com/office/drawing/2014/main" val="1738478477"/>
                  </a:ext>
                </a:extLst>
              </a:tr>
              <a:tr h="370840">
                <a:tc>
                  <a:txBody>
                    <a:bodyPr/>
                    <a:lstStyle/>
                    <a:p>
                      <a:pPr algn="ctr"/>
                      <a:r>
                        <a:rPr lang="en-IN" dirty="0"/>
                        <a:t>20211CAI0171</a:t>
                      </a:r>
                    </a:p>
                  </a:txBody>
                  <a:tcPr/>
                </a:tc>
                <a:tc>
                  <a:txBody>
                    <a:bodyPr/>
                    <a:lstStyle/>
                    <a:p>
                      <a:pPr algn="ctr"/>
                      <a:r>
                        <a:rPr lang="en-IN" dirty="0"/>
                        <a:t>B SATYA CHARAN</a:t>
                      </a:r>
                    </a:p>
                  </a:txBody>
                  <a:tcPr/>
                </a:tc>
                <a:extLst>
                  <a:ext uri="{0D108BD9-81ED-4DB2-BD59-A6C34878D82A}">
                    <a16:rowId xmlns:a16="http://schemas.microsoft.com/office/drawing/2014/main" val="698867015"/>
                  </a:ext>
                </a:extLst>
              </a:tr>
              <a:tr h="370840">
                <a:tc>
                  <a:txBody>
                    <a:bodyPr/>
                    <a:lstStyle/>
                    <a:p>
                      <a:pPr algn="ctr"/>
                      <a:r>
                        <a:rPr lang="en-IN" dirty="0"/>
                        <a:t>20211CAI0172</a:t>
                      </a:r>
                    </a:p>
                  </a:txBody>
                  <a:tcPr/>
                </a:tc>
                <a:tc>
                  <a:txBody>
                    <a:bodyPr/>
                    <a:lstStyle/>
                    <a:p>
                      <a:pPr algn="ctr"/>
                      <a:r>
                        <a:rPr lang="en-IN" dirty="0"/>
                        <a:t>HARI PRADHAN S D</a:t>
                      </a:r>
                    </a:p>
                  </a:txBody>
                  <a:tcPr/>
                </a:tc>
                <a:extLst>
                  <a:ext uri="{0D108BD9-81ED-4DB2-BD59-A6C34878D82A}">
                    <a16:rowId xmlns:a16="http://schemas.microsoft.com/office/drawing/2014/main" val="3552850973"/>
                  </a:ext>
                </a:extLst>
              </a:tr>
              <a:tr h="370840">
                <a:tc>
                  <a:txBody>
                    <a:bodyPr/>
                    <a:lstStyle/>
                    <a:p>
                      <a:pPr algn="ctr"/>
                      <a:r>
                        <a:rPr lang="en-IN" dirty="0"/>
                        <a:t>20211CAI0163</a:t>
                      </a:r>
                    </a:p>
                  </a:txBody>
                  <a:tcPr/>
                </a:tc>
                <a:tc>
                  <a:txBody>
                    <a:bodyPr/>
                    <a:lstStyle/>
                    <a:p>
                      <a:pPr algn="ctr"/>
                      <a:r>
                        <a:rPr lang="en-IN" dirty="0"/>
                        <a:t>T BHARGAV NAIDU</a:t>
                      </a:r>
                    </a:p>
                  </a:txBody>
                  <a:tcPr/>
                </a:tc>
                <a:extLst>
                  <a:ext uri="{0D108BD9-81ED-4DB2-BD59-A6C34878D82A}">
                    <a16:rowId xmlns:a16="http://schemas.microsoft.com/office/drawing/2014/main" val="4047416670"/>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6EE3-03CB-AD2D-2F3C-1D576EBF0366}"/>
              </a:ext>
            </a:extLst>
          </p:cNvPr>
          <p:cNvSpPr>
            <a:spLocks noGrp="1"/>
          </p:cNvSpPr>
          <p:nvPr>
            <p:ph type="title"/>
          </p:nvPr>
        </p:nvSpPr>
        <p:spPr/>
        <p:txBody>
          <a:bodyPr/>
          <a:lstStyle/>
          <a:p>
            <a:r>
              <a:rPr lang="en-IN" dirty="0"/>
              <a:t>Expected Outcomes</a:t>
            </a:r>
          </a:p>
        </p:txBody>
      </p:sp>
      <p:sp>
        <p:nvSpPr>
          <p:cNvPr id="8" name="Rectangle 4">
            <a:extLst>
              <a:ext uri="{FF2B5EF4-FFF2-40B4-BE49-F238E27FC236}">
                <a16:creationId xmlns:a16="http://schemas.microsoft.com/office/drawing/2014/main" id="{012EC7E6-06E9-0628-E9CA-9F46FB4D312C}"/>
              </a:ext>
            </a:extLst>
          </p:cNvPr>
          <p:cNvSpPr>
            <a:spLocks noGrp="1" noChangeArrowheads="1"/>
          </p:cNvSpPr>
          <p:nvPr>
            <p:ph idx="1"/>
          </p:nvPr>
        </p:nvSpPr>
        <p:spPr bwMode="auto">
          <a:xfrm>
            <a:off x="381895" y="107658"/>
            <a:ext cx="11232266" cy="4015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endParaRPr lang="en-GB"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algn="just">
              <a:lnSpc>
                <a:spcPct val="150000"/>
              </a:lnSpc>
            </a:pPr>
            <a:r>
              <a:rPr lang="en-US" b="1" dirty="0">
                <a:effectLst/>
                <a:latin typeface="Times New Roman" panose="02020603050405020304" pitchFamily="18" charset="0"/>
                <a:ea typeface="Times New Roman" panose="02020603050405020304" pitchFamily="18" charset="0"/>
              </a:rPr>
              <a:t>Enhanced Detection Accuracy:</a:t>
            </a:r>
            <a:r>
              <a:rPr lang="en-US" dirty="0">
                <a:effectLst/>
                <a:latin typeface="Times New Roman" panose="02020603050405020304" pitchFamily="18" charset="0"/>
                <a:ea typeface="Times New Roman" panose="02020603050405020304" pitchFamily="18" charset="0"/>
              </a:rPr>
              <a:t> The system is designed to significantly improve oil spill detection accuracy by integrating advanced machine learning and deep learning models with multi-source data. This integration leverages detailed spectral and spatial features from SAR imagery and AIS vessel data, ensuring that subtle indicators of oil spills are captured while minimizing false positives.</a:t>
            </a:r>
            <a:endParaRPr lang="en-GB"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191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5" name="Rectangle 2">
            <a:extLst>
              <a:ext uri="{FF2B5EF4-FFF2-40B4-BE49-F238E27FC236}">
                <a16:creationId xmlns:a16="http://schemas.microsoft.com/office/drawing/2014/main" id="{086A084D-305F-AF0D-D4F7-35EFD1E50B1D}"/>
              </a:ext>
            </a:extLst>
          </p:cNvPr>
          <p:cNvSpPr>
            <a:spLocks noGrp="1" noChangeArrowheads="1"/>
          </p:cNvSpPr>
          <p:nvPr>
            <p:ph idx="1"/>
          </p:nvPr>
        </p:nvSpPr>
        <p:spPr bwMode="auto">
          <a:xfrm>
            <a:off x="812800" y="-313929"/>
            <a:ext cx="11008497" cy="637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endParaRPr lang="en-US" sz="1800" dirty="0">
              <a:effectLst/>
              <a:latin typeface="Times New Roman" panose="02020603050405020304" pitchFamily="18" charset="0"/>
              <a:ea typeface="Times New Roman" panose="02020603050405020304" pitchFamily="18" charset="0"/>
            </a:endParaRPr>
          </a:p>
          <a:p>
            <a:pPr algn="just">
              <a:lnSpc>
                <a:spcPct val="150000"/>
              </a:lnSpc>
            </a:pPr>
            <a:endParaRPr lang="en-US" sz="1800" dirty="0">
              <a:latin typeface="Times New Roman" panose="02020603050405020304" pitchFamily="18" charset="0"/>
              <a:ea typeface="Times New Roman" panose="02020603050405020304" pitchFamily="18" charset="0"/>
            </a:endParaRPr>
          </a:p>
          <a:p>
            <a:pPr marL="0" indent="0" algn="just">
              <a:lnSpc>
                <a:spcPct val="150000"/>
              </a:lnSpc>
              <a:buNone/>
            </a:pPr>
            <a:endParaRPr lang="en-US" sz="20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000" dirty="0">
                <a:effectLst/>
                <a:latin typeface="Times New Roman" panose="02020603050405020304" pitchFamily="18" charset="0"/>
                <a:ea typeface="Times New Roman" panose="02020603050405020304" pitchFamily="18" charset="0"/>
              </a:rPr>
              <a:t>The proposed system represents a significant advancement in automated marine monitoring by effectively integrating satellite SAR imagery with AIS vessel data. By leveraging sophisticated machine learning and deep learning algorithms, the framework accurately identifies oil spill incidents, even in challenging environmental conditions, while minimizing false positives. The real-time monitoring and alert components enable immediate stakeholder notification, facilitating swift response actions that are crucial for mitigating environmental damage. Furthermore, the user-friendly interface ensures that the system is accessible and scalable, promoting sustainable marine ecosystem management. Overall, this integrated approach sets a new benchmark for efficient, data-driven oil spill detection and rapid intervention in marine pollution scenarios.</a:t>
            </a:r>
            <a:endParaRPr lang="en-GB" sz="2000" dirty="0">
              <a:effectLst/>
              <a:latin typeface="Times New Roman" panose="02020603050405020304" pitchFamily="18" charset="0"/>
              <a:ea typeface="Times New Roman" panose="02020603050405020304" pitchFamily="18" charset="0"/>
            </a:endParaRPr>
          </a:p>
          <a:p>
            <a:pPr marL="0" indent="0" algn="just">
              <a:buNone/>
            </a:pPr>
            <a:endParaRPr lang="en-GB" sz="18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Autofit/>
          </a:bodyPr>
          <a:lstStyle/>
          <a:p>
            <a:pPr marL="0" indent="0" algn="just">
              <a:lnSpc>
                <a:spcPct val="150000"/>
              </a:lnSpc>
              <a:buNone/>
            </a:pPr>
            <a:r>
              <a:rPr lang="en-IN" sz="1400" dirty="0">
                <a:latin typeface="Times New Roman" panose="02020603050405020304" pitchFamily="18" charset="0"/>
                <a:cs typeface="Times New Roman" panose="02020603050405020304" pitchFamily="18" charset="0"/>
              </a:rPr>
              <a:t>[1] A. Solberg, “Remote sensing of ocean oil-spill pollution,” Proc. IEEE, vol. 100, no. 10, pp. 2931–2945, Oct. 2012.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[2] M. M. Espeseth, C. Brekke, C. E. Jones, B. Holt, and A. Freeman, “The impact of system noise in polarimetric SAR imagery on oil spill observations,” IEEE Trans. </a:t>
            </a:r>
            <a:r>
              <a:rPr lang="en-IN" sz="1400" dirty="0" err="1">
                <a:latin typeface="Times New Roman" panose="02020603050405020304" pitchFamily="18" charset="0"/>
                <a:cs typeface="Times New Roman" panose="02020603050405020304" pitchFamily="18" charset="0"/>
              </a:rPr>
              <a:t>Geosci</a:t>
            </a:r>
            <a:r>
              <a:rPr lang="en-IN" sz="1400" dirty="0">
                <a:latin typeface="Times New Roman" panose="02020603050405020304" pitchFamily="18" charset="0"/>
                <a:cs typeface="Times New Roman" panose="02020603050405020304" pitchFamily="18" charset="0"/>
              </a:rPr>
              <a:t>. Remote Sens., vol. 58, no. 6, pp. 4194–4214, Jun. 2020.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[3] A. H. S. Solberg, C. Brekke, and P. O. </a:t>
            </a:r>
            <a:r>
              <a:rPr lang="en-IN" sz="1400" dirty="0" err="1">
                <a:latin typeface="Times New Roman" panose="02020603050405020304" pitchFamily="18" charset="0"/>
                <a:cs typeface="Times New Roman" panose="02020603050405020304" pitchFamily="18" charset="0"/>
              </a:rPr>
              <a:t>Husoy</a:t>
            </a:r>
            <a:r>
              <a:rPr lang="en-IN" sz="1400" dirty="0">
                <a:latin typeface="Times New Roman" panose="02020603050405020304" pitchFamily="18" charset="0"/>
                <a:cs typeface="Times New Roman" panose="02020603050405020304" pitchFamily="18" charset="0"/>
              </a:rPr>
              <a:t>, “Oil spill detection in </a:t>
            </a:r>
            <a:r>
              <a:rPr lang="en-IN" sz="1400" dirty="0" err="1">
                <a:latin typeface="Times New Roman" panose="02020603050405020304" pitchFamily="18" charset="0"/>
                <a:cs typeface="Times New Roman" panose="02020603050405020304" pitchFamily="18" charset="0"/>
              </a:rPr>
              <a:t>Radarsat</a:t>
            </a:r>
            <a:r>
              <a:rPr lang="en-IN" sz="1400" dirty="0">
                <a:latin typeface="Times New Roman" panose="02020603050405020304" pitchFamily="18" charset="0"/>
                <a:cs typeface="Times New Roman" panose="02020603050405020304" pitchFamily="18" charset="0"/>
              </a:rPr>
              <a:t> and Envisat SAR images,” IEEE Trans. </a:t>
            </a:r>
            <a:r>
              <a:rPr lang="en-IN" sz="1400" dirty="0" err="1">
                <a:latin typeface="Times New Roman" panose="02020603050405020304" pitchFamily="18" charset="0"/>
                <a:cs typeface="Times New Roman" panose="02020603050405020304" pitchFamily="18" charset="0"/>
              </a:rPr>
              <a:t>Geosci</a:t>
            </a:r>
            <a:r>
              <a:rPr lang="en-IN" sz="1400" dirty="0">
                <a:latin typeface="Times New Roman" panose="02020603050405020304" pitchFamily="18" charset="0"/>
                <a:cs typeface="Times New Roman" panose="02020603050405020304" pitchFamily="18" charset="0"/>
              </a:rPr>
              <a:t>. Remote Sens., vol. 45, no. 3, pp. 746–755, Mar. 2007.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[4] O. Garcia-Pineda et al., “Classification of oil spill by thicknesses using multiple remote sensors,” Remote Sens. Environ., vol. 236, 2020, Art. no. 111421.</a:t>
            </a:r>
            <a:r>
              <a:rPr lang="en-IN" sz="2000" dirty="0"/>
              <a:t> </a:t>
            </a:r>
          </a:p>
          <a:p>
            <a:pPr marL="0" indent="0" algn="just">
              <a:lnSpc>
                <a:spcPct val="150000"/>
              </a:lnSpc>
              <a:buNone/>
            </a:pPr>
            <a:r>
              <a:rPr lang="en-IN" sz="1200" dirty="0"/>
              <a:t>[5] M. Migliaccio, A. Gambardella, and M. </a:t>
            </a:r>
            <a:r>
              <a:rPr lang="en-IN" sz="1200" dirty="0" err="1"/>
              <a:t>Tranfaglia</a:t>
            </a:r>
            <a:r>
              <a:rPr lang="en-IN" sz="1200" dirty="0"/>
              <a:t>, “SAR polarimetry to observe oil spills,” IEEE Trans. </a:t>
            </a:r>
            <a:r>
              <a:rPr lang="en-IN" sz="1200" dirty="0" err="1"/>
              <a:t>Geosci</a:t>
            </a:r>
            <a:r>
              <a:rPr lang="en-IN" sz="1200" dirty="0"/>
              <a:t>. Remote Sens., vol. 45, no. 2, pp. 506–511, Feb. 2007.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[6] Y. Dong, Y. Liu, C. Hu, I. R. MacDonald, and Y. Lu, “Chronic oiling in global oceans,” Science, vol. 376, no. 6599, pp. 1300–1304, 2022.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[7] Y. Li and Y. Zhang, “Synthetic aperture radar oil spills detection based on morphological characteristics,” Geo-Spatial Inf. Sci., vol. 17, no. 1, pp. 8–16, 2014.</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 [8] S. Tong, X. Liu, Q. Chen, Z. Zhang, and G. Xie, “Multi-feature based ocean oil spill detection for polarimetric SAR data using random forest and the self-similarity parameter,” Remote Sens., vol. 11, no. 4, pp. 1–20, 2019, Art. no. 451, </a:t>
            </a:r>
            <a:r>
              <a:rPr lang="en-IN" sz="1400" dirty="0" err="1">
                <a:latin typeface="Times New Roman" panose="02020603050405020304" pitchFamily="18" charset="0"/>
                <a:cs typeface="Times New Roman" panose="02020603050405020304" pitchFamily="18" charset="0"/>
              </a:rPr>
              <a:t>doi</a:t>
            </a:r>
            <a:r>
              <a:rPr lang="en-IN" sz="1400" dirty="0">
                <a:latin typeface="Times New Roman" panose="02020603050405020304" pitchFamily="18" charset="0"/>
                <a:cs typeface="Times New Roman" panose="02020603050405020304" pitchFamily="18" charset="0"/>
              </a:rPr>
              <a:t>: 10.3390/rs11040451.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400" dirty="0">
              <a:latin typeface="Times New Roman" panose="02020603050405020304" pitchFamily="18" charset="0"/>
              <a:cs typeface="Times New Roman" panose="02020603050405020304" pitchFamily="18" charset="0"/>
            </a:endParaRPr>
          </a:p>
          <a:p>
            <a:pPr marL="0" indent="0">
              <a:buNone/>
            </a:pPr>
            <a:endParaRPr lang="en-GB" sz="1800" dirty="0"/>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7080-4453-D94B-2019-A1E6E8CF9D03}"/>
              </a:ext>
            </a:extLst>
          </p:cNvPr>
          <p:cNvSpPr>
            <a:spLocks noGrp="1"/>
          </p:cNvSpPr>
          <p:nvPr>
            <p:ph type="title"/>
          </p:nvPr>
        </p:nvSpPr>
        <p:spPr/>
        <p:txBody>
          <a:bodyPr/>
          <a:lstStyle/>
          <a:p>
            <a:r>
              <a:rPr lang="en-US" dirty="0"/>
              <a:t>References </a:t>
            </a:r>
            <a:endParaRPr lang="en-GB" dirty="0"/>
          </a:p>
        </p:txBody>
      </p:sp>
      <p:sp>
        <p:nvSpPr>
          <p:cNvPr id="3" name="Content Placeholder 2">
            <a:extLst>
              <a:ext uri="{FF2B5EF4-FFF2-40B4-BE49-F238E27FC236}">
                <a16:creationId xmlns:a16="http://schemas.microsoft.com/office/drawing/2014/main" id="{5CBCC306-8193-4128-4D16-3E0B9DE04F9E}"/>
              </a:ext>
            </a:extLst>
          </p:cNvPr>
          <p:cNvSpPr>
            <a:spLocks noGrp="1"/>
          </p:cNvSpPr>
          <p:nvPr>
            <p:ph idx="1"/>
          </p:nvPr>
        </p:nvSpPr>
        <p:spPr/>
        <p:txBody>
          <a:bodyPr/>
          <a:lstStyle/>
          <a:p>
            <a:pPr marL="0" indent="0" algn="just">
              <a:lnSpc>
                <a:spcPct val="150000"/>
              </a:lnSpc>
              <a:buNone/>
            </a:pPr>
            <a:r>
              <a:rPr lang="en-IN" sz="1400" dirty="0">
                <a:latin typeface="Times New Roman" panose="02020603050405020304" pitchFamily="18" charset="0"/>
                <a:cs typeface="Times New Roman" panose="02020603050405020304" pitchFamily="18" charset="0"/>
              </a:rPr>
              <a:t>[9] F. Bandiera, A. </a:t>
            </a:r>
            <a:r>
              <a:rPr lang="en-IN" sz="1400" dirty="0" err="1">
                <a:latin typeface="Times New Roman" panose="02020603050405020304" pitchFamily="18" charset="0"/>
                <a:cs typeface="Times New Roman" panose="02020603050405020304" pitchFamily="18" charset="0"/>
              </a:rPr>
              <a:t>Masciullo</a:t>
            </a:r>
            <a:r>
              <a:rPr lang="en-IN" sz="1400" dirty="0">
                <a:latin typeface="Times New Roman" panose="02020603050405020304" pitchFamily="18" charset="0"/>
                <a:cs typeface="Times New Roman" panose="02020603050405020304" pitchFamily="18" charset="0"/>
              </a:rPr>
              <a:t>, and G. Ricci, “A Bayesian approach to oil slicks edge detection based on SAR data,” IEEE Trans. </a:t>
            </a:r>
            <a:r>
              <a:rPr lang="en-IN" sz="1400" dirty="0" err="1">
                <a:latin typeface="Times New Roman" panose="02020603050405020304" pitchFamily="18" charset="0"/>
                <a:cs typeface="Times New Roman" panose="02020603050405020304" pitchFamily="18" charset="0"/>
              </a:rPr>
              <a:t>Geosci</a:t>
            </a:r>
            <a:r>
              <a:rPr lang="en-IN" sz="1400" dirty="0">
                <a:latin typeface="Times New Roman" panose="02020603050405020304" pitchFamily="18" charset="0"/>
                <a:cs typeface="Times New Roman" panose="02020603050405020304" pitchFamily="18" charset="0"/>
              </a:rPr>
              <a:t>. Remote Sens., vol. 52, no. 5, pp. 2901–2909, May 2014.</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 [10] A. Buono, F. Nunziata, M. Migliaccio, and X. Li, “Polarimetric analysis of compact-polarimetry SAR architectures for sea oil slick observation,” IEEE Trans. </a:t>
            </a:r>
            <a:r>
              <a:rPr lang="en-IN" sz="1400" dirty="0" err="1">
                <a:latin typeface="Times New Roman" panose="02020603050405020304" pitchFamily="18" charset="0"/>
                <a:cs typeface="Times New Roman" panose="02020603050405020304" pitchFamily="18" charset="0"/>
              </a:rPr>
              <a:t>Geosci</a:t>
            </a:r>
            <a:r>
              <a:rPr lang="en-IN" sz="1400" dirty="0">
                <a:latin typeface="Times New Roman" panose="02020603050405020304" pitchFamily="18" charset="0"/>
                <a:cs typeface="Times New Roman" panose="02020603050405020304" pitchFamily="18" charset="0"/>
              </a:rPr>
              <a:t>. Remote Sens., vol. 54, no. 10, pp. 5862–5874, Oct. 2016</a:t>
            </a:r>
          </a:p>
          <a:p>
            <a:endParaRPr lang="en-GB" dirty="0"/>
          </a:p>
        </p:txBody>
      </p:sp>
    </p:spTree>
    <p:extLst>
      <p:ext uri="{BB962C8B-B14F-4D97-AF65-F5344CB8AC3E}">
        <p14:creationId xmlns:p14="http://schemas.microsoft.com/office/powerpoint/2010/main" val="397949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R="0" lvl="0" algn="just" defTabSz="914400" rtl="0" eaLnBrk="0" fontAlgn="base" latinLnBrk="0" hangingPunct="0">
              <a:lnSpc>
                <a:spcPct val="150000"/>
              </a:lnSpc>
              <a:spcBef>
                <a:spcPct val="0"/>
              </a:spcBef>
              <a:spcAft>
                <a:spcPct val="0"/>
              </a:spcAft>
              <a:buClrTx/>
              <a:buSzTx/>
              <a:tabLst/>
            </a:pPr>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Develop an automated system for early detection of oil spills at sea by integrating AIS (Automatic Identification System) and satellite datasets to enhance environmental protection and maritime safety.</a:t>
            </a:r>
          </a:p>
          <a:p>
            <a:pPr marR="0" lvl="0" algn="just" defTabSz="914400" rtl="0" eaLnBrk="0" fontAlgn="base" latinLnBrk="0" hangingPunct="0">
              <a:lnSpc>
                <a:spcPct val="150000"/>
              </a:lnSpc>
              <a:spcBef>
                <a:spcPct val="0"/>
              </a:spcBef>
              <a:spcAft>
                <a:spcPct val="0"/>
              </a:spcAft>
              <a:buClrTx/>
              <a:buSzTx/>
              <a:tabLst/>
            </a:pPr>
            <a:r>
              <a:rPr lang="en-US" sz="2000" b="1" dirty="0">
                <a:latin typeface="Times New Roman" panose="02020603050405020304" pitchFamily="18" charset="0"/>
                <a:cs typeface="Times New Roman" panose="02020603050405020304" pitchFamily="18" charset="0"/>
              </a:rPr>
              <a:t>Approach:</a:t>
            </a:r>
            <a:r>
              <a:rPr lang="en-US" sz="2000" dirty="0">
                <a:latin typeface="Times New Roman" panose="02020603050405020304" pitchFamily="18" charset="0"/>
                <a:cs typeface="Times New Roman" panose="02020603050405020304" pitchFamily="18" charset="0"/>
              </a:rPr>
              <a:t> Leverage real-time vessel tracking with AIS data and advanced remote sensing technologies to monitor anomalies such as erratic movements, sudden speed changes, or distress signals.</a:t>
            </a:r>
          </a:p>
          <a:p>
            <a:pPr marR="0" lvl="0" algn="just" defTabSz="914400" rtl="0" eaLnBrk="0" fontAlgn="base" latinLnBrk="0" hangingPunct="0">
              <a:lnSpc>
                <a:spcPct val="150000"/>
              </a:lnSpc>
              <a:spcBef>
                <a:spcPct val="0"/>
              </a:spcBef>
              <a:spcAft>
                <a:spcPct val="0"/>
              </a:spcAft>
              <a:buClrTx/>
              <a:buSzTx/>
              <a:tabLst/>
            </a:pPr>
            <a:r>
              <a:rPr lang="en-US" sz="2000" b="1" dirty="0">
                <a:latin typeface="Times New Roman" panose="02020603050405020304" pitchFamily="18" charset="0"/>
                <a:cs typeface="Times New Roman" panose="02020603050405020304" pitchFamily="18" charset="0"/>
              </a:rPr>
              <a:t>Impact:</a:t>
            </a:r>
            <a:r>
              <a:rPr lang="en-US" sz="2000" dirty="0">
                <a:latin typeface="Times New Roman" panose="02020603050405020304" pitchFamily="18" charset="0"/>
                <a:cs typeface="Times New Roman" panose="02020603050405020304" pitchFamily="18" charset="0"/>
              </a:rPr>
              <a:t> Early identification of potential oil leaks or spills enables timely and efficient response, mitigating environmental damage and promoting sustainable maritime practices.</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3690-AEFF-DEC8-D758-1ECA11432B19}"/>
              </a:ext>
            </a:extLst>
          </p:cNvPr>
          <p:cNvSpPr>
            <a:spLocks noGrp="1"/>
          </p:cNvSpPr>
          <p:nvPr>
            <p:ph type="ctrTitle"/>
          </p:nvPr>
        </p:nvSpPr>
        <p:spPr>
          <a:xfrm>
            <a:off x="811391" y="-190729"/>
            <a:ext cx="10363200" cy="1470025"/>
          </a:xfrm>
        </p:spPr>
        <p:txBody>
          <a:bodyPr/>
          <a:lstStyle/>
          <a:p>
            <a:r>
              <a:rPr lang="en-US" dirty="0" err="1"/>
              <a:t>Github</a:t>
            </a:r>
            <a:r>
              <a:rPr lang="en-US" dirty="0"/>
              <a:t> link</a:t>
            </a:r>
          </a:p>
        </p:txBody>
      </p:sp>
      <p:sp>
        <p:nvSpPr>
          <p:cNvPr id="3" name="Subtitle 2">
            <a:extLst>
              <a:ext uri="{FF2B5EF4-FFF2-40B4-BE49-F238E27FC236}">
                <a16:creationId xmlns:a16="http://schemas.microsoft.com/office/drawing/2014/main" id="{248B155C-DD8C-B9DA-2496-E4542D5FC7D6}"/>
              </a:ext>
            </a:extLst>
          </p:cNvPr>
          <p:cNvSpPr>
            <a:spLocks noGrp="1"/>
          </p:cNvSpPr>
          <p:nvPr>
            <p:ph type="subTitle" idx="1"/>
          </p:nvPr>
        </p:nvSpPr>
        <p:spPr>
          <a:xfrm>
            <a:off x="811390" y="1279295"/>
            <a:ext cx="10172295" cy="4315961"/>
          </a:xfrm>
        </p:spPr>
        <p:txBody>
          <a:bodyPr>
            <a:normAutofit/>
          </a:bodyPr>
          <a:lstStyle/>
          <a:p>
            <a:pPr marL="342900" indent="-190500" algn="just">
              <a:spcBef>
                <a:spcPts val="0"/>
              </a:spcBef>
              <a:buSzPct val="100000"/>
              <a:buFont typeface="Arial"/>
              <a:buNone/>
            </a:pPr>
            <a:r>
              <a:rPr lang="en-US" sz="2400" dirty="0">
                <a:latin typeface="Cambria" panose="02040503050406030204" pitchFamily="18" charset="0"/>
                <a:ea typeface="Cambria" panose="02040503050406030204" pitchFamily="18" charset="0"/>
              </a:rPr>
              <a:t>The </a:t>
            </a:r>
            <a:r>
              <a:rPr lang="en-US" sz="2400" dirty="0" err="1">
                <a:latin typeface="Cambria" panose="02040503050406030204" pitchFamily="18" charset="0"/>
                <a:ea typeface="Cambria" panose="02040503050406030204" pitchFamily="18" charset="0"/>
              </a:rPr>
              <a:t>Github</a:t>
            </a:r>
            <a:r>
              <a:rPr lang="en-US" sz="2400" dirty="0">
                <a:latin typeface="Cambria" panose="02040503050406030204" pitchFamily="18" charset="0"/>
                <a:ea typeface="Cambria" panose="02040503050406030204" pitchFamily="18" charset="0"/>
              </a:rPr>
              <a:t> link provided should have public access permission.</a:t>
            </a:r>
          </a:p>
          <a:p>
            <a:pPr marL="342900" indent="-190500" algn="just">
              <a:spcBef>
                <a:spcPts val="0"/>
              </a:spcBef>
              <a:buSzPct val="100000"/>
              <a:buFont typeface="Arial"/>
              <a:buNone/>
            </a:pPr>
            <a:endParaRPr lang="en-US" sz="2400"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sz="2400" b="1" dirty="0" err="1">
                <a:solidFill>
                  <a:schemeClr val="accent2">
                    <a:lumMod val="75000"/>
                  </a:schemeClr>
                </a:solidFill>
                <a:latin typeface="Cambria" panose="02040503050406030204" pitchFamily="18" charset="0"/>
                <a:ea typeface="Cambria" panose="02040503050406030204" pitchFamily="18" charset="0"/>
              </a:rPr>
              <a:t>Github</a:t>
            </a:r>
            <a:r>
              <a:rPr lang="en-US" sz="2400"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sz="24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sz="2400" dirty="0">
                <a:latin typeface="Cambria" panose="02040503050406030204" pitchFamily="18" charset="0"/>
                <a:ea typeface="Cambria" panose="02040503050406030204" pitchFamily="18" charset="0"/>
              </a:rPr>
              <a:t>https://github.com/praneethpuli/OIL-SPILL-DETECTION</a:t>
            </a:r>
          </a:p>
          <a:p>
            <a:endParaRPr lang="en-US" dirty="0"/>
          </a:p>
        </p:txBody>
      </p:sp>
    </p:spTree>
    <p:extLst>
      <p:ext uri="{BB962C8B-B14F-4D97-AF65-F5344CB8AC3E}">
        <p14:creationId xmlns:p14="http://schemas.microsoft.com/office/powerpoint/2010/main" val="223664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C891-2E7B-1A00-79C1-11255B0E2460}"/>
              </a:ext>
            </a:extLst>
          </p:cNvPr>
          <p:cNvSpPr>
            <a:spLocks noGrp="1"/>
          </p:cNvSpPr>
          <p:nvPr>
            <p:ph type="ctrTitle"/>
          </p:nvPr>
        </p:nvSpPr>
        <p:spPr>
          <a:xfrm>
            <a:off x="735192" y="0"/>
            <a:ext cx="10363200" cy="1470025"/>
          </a:xfrm>
        </p:spPr>
        <p:txBody>
          <a:bodyPr/>
          <a:lstStyle/>
          <a:p>
            <a:r>
              <a:rPr lang="en-US" dirty="0"/>
              <a:t>DATASET</a:t>
            </a:r>
          </a:p>
        </p:txBody>
      </p:sp>
      <p:sp>
        <p:nvSpPr>
          <p:cNvPr id="3" name="Subtitle 2">
            <a:extLst>
              <a:ext uri="{FF2B5EF4-FFF2-40B4-BE49-F238E27FC236}">
                <a16:creationId xmlns:a16="http://schemas.microsoft.com/office/drawing/2014/main" id="{800A0387-514E-67D3-8AD6-0F132BE03B15}"/>
              </a:ext>
            </a:extLst>
          </p:cNvPr>
          <p:cNvSpPr>
            <a:spLocks noGrp="1"/>
          </p:cNvSpPr>
          <p:nvPr>
            <p:ph type="subTitle" idx="1"/>
          </p:nvPr>
        </p:nvSpPr>
        <p:spPr>
          <a:xfrm>
            <a:off x="910770" y="1182155"/>
            <a:ext cx="10546037" cy="4881188"/>
          </a:xfrm>
        </p:spPr>
        <p:txBody>
          <a:bodyPr/>
          <a:lstStyle/>
          <a:p>
            <a:pPr marL="342900" indent="-342900" algn="l">
              <a:buFont typeface="Arial" panose="020B0604020202020204" pitchFamily="34" charset="0"/>
              <a:buChar char="•"/>
            </a:pPr>
            <a:r>
              <a:rPr lang="en-US" dirty="0"/>
              <a:t>There are two datasets sourced from </a:t>
            </a:r>
            <a:r>
              <a:rPr lang="en-US" dirty="0" err="1"/>
              <a:t>github</a:t>
            </a:r>
            <a:r>
              <a:rPr lang="en-US" dirty="0"/>
              <a:t>.</a:t>
            </a:r>
          </a:p>
          <a:p>
            <a:pPr marL="342900" indent="-342900" algn="l">
              <a:buFont typeface="Arial" panose="020B0604020202020204" pitchFamily="34" charset="0"/>
              <a:buChar char="•"/>
            </a:pPr>
            <a:r>
              <a:rPr lang="en-US" dirty="0"/>
              <a:t>Dataset – 1:</a:t>
            </a:r>
          </a:p>
          <a:p>
            <a:pPr marL="800100" lvl="1" indent="-342900" algn="l">
              <a:buFont typeface="Arial" panose="020B0604020202020204" pitchFamily="34" charset="0"/>
              <a:buChar char="•"/>
            </a:pPr>
            <a:r>
              <a:rPr lang="en-US" dirty="0"/>
              <a:t>Test data – 22 oil spills and 27 no spills </a:t>
            </a:r>
          </a:p>
          <a:p>
            <a:pPr marL="800100" lvl="1" indent="-342900" algn="l">
              <a:buFont typeface="Arial" panose="020B0604020202020204" pitchFamily="34" charset="0"/>
              <a:buChar char="•"/>
            </a:pPr>
            <a:r>
              <a:rPr lang="en-US" dirty="0"/>
              <a:t>Train data – 99 no spills and 99 oil spills</a:t>
            </a:r>
          </a:p>
          <a:p>
            <a:pPr marL="342900" indent="-342900" algn="l">
              <a:buFont typeface="Arial" panose="020B0604020202020204" pitchFamily="34" charset="0"/>
              <a:buChar char="•"/>
            </a:pPr>
            <a:r>
              <a:rPr lang="en-US" dirty="0"/>
              <a:t>Dataset – 2:</a:t>
            </a:r>
          </a:p>
          <a:p>
            <a:pPr marL="800100" lvl="1" indent="-342900" algn="l">
              <a:buFont typeface="Arial" panose="020B0604020202020204" pitchFamily="34" charset="0"/>
              <a:buChar char="•"/>
            </a:pPr>
            <a:r>
              <a:rPr lang="en-US" dirty="0"/>
              <a:t>Test data – 16 oil spills</a:t>
            </a:r>
          </a:p>
          <a:p>
            <a:pPr marL="800100" lvl="1" indent="-342900" algn="l">
              <a:buFont typeface="Arial" panose="020B0604020202020204" pitchFamily="34" charset="0"/>
              <a:buChar char="•"/>
            </a:pPr>
            <a:r>
              <a:rPr lang="en-US" dirty="0"/>
              <a:t>Train data – 254 oil spills</a:t>
            </a:r>
          </a:p>
        </p:txBody>
      </p:sp>
    </p:spTree>
    <p:extLst>
      <p:ext uri="{BB962C8B-B14F-4D97-AF65-F5344CB8AC3E}">
        <p14:creationId xmlns:p14="http://schemas.microsoft.com/office/powerpoint/2010/main" val="1305524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F43A83C9-93D0-E1BD-9AFC-C5FB9CDD53E7}"/>
              </a:ext>
            </a:extLst>
          </p:cNvPr>
          <p:cNvGraphicFramePr>
            <a:graphicFrameLocks noGrp="1"/>
          </p:cNvGraphicFramePr>
          <p:nvPr>
            <p:ph idx="1"/>
            <p:extLst>
              <p:ext uri="{D42A27DB-BD31-4B8C-83A1-F6EECF244321}">
                <p14:modId xmlns:p14="http://schemas.microsoft.com/office/powerpoint/2010/main" val="3714515898"/>
              </p:ext>
            </p:extLst>
          </p:nvPr>
        </p:nvGraphicFramePr>
        <p:xfrm>
          <a:off x="497042" y="999660"/>
          <a:ext cx="11299515" cy="5669280"/>
        </p:xfrm>
        <a:graphic>
          <a:graphicData uri="http://schemas.openxmlformats.org/drawingml/2006/table">
            <a:tbl>
              <a:tblPr firstRow="1" bandRow="1">
                <a:tableStyleId>{E8B1032C-EA38-4F05-BA0D-38AFFFC7BED3}</a:tableStyleId>
              </a:tblPr>
              <a:tblGrid>
                <a:gridCol w="2039329">
                  <a:extLst>
                    <a:ext uri="{9D8B030D-6E8A-4147-A177-3AD203B41FA5}">
                      <a16:colId xmlns:a16="http://schemas.microsoft.com/office/drawing/2014/main" val="2796902779"/>
                    </a:ext>
                  </a:extLst>
                </a:gridCol>
                <a:gridCol w="2525486">
                  <a:extLst>
                    <a:ext uri="{9D8B030D-6E8A-4147-A177-3AD203B41FA5}">
                      <a16:colId xmlns:a16="http://schemas.microsoft.com/office/drawing/2014/main" val="1015933522"/>
                    </a:ext>
                  </a:extLst>
                </a:gridCol>
                <a:gridCol w="2035629">
                  <a:extLst>
                    <a:ext uri="{9D8B030D-6E8A-4147-A177-3AD203B41FA5}">
                      <a16:colId xmlns:a16="http://schemas.microsoft.com/office/drawing/2014/main" val="4166180689"/>
                    </a:ext>
                  </a:extLst>
                </a:gridCol>
                <a:gridCol w="2481943">
                  <a:extLst>
                    <a:ext uri="{9D8B030D-6E8A-4147-A177-3AD203B41FA5}">
                      <a16:colId xmlns:a16="http://schemas.microsoft.com/office/drawing/2014/main" val="1061696986"/>
                    </a:ext>
                  </a:extLst>
                </a:gridCol>
                <a:gridCol w="1165148">
                  <a:extLst>
                    <a:ext uri="{9D8B030D-6E8A-4147-A177-3AD203B41FA5}">
                      <a16:colId xmlns:a16="http://schemas.microsoft.com/office/drawing/2014/main" val="3317039430"/>
                    </a:ext>
                  </a:extLst>
                </a:gridCol>
                <a:gridCol w="1051980">
                  <a:extLst>
                    <a:ext uri="{9D8B030D-6E8A-4147-A177-3AD203B41FA5}">
                      <a16:colId xmlns:a16="http://schemas.microsoft.com/office/drawing/2014/main" val="2274423715"/>
                    </a:ext>
                  </a:extLst>
                </a:gridCol>
              </a:tblGrid>
              <a:tr h="235273">
                <a:tc>
                  <a:txBody>
                    <a:bodyPr/>
                    <a:lstStyle/>
                    <a:p>
                      <a:pPr lvl="0" algn="ctr"/>
                      <a:r>
                        <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Author(s)</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Title</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Journal/Conference</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Algorithms</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Dataset</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Outcomes</a:t>
                      </a:r>
                    </a:p>
                  </a:txBody>
                  <a:tcPr/>
                </a:tc>
                <a:extLst>
                  <a:ext uri="{0D108BD9-81ED-4DB2-BD59-A6C34878D82A}">
                    <a16:rowId xmlns:a16="http://schemas.microsoft.com/office/drawing/2014/main" val="1472980288"/>
                  </a:ext>
                </a:extLst>
              </a:tr>
              <a:tr h="3513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b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Anne H.S. Solberg</a:t>
                      </a:r>
                      <a:endPar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Oil spill detection by satellite remote sensing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(2005)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Research gate</a:t>
                      </a:r>
                    </a:p>
                  </a:txBody>
                  <a:tcPr/>
                </a:tc>
                <a:tc>
                  <a:txBody>
                    <a:bodyPr/>
                    <a:lstStyle/>
                    <a:p>
                      <a:pPr lvl="0" algn="ctr"/>
                      <a: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Uses SAR(Synthetic Aperture Radar) to capture 2D images.</a:t>
                      </a:r>
                    </a:p>
                    <a:p>
                      <a:pPr lvl="0" algn="ctr"/>
                      <a:b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br>
                      <a: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KNN – K Nearest </a:t>
                      </a:r>
                      <a:r>
                        <a:rPr lang="en-US" sz="1050" b="0" i="0" kern="1200" dirty="0" err="1">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Neighbours</a:t>
                      </a:r>
                      <a:endPar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p>
                      <a:pPr lvl="0" algn="ctr"/>
                      <a:endPar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Edge detection</a:t>
                      </a:r>
                    </a:p>
                  </a:txBody>
                  <a:tcPr/>
                </a:tc>
                <a:tc>
                  <a:txBody>
                    <a:bodyPr/>
                    <a:lstStyle/>
                    <a:p>
                      <a:pPr lvl="0" algn="ctr"/>
                      <a:r>
                        <a:rPr lang="fr-FR" sz="1050" b="0" dirty="0" err="1">
                          <a:latin typeface="Times New Roman" panose="02020603050405020304" pitchFamily="18" charset="0"/>
                          <a:cs typeface="Times New Roman" panose="02020603050405020304" pitchFamily="18" charset="0"/>
                        </a:rPr>
                        <a:t>Synthetic</a:t>
                      </a:r>
                      <a:r>
                        <a:rPr lang="fr-FR" sz="1050" b="0" dirty="0">
                          <a:latin typeface="Times New Roman" panose="02020603050405020304" pitchFamily="18" charset="0"/>
                          <a:cs typeface="Times New Roman" panose="02020603050405020304" pitchFamily="18" charset="0"/>
                        </a:rPr>
                        <a:t> aperture radar (SAR) images.</a:t>
                      </a:r>
                      <a:endPar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dirty="0">
                          <a:latin typeface="Times New Roman" panose="02020603050405020304" pitchFamily="18" charset="0"/>
                          <a:cs typeface="Times New Roman" panose="02020603050405020304" pitchFamily="18" charset="0"/>
                        </a:rPr>
                        <a:t>Effective detection of oil spills using satellite imagery.</a:t>
                      </a:r>
                      <a:endPar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txBody>
                  <a:tcPr/>
                </a:tc>
                <a:extLst>
                  <a:ext uri="{0D108BD9-81ED-4DB2-BD59-A6C34878D82A}">
                    <a16:rowId xmlns:a16="http://schemas.microsoft.com/office/drawing/2014/main" val="552474280"/>
                  </a:ext>
                </a:extLst>
              </a:tr>
              <a:tr h="149520">
                <a:tc>
                  <a:txBody>
                    <a:bodyPr/>
                    <a:lstStyle/>
                    <a:p>
                      <a:pPr lvl="0" algn="ct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Konstantinos N. </a:t>
                      </a:r>
                      <a:r>
                        <a:rPr lang="en-GB" sz="1050" b="0" i="0" kern="1200" dirty="0" err="1">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Topouzelis</a:t>
                      </a:r>
                      <a:endParaRPr lang="en-IN" sz="1050" b="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Oil Spill Detection by SAR Images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(2008)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b="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MDPI</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SAR</a:t>
                      </a:r>
                    </a:p>
                    <a:p>
                      <a:pPr lvl="0" algn="ct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CNN</a:t>
                      </a:r>
                    </a:p>
                  </a:txBody>
                  <a:tcPr/>
                </a:tc>
                <a:tc>
                  <a:txBody>
                    <a:bodyPr/>
                    <a:lstStyle/>
                    <a:p>
                      <a:pPr lvl="0" algn="ctr"/>
                      <a:r>
                        <a:rPr lang="fr-FR" sz="1050" b="0" dirty="0">
                          <a:latin typeface="Times New Roman" panose="02020603050405020304" pitchFamily="18" charset="0"/>
                          <a:cs typeface="Times New Roman" panose="02020603050405020304" pitchFamily="18" charset="0"/>
                        </a:rPr>
                        <a:t>SAR (</a:t>
                      </a:r>
                      <a:r>
                        <a:rPr lang="fr-FR" sz="1050" b="0" dirty="0" err="1">
                          <a:latin typeface="Times New Roman" panose="02020603050405020304" pitchFamily="18" charset="0"/>
                          <a:cs typeface="Times New Roman" panose="02020603050405020304" pitchFamily="18" charset="0"/>
                        </a:rPr>
                        <a:t>Synthetic</a:t>
                      </a:r>
                      <a:r>
                        <a:rPr lang="fr-FR" sz="1050" b="0" dirty="0">
                          <a:latin typeface="Times New Roman" panose="02020603050405020304" pitchFamily="18" charset="0"/>
                          <a:cs typeface="Times New Roman" panose="02020603050405020304" pitchFamily="18" charset="0"/>
                        </a:rPr>
                        <a:t> Aperture Radar) images.</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dirty="0">
                          <a:latin typeface="Times New Roman" panose="02020603050405020304" pitchFamily="18" charset="0"/>
                          <a:cs typeface="Times New Roman" panose="02020603050405020304" pitchFamily="18" charset="0"/>
                        </a:rPr>
                        <a:t>Improved accuracy in differentiating oil spills from look alike algae.</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extLst>
                  <a:ext uri="{0D108BD9-81ED-4DB2-BD59-A6C34878D82A}">
                    <a16:rowId xmlns:a16="http://schemas.microsoft.com/office/drawing/2014/main" val="4148349245"/>
                  </a:ext>
                </a:extLst>
              </a:tr>
              <a:tr h="6919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hlinkClick r:id="rId2">
                            <a:extLst>
                              <a:ext uri="{A12FA001-AC4F-418D-AE19-62706E023703}">
                                <ahyp:hlinkClr xmlns:ahyp="http://schemas.microsoft.com/office/drawing/2018/hyperlinkcolor" val="tx"/>
                              </a:ext>
                            </a:extLst>
                          </a:hlinkClick>
                        </a:rPr>
                        <a:t>Suman Singha</a:t>
                      </a:r>
                      <a:endPar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p>
                      <a:pPr lvl="0" algn="ctr"/>
                      <a:endPar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 </a:t>
                      </a: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Satellite Oil Spill Detection Using Artificial Neural Networks</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(2005)</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IEEE</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ANN</a:t>
                      </a:r>
                    </a:p>
                    <a:p>
                      <a:pPr lvl="0" algn="ct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Image Processing</a:t>
                      </a:r>
                    </a:p>
                  </a:txBody>
                  <a:tcPr/>
                </a:tc>
                <a:tc>
                  <a:txBody>
                    <a:bodyPr/>
                    <a:lstStyle/>
                    <a:p>
                      <a:pPr lvl="0" algn="ctr"/>
                      <a:r>
                        <a:rPr lang="en-US" sz="1050" b="0" dirty="0">
                          <a:latin typeface="Times New Roman" panose="02020603050405020304" pitchFamily="18" charset="0"/>
                          <a:cs typeface="Times New Roman" panose="02020603050405020304" pitchFamily="18" charset="0"/>
                        </a:rPr>
                        <a:t>Satellite images.</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dirty="0">
                          <a:latin typeface="Times New Roman" panose="02020603050405020304" pitchFamily="18" charset="0"/>
                          <a:cs typeface="Times New Roman" panose="02020603050405020304" pitchFamily="18" charset="0"/>
                        </a:rPr>
                        <a:t>Increased detection accuracy of oil spills using artificial neural networks (ANN).</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extLst>
                  <a:ext uri="{0D108BD9-81ED-4DB2-BD59-A6C34878D82A}">
                    <a16:rowId xmlns:a16="http://schemas.microsoft.com/office/drawing/2014/main" val="3348655848"/>
                  </a:ext>
                </a:extLst>
              </a:tr>
              <a:tr h="996451">
                <a:tc>
                  <a:txBody>
                    <a:bodyPr/>
                    <a:lstStyle/>
                    <a:p>
                      <a:pPr lvl="0" algn="ct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Kan Zeng</a:t>
                      </a:r>
                      <a:endPar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Oil spill detection by imaging radars: Challenges and pitfalls</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(2003)</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Science Direct</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SVM</a:t>
                      </a:r>
                    </a:p>
                    <a:p>
                      <a:pPr lvl="0" algn="ct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KNN</a:t>
                      </a:r>
                    </a:p>
                    <a:p>
                      <a:pPr lvl="0" algn="ct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Bayesian Classifiers</a:t>
                      </a:r>
                    </a:p>
                  </a:txBody>
                  <a:tcPr/>
                </a:tc>
                <a:tc>
                  <a:txBody>
                    <a:bodyPr/>
                    <a:lstStyle/>
                    <a:p>
                      <a:pPr lvl="0" algn="ctr"/>
                      <a:r>
                        <a:rPr lang="en-US" sz="1050" b="0" dirty="0">
                          <a:latin typeface="Times New Roman" panose="02020603050405020304" pitchFamily="18" charset="0"/>
                          <a:cs typeface="Times New Roman" panose="02020603050405020304" pitchFamily="18" charset="0"/>
                        </a:rPr>
                        <a:t>Imaging radar data.</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dirty="0">
                          <a:latin typeface="Times New Roman" panose="02020603050405020304" pitchFamily="18" charset="0"/>
                          <a:cs typeface="Times New Roman" panose="02020603050405020304" pitchFamily="18" charset="0"/>
                        </a:rPr>
                        <a:t>Identified challenges in using imaging radar (e.g., SAR) for oil spill detection.</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extLst>
                  <a:ext uri="{0D108BD9-81ED-4DB2-BD59-A6C34878D82A}">
                    <a16:rowId xmlns:a16="http://schemas.microsoft.com/office/drawing/2014/main" val="3823659614"/>
                  </a:ext>
                </a:extLst>
              </a:tr>
              <a:tr h="844216">
                <a:tc>
                  <a:txBody>
                    <a:bodyPr/>
                    <a:lstStyle/>
                    <a:p>
                      <a:pPr lvl="0" algn="ctr"/>
                      <a:r>
                        <a:rPr lang="en-US" sz="1050" b="0" i="0" u="sng"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Anne H. </a:t>
                      </a:r>
                      <a:r>
                        <a:rPr lang="en-US" sz="1050" b="0" i="0" u="sng" kern="1200" dirty="0" err="1">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Schistad</a:t>
                      </a:r>
                      <a:r>
                        <a:rPr lang="en-US" sz="1050" b="0" i="0" u="sng"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 Solberg</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Oil Spill Detection in Hybrid-Polarimetric SAR Images</a:t>
                      </a:r>
                    </a:p>
                    <a:p>
                      <a:pPr lvl="0" algn="ctr"/>
                      <a: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(2014)</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IEEE</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SVM</a:t>
                      </a:r>
                      <a:b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b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Random Forest</a:t>
                      </a:r>
                      <a:b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br>
                      <a:b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b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ANN</a:t>
                      </a:r>
                    </a:p>
                  </a:txBody>
                  <a:tcPr/>
                </a:tc>
                <a:tc>
                  <a:txBody>
                    <a:bodyPr/>
                    <a:lstStyle/>
                    <a:p>
                      <a:pPr lvl="0" algn="ctr"/>
                      <a:r>
                        <a:rPr lang="en-US" sz="1050" b="0" dirty="0">
                          <a:latin typeface="Times New Roman" panose="02020603050405020304" pitchFamily="18" charset="0"/>
                          <a:cs typeface="Times New Roman" panose="02020603050405020304" pitchFamily="18" charset="0"/>
                        </a:rPr>
                        <a:t>Hybrid-polarimetric SAR (Synthetic Aperture Radar) images.</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dirty="0">
                          <a:latin typeface="Times New Roman" panose="02020603050405020304" pitchFamily="18" charset="0"/>
                          <a:cs typeface="Times New Roman" panose="02020603050405020304" pitchFamily="18" charset="0"/>
                        </a:rPr>
                        <a:t>Improved oil spill detection using hybrid-polarimetric SAR imaging techniques.</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extLst>
                  <a:ext uri="{0D108BD9-81ED-4DB2-BD59-A6C34878D82A}">
                    <a16:rowId xmlns:a16="http://schemas.microsoft.com/office/drawing/2014/main" val="3218173770"/>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762000" y="1059873"/>
            <a:ext cx="10668000" cy="4952997"/>
          </a:xfrm>
        </p:spPr>
        <p:txBody>
          <a:bodyPr>
            <a:normAutofit/>
          </a:bodyPr>
          <a:lstStyle/>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Machine Learning Algorithms:</a:t>
            </a:r>
            <a:r>
              <a:rPr lang="en-US" dirty="0">
                <a:latin typeface="Times New Roman" panose="02020603050405020304" pitchFamily="18" charset="0"/>
                <a:cs typeface="Times New Roman" panose="02020603050405020304" pitchFamily="18" charset="0"/>
              </a:rPr>
              <a:t> Utilizes Support Vector Machine (SVM), Random Forest,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to classify image patches as oil spills or non-oil spills.</a:t>
            </a: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Feature Extraction:</a:t>
            </a:r>
            <a:r>
              <a:rPr lang="en-US" dirty="0">
                <a:latin typeface="Times New Roman" panose="02020603050405020304" pitchFamily="18" charset="0"/>
                <a:cs typeface="Times New Roman" panose="02020603050405020304" pitchFamily="18" charset="0"/>
              </a:rPr>
              <a:t> Leverages spectral and spatial features from satellite imagery to improve classification accuracy.</a:t>
            </a: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Backend Development:</a:t>
            </a:r>
            <a:r>
              <a:rPr lang="en-US" dirty="0">
                <a:latin typeface="Times New Roman" panose="02020603050405020304" pitchFamily="18" charset="0"/>
                <a:cs typeface="Times New Roman" panose="02020603050405020304" pitchFamily="18" charset="0"/>
              </a:rPr>
              <a:t> Processes data using Python to support the oil spill detection framework.</a:t>
            </a: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Real-Time Monitoring:</a:t>
            </a:r>
            <a:r>
              <a:rPr lang="en-US" dirty="0">
                <a:latin typeface="Times New Roman" panose="02020603050405020304" pitchFamily="18" charset="0"/>
                <a:cs typeface="Times New Roman" panose="02020603050405020304" pitchFamily="18" charset="0"/>
              </a:rPr>
              <a:t> Enables rapid identification and response to marine pollution incidents.</a:t>
            </a:r>
            <a:endParaRPr lang="en-US" altLang="en-US"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Scalability and Sustainability:</a:t>
            </a:r>
            <a:r>
              <a:rPr lang="en-US" dirty="0">
                <a:latin typeface="Times New Roman" panose="02020603050405020304" pitchFamily="18" charset="0"/>
                <a:cs typeface="Times New Roman" panose="02020603050405020304" pitchFamily="18" charset="0"/>
              </a:rPr>
              <a:t> Provides an efficient and environmentally sustainable solution for maritime ecosystem protection.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F5611-ACE3-2B2E-E0C7-5C8C546291D4}"/>
              </a:ext>
            </a:extLst>
          </p:cNvPr>
          <p:cNvSpPr>
            <a:spLocks noGrp="1"/>
          </p:cNvSpPr>
          <p:nvPr>
            <p:ph type="title"/>
          </p:nvPr>
        </p:nvSpPr>
        <p:spPr>
          <a:xfrm>
            <a:off x="812800" y="274638"/>
            <a:ext cx="10668000" cy="487362"/>
          </a:xfrm>
        </p:spPr>
        <p:txBody>
          <a:bodyPr anchor="ctr">
            <a:normAutofit/>
          </a:bodyPr>
          <a:lstStyle/>
          <a:p>
            <a:pPr>
              <a:lnSpc>
                <a:spcPct val="90000"/>
              </a:lnSpc>
            </a:pPr>
            <a:r>
              <a:rPr lang="en-IN" dirty="0"/>
              <a:t>Architecture Diagram</a:t>
            </a:r>
            <a:endParaRPr lang="en-IN"/>
          </a:p>
        </p:txBody>
      </p:sp>
      <p:pic>
        <p:nvPicPr>
          <p:cNvPr id="7" name="Content Placeholder 6">
            <a:extLst>
              <a:ext uri="{FF2B5EF4-FFF2-40B4-BE49-F238E27FC236}">
                <a16:creationId xmlns:a16="http://schemas.microsoft.com/office/drawing/2014/main" id="{E4FBDDAC-3D2C-66FD-DF1F-857B1F606012}"/>
              </a:ext>
            </a:extLst>
          </p:cNvPr>
          <p:cNvPicPr>
            <a:picLocks noGrp="1" noChangeAspect="1"/>
          </p:cNvPicPr>
          <p:nvPr>
            <p:ph idx="1"/>
          </p:nvPr>
        </p:nvPicPr>
        <p:blipFill>
          <a:blip r:embed="rId2"/>
          <a:stretch>
            <a:fillRect/>
          </a:stretch>
        </p:blipFill>
        <p:spPr>
          <a:xfrm>
            <a:off x="3396457" y="1143000"/>
            <a:ext cx="5500686" cy="4953000"/>
          </a:xfrm>
        </p:spPr>
      </p:pic>
    </p:spTree>
    <p:extLst>
      <p:ext uri="{BB962C8B-B14F-4D97-AF65-F5344CB8AC3E}">
        <p14:creationId xmlns:p14="http://schemas.microsoft.com/office/powerpoint/2010/main" val="3820532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44A2E7F8-DF54-DCAC-D07B-C63E3F6E8891}"/>
              </a:ext>
            </a:extLst>
          </p:cNvPr>
          <p:cNvSpPr>
            <a:spLocks noGrp="1"/>
          </p:cNvSpPr>
          <p:nvPr>
            <p:ph idx="1"/>
          </p:nvPr>
        </p:nvSpPr>
        <p:spPr/>
        <p:txBody>
          <a:bodyPr/>
          <a:lstStyle/>
          <a:p>
            <a:r>
              <a:rPr lang="en-US" b="1" dirty="0"/>
              <a:t>Automated Oil Spill Detection:</a:t>
            </a:r>
            <a:r>
              <a:rPr lang="en-US" dirty="0"/>
              <a:t> Develop an automated system that uses AIS and satellite imagery to detect oil spills with high accuracy, enhancing maritime safety and environmental protection.</a:t>
            </a: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6" name="Content Placeholder 5">
            <a:extLst>
              <a:ext uri="{FF2B5EF4-FFF2-40B4-BE49-F238E27FC236}">
                <a16:creationId xmlns:a16="http://schemas.microsoft.com/office/drawing/2014/main" id="{55547864-397F-8ED3-7765-2DAD5B11BF0F}"/>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F3EA9615-40A4-E6DB-B312-EA0349F5B66A}"/>
              </a:ext>
            </a:extLst>
          </p:cNvPr>
          <p:cNvPicPr>
            <a:picLocks noChangeAspect="1"/>
          </p:cNvPicPr>
          <p:nvPr/>
        </p:nvPicPr>
        <p:blipFill>
          <a:blip r:embed="rId2"/>
          <a:stretch>
            <a:fillRect/>
          </a:stretch>
        </p:blipFill>
        <p:spPr>
          <a:xfrm>
            <a:off x="812800" y="1143001"/>
            <a:ext cx="10769599" cy="5086740"/>
          </a:xfrm>
          <a:prstGeom prst="rect">
            <a:avLst/>
          </a:prstGeom>
        </p:spPr>
      </p:pic>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1_PPT" id="{B9C0D86E-391B-4498-A5D8-BE8F29D0F70F}" vid="{8BEF872C-45F1-4CE4-983A-F8BBB7EC962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7E94455598354AA92C9A7FF1F6F333" ma:contentTypeVersion="3" ma:contentTypeDescription="Create a new document." ma:contentTypeScope="" ma:versionID="ab1a16039b5792013182e7fe834ea5bf">
  <xsd:schema xmlns:xsd="http://www.w3.org/2001/XMLSchema" xmlns:xs="http://www.w3.org/2001/XMLSchema" xmlns:p="http://schemas.microsoft.com/office/2006/metadata/properties" xmlns:ns3="5c7b1ef3-87d6-4fc2-bfdd-1f6cfa67cf6f" targetNamespace="http://schemas.microsoft.com/office/2006/metadata/properties" ma:root="true" ma:fieldsID="182f597d0a42db7146719728cf3f1381" ns3:_="">
    <xsd:import namespace="5c7b1ef3-87d6-4fc2-bfdd-1f6cfa67cf6f"/>
    <xsd:element name="properties">
      <xsd:complexType>
        <xsd:sequence>
          <xsd:element name="documentManagement">
            <xsd:complexType>
              <xsd:all>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7b1ef3-87d6-4fc2-bfdd-1f6cfa67c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0D84EA-986E-4C5C-ADBE-55B695108001}">
  <ds:schemaRefs>
    <ds:schemaRef ds:uri="http://schemas.microsoft.com/sharepoint/v3/contenttype/forms"/>
  </ds:schemaRefs>
</ds:datastoreItem>
</file>

<file path=customXml/itemProps2.xml><?xml version="1.0" encoding="utf-8"?>
<ds:datastoreItem xmlns:ds="http://schemas.openxmlformats.org/officeDocument/2006/customXml" ds:itemID="{D6A6CDC7-B619-460C-A3D0-6730AE11A34B}">
  <ds:schemaRefs>
    <ds:schemaRef ds:uri="http://schemas.openxmlformats.org/package/2006/metadata/core-properties"/>
    <ds:schemaRef ds:uri="http://schemas.microsoft.com/office/infopath/2007/PartnerControls"/>
    <ds:schemaRef ds:uri="http://schemas.microsoft.com/office/2006/documentManagement/types"/>
    <ds:schemaRef ds:uri="5c7b1ef3-87d6-4fc2-bfdd-1f6cfa67cf6f"/>
    <ds:schemaRef ds:uri="http://purl.org/dc/dcmitype/"/>
    <ds:schemaRef ds:uri="http://www.w3.org/XML/1998/namespace"/>
    <ds:schemaRef ds:uri="http://purl.org/dc/elements/1.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5E90A8B7-588D-47DF-AAD2-79D6000BAF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7b1ef3-87d6-4fc2-bfdd-1f6cfa67cf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R1_PPT</Template>
  <TotalTime>131</TotalTime>
  <Words>1266</Words>
  <Application>Microsoft Office PowerPoint</Application>
  <PresentationFormat>Widescreen</PresentationFormat>
  <Paragraphs>126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Cambria</vt:lpstr>
      <vt:lpstr>Times New Roman</vt:lpstr>
      <vt:lpstr>Verdana</vt:lpstr>
      <vt:lpstr>Bioinformatics</vt:lpstr>
      <vt:lpstr>PROJECT TITLE : Oil Spill Detection</vt:lpstr>
      <vt:lpstr>Introduction</vt:lpstr>
      <vt:lpstr>Github link</vt:lpstr>
      <vt:lpstr>DATASET</vt:lpstr>
      <vt:lpstr>Literature Review</vt:lpstr>
      <vt:lpstr>Proposed Method</vt:lpstr>
      <vt:lpstr>Architecture Diagram</vt:lpstr>
      <vt:lpstr>Objectives</vt:lpstr>
      <vt:lpstr>Timeline of Project</vt:lpstr>
      <vt:lpstr>Expected Outcomes</vt:lpstr>
      <vt:lpstr>Conclusion</vt:lpstr>
      <vt:lpstr>References</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Praneeth P</dc:creator>
  <cp:lastModifiedBy>Praneeth P</cp:lastModifiedBy>
  <cp:revision>10</cp:revision>
  <dcterms:created xsi:type="dcterms:W3CDTF">2025-02-19T13:35:38Z</dcterms:created>
  <dcterms:modified xsi:type="dcterms:W3CDTF">2025-02-22T05:44:32Z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0x010100CF7E94455598354AA92C9A7FF1F6F333</vt:lpwstr>
  </property>
</Properties>
</file>