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68" r:id="rId5"/>
    <p:sldId id="273" r:id="rId6"/>
    <p:sldId id="272" r:id="rId7"/>
    <p:sldId id="270" r:id="rId8"/>
    <p:sldId id="265" r:id="rId9"/>
    <p:sldId id="274"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59" d="100"/>
          <a:sy n="59" d="100"/>
        </p:scale>
        <p:origin x="100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REALTIME ACCENT TRANSLATION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 GCAI08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1375032161"/>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20211CAI0169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P.V.SAI PRANEETH</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20211CAI0171</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BACHHU SATYA CHARAN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20211CAI0172</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HARI PRADHAN S. D</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r>
                        <a:rPr lang="en-IN" sz="1800" u="none" strike="noStrike" cap="none" dirty="0"/>
                        <a:t>20211CAI0163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 BHARGAV NAIDU</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MURALI PARAMESWARAN</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Computer Science and Engineering(Artificial Intelligence and Machine Learning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 PSCS96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495300" indent="-342900" algn="just">
              <a:spcBef>
                <a:spcPts val="0"/>
              </a:spcBef>
            </a:pPr>
            <a:r>
              <a:rPr lang="en-US" dirty="0">
                <a:latin typeface="Cambria" panose="02040503050406030204" pitchFamily="18" charset="0"/>
                <a:ea typeface="Cambria" panose="02040503050406030204" pitchFamily="18" charset="0"/>
              </a:rPr>
              <a:t>Organization: </a:t>
            </a:r>
            <a:r>
              <a:rPr lang="en-IN" dirty="0">
                <a:latin typeface="Cambria" panose="02040503050406030204" pitchFamily="18" charset="0"/>
                <a:ea typeface="Cambria" panose="02040503050406030204" pitchFamily="18" charset="0"/>
              </a:rPr>
              <a:t>Harman</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pPr>
            <a:r>
              <a:rPr lang="en-US" dirty="0">
                <a:latin typeface="Cambria" panose="02040503050406030204" pitchFamily="18" charset="0"/>
                <a:ea typeface="Cambria" panose="02040503050406030204" pitchFamily="18" charset="0"/>
              </a:rPr>
              <a:t>Problem Description: Conference calls have become order of the day. Participants attend the conference calls from various locations and nationalities and speak the language differently. This causes hurdles in ability to understand and also how quickly a thought is communicated. This problem is to develop a real time accent translation system based on the recipients' and deliverer's accents. The idea is to achieve far better understanding during conference calls, which will make the communication far more effective</a:t>
            </a:r>
          </a:p>
          <a:p>
            <a:pPr marL="495300" indent="-342900" algn="just">
              <a:lnSpc>
                <a:spcPct val="200000"/>
              </a:lnSpc>
              <a:spcBef>
                <a:spcPts val="0"/>
              </a:spcBef>
            </a:pPr>
            <a:r>
              <a:rPr lang="en-US" dirty="0">
                <a:latin typeface="Cambria" panose="02040503050406030204" pitchFamily="18" charset="0"/>
                <a:ea typeface="Cambria" panose="02040503050406030204" pitchFamily="18" charset="0"/>
              </a:rPr>
              <a:t>Difficulty Level: Complicated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https://github.com/praneethpuli</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609600" indent="-457200" algn="just">
              <a:lnSpc>
                <a:spcPct val="110000"/>
              </a:lnSpc>
              <a:spcBef>
                <a:spcPts val="0"/>
              </a:spcBef>
              <a:buSzPct val="100000"/>
            </a:pPr>
            <a:r>
              <a:rPr lang="en-US" dirty="0">
                <a:latin typeface="Cambria" panose="02040503050406030204" pitchFamily="18" charset="0"/>
                <a:ea typeface="Cambria" panose="02040503050406030204" pitchFamily="18" charset="0"/>
              </a:rPr>
              <a:t>Speech – to – Text API : Google cloud, Azure</a:t>
            </a:r>
          </a:p>
          <a:p>
            <a:pPr marL="609600" indent="-457200" algn="just">
              <a:lnSpc>
                <a:spcPct val="110000"/>
              </a:lnSpc>
              <a:spcBef>
                <a:spcPts val="0"/>
              </a:spcBef>
              <a:buSzPct val="100000"/>
            </a:pPr>
            <a:r>
              <a:rPr lang="en-US" dirty="0">
                <a:latin typeface="Cambria" panose="02040503050406030204" pitchFamily="18" charset="0"/>
                <a:ea typeface="Cambria" panose="02040503050406030204" pitchFamily="18" charset="0"/>
              </a:rPr>
              <a:t>Accent Adaption models</a:t>
            </a:r>
          </a:p>
          <a:p>
            <a:pPr marL="609600" indent="-457200" algn="just">
              <a:lnSpc>
                <a:spcPct val="110000"/>
              </a:lnSpc>
              <a:spcBef>
                <a:spcPts val="0"/>
              </a:spcBef>
              <a:buSzPct val="100000"/>
            </a:pPr>
            <a:r>
              <a:rPr lang="en-US" dirty="0">
                <a:latin typeface="Cambria" panose="02040503050406030204" pitchFamily="18" charset="0"/>
                <a:ea typeface="Cambria" panose="02040503050406030204" pitchFamily="18" charset="0"/>
              </a:rPr>
              <a:t>Machine translation APIs : Google cloud translation APIs, Microsoft translator API, AWS translate</a:t>
            </a:r>
          </a:p>
          <a:p>
            <a:pPr marL="609600" indent="-457200" algn="just">
              <a:lnSpc>
                <a:spcPct val="110000"/>
              </a:lnSpc>
              <a:spcBef>
                <a:spcPts val="0"/>
              </a:spcBef>
              <a:buSzPct val="100000"/>
            </a:pPr>
            <a:r>
              <a:rPr lang="en-US" dirty="0">
                <a:latin typeface="Cambria" panose="02040503050406030204" pitchFamily="18" charset="0"/>
                <a:ea typeface="Cambria" panose="02040503050406030204" pitchFamily="18" charset="0"/>
              </a:rPr>
              <a:t>Text – to – Speech Engines : </a:t>
            </a:r>
            <a:r>
              <a:rPr lang="en-US" dirty="0" err="1">
                <a:latin typeface="Cambria" panose="02040503050406030204" pitchFamily="18" charset="0"/>
                <a:ea typeface="Cambria" panose="02040503050406030204" pitchFamily="18" charset="0"/>
              </a:rPr>
              <a:t>Tacotron</a:t>
            </a:r>
            <a:r>
              <a:rPr lang="en-US" dirty="0">
                <a:latin typeface="Cambria" panose="02040503050406030204" pitchFamily="18" charset="0"/>
                <a:ea typeface="Cambria" panose="02040503050406030204" pitchFamily="18" charset="0"/>
              </a:rPr>
              <a:t>, Google TTS, Open TTS</a:t>
            </a:r>
          </a:p>
          <a:p>
            <a:pPr marL="609600" indent="-457200" algn="just">
              <a:lnSpc>
                <a:spcPct val="110000"/>
              </a:lnSpc>
              <a:spcBef>
                <a:spcPts val="0"/>
              </a:spcBef>
              <a:buSzPct val="100000"/>
            </a:pPr>
            <a:r>
              <a:rPr lang="en-US" dirty="0">
                <a:latin typeface="Cambria" panose="02040503050406030204" pitchFamily="18" charset="0"/>
                <a:ea typeface="Cambria" panose="02040503050406030204" pitchFamily="18" charset="0"/>
              </a:rPr>
              <a:t>High-performance server for real-time processing</a:t>
            </a:r>
          </a:p>
          <a:p>
            <a:pPr marL="495300" indent="-342900" algn="just">
              <a:lnSpc>
                <a:spcPct val="110000"/>
              </a:lnSpc>
              <a:spcBef>
                <a:spcPts val="0"/>
              </a:spcBef>
              <a:buSzPct val="100000"/>
            </a:pPr>
            <a:r>
              <a:rPr lang="en-US" sz="2400" dirty="0">
                <a:latin typeface="Cambria" panose="02040503050406030204" pitchFamily="18" charset="0"/>
                <a:ea typeface="Cambria" panose="02040503050406030204" pitchFamily="18" charset="0"/>
              </a:rPr>
              <a:t>  Frontend : React.js, </a:t>
            </a:r>
            <a:r>
              <a:rPr lang="en-US" sz="2400" dirty="0" err="1">
                <a:latin typeface="Cambria" panose="02040503050406030204" pitchFamily="18" charset="0"/>
                <a:ea typeface="Cambria" panose="02040503050406030204" pitchFamily="18" charset="0"/>
              </a:rPr>
              <a:t>Websockets</a:t>
            </a:r>
            <a:r>
              <a:rPr lang="en-US" sz="2400" dirty="0">
                <a:latin typeface="Cambria" panose="02040503050406030204" pitchFamily="18" charset="0"/>
                <a:ea typeface="Cambria" panose="02040503050406030204" pitchFamily="18" charset="0"/>
              </a:rPr>
              <a:t>, Bootstrap</a:t>
            </a:r>
          </a:p>
          <a:p>
            <a:pPr marL="495300" indent="-342900" algn="just">
              <a:lnSpc>
                <a:spcPct val="110000"/>
              </a:lnSpc>
              <a:spcBef>
                <a:spcPts val="0"/>
              </a:spcBef>
              <a:buSzPct val="100000"/>
            </a:pPr>
            <a:r>
              <a:rPr lang="en-US" sz="2400" dirty="0">
                <a:latin typeface="Cambria" panose="02040503050406030204" pitchFamily="18" charset="0"/>
                <a:ea typeface="Cambria" panose="02040503050406030204" pitchFamily="18" charset="0"/>
              </a:rPr>
              <a:t>  Backend : Node.js, Python Flask/Django</a:t>
            </a:r>
          </a:p>
          <a:p>
            <a:pPr marL="495300" indent="-342900" algn="just">
              <a:lnSpc>
                <a:spcPct val="110000"/>
              </a:lnSpc>
              <a:spcBef>
                <a:spcPts val="0"/>
              </a:spcBef>
              <a:buSzPct val="100000"/>
            </a:pPr>
            <a:r>
              <a:rPr lang="en-US" sz="2400" dirty="0">
                <a:latin typeface="Cambria" panose="02040503050406030204" pitchFamily="18" charset="0"/>
                <a:ea typeface="Cambria" panose="02040503050406030204" pitchFamily="18" charset="0"/>
              </a:rPr>
              <a:t>  APIs : Google Cloud, Microsoft Azure</a:t>
            </a:r>
          </a:p>
          <a:p>
            <a:pPr marL="609600" indent="-457200" algn="just">
              <a:lnSpc>
                <a:spcPct val="150000"/>
              </a:lnSpc>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Requirements : </a:t>
            </a:r>
          </a:p>
          <a:p>
            <a:pPr marL="495300" indent="-342900" algn="just">
              <a:spcBef>
                <a:spcPts val="0"/>
              </a:spcBef>
              <a:buSzPct val="100000"/>
            </a:pPr>
            <a:r>
              <a:rPr lang="en-US" dirty="0">
                <a:latin typeface="Cambria" panose="02040503050406030204" pitchFamily="18" charset="0"/>
                <a:ea typeface="Cambria" panose="02040503050406030204" pitchFamily="18" charset="0"/>
              </a:rPr>
              <a:t>Operating System: Linux (Ubuntu), macOS, or Windows.</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 SQL</a:t>
            </a:r>
          </a:p>
          <a:p>
            <a:pPr marL="495300" indent="-342900" algn="just">
              <a:spcBef>
                <a:spcPts val="0"/>
              </a:spcBef>
              <a:buSzPct val="100000"/>
            </a:pPr>
            <a:r>
              <a:rPr lang="en-US" dirty="0">
                <a:latin typeface="Cambria" panose="02040503050406030204" pitchFamily="18" charset="0"/>
                <a:ea typeface="Cambria" panose="02040503050406030204" pitchFamily="18" charset="0"/>
              </a:rPr>
              <a:t>Hosting : AWS, Google cloud or Azure</a:t>
            </a:r>
          </a:p>
          <a:p>
            <a:pPr marL="152400" indent="0" algn="just">
              <a:spcBef>
                <a:spcPts val="0"/>
              </a:spcBef>
              <a:buSzPct val="100000"/>
              <a:buNone/>
            </a:pPr>
            <a:r>
              <a:rPr lang="en-US" dirty="0">
                <a:latin typeface="Cambria" panose="02040503050406030204" pitchFamily="18" charset="0"/>
                <a:ea typeface="Cambria" panose="02040503050406030204" pitchFamily="18" charset="0"/>
              </a:rPr>
              <a:t>Hardware Requirements : </a:t>
            </a:r>
          </a:p>
          <a:p>
            <a:pPr marL="495300" indent="-342900" algn="just">
              <a:spcBef>
                <a:spcPts val="0"/>
              </a:spcBef>
              <a:buSzPct val="100000"/>
            </a:pPr>
            <a:r>
              <a:rPr lang="en-US" dirty="0">
                <a:latin typeface="Cambria" panose="02040503050406030204" pitchFamily="18" charset="0"/>
                <a:ea typeface="Cambria" panose="02040503050406030204" pitchFamily="18" charset="0"/>
              </a:rPr>
              <a:t>Processor: Intel Core or equivalent.</a:t>
            </a:r>
          </a:p>
          <a:p>
            <a:pPr marL="495300" indent="-342900" algn="just">
              <a:spcBef>
                <a:spcPts val="0"/>
              </a:spcBef>
              <a:buSzPct val="100000"/>
            </a:pPr>
            <a:r>
              <a:rPr lang="en-US" dirty="0">
                <a:latin typeface="Cambria" panose="02040503050406030204" pitchFamily="18" charset="0"/>
                <a:ea typeface="Cambria" panose="02040503050406030204" pitchFamily="18" charset="0"/>
              </a:rPr>
              <a:t>RAM: 8 GB (minimum), 16 GB (recommended for handling multiple processes like training models, testing, and processing audio files).</a:t>
            </a:r>
          </a:p>
          <a:p>
            <a:pPr marL="495300" indent="-342900" algn="just">
              <a:spcBef>
                <a:spcPts val="0"/>
              </a:spcBef>
              <a:buSzPct val="100000"/>
            </a:pPr>
            <a:r>
              <a:rPr lang="en-US" dirty="0">
                <a:latin typeface="Cambria" panose="02040503050406030204" pitchFamily="18" charset="0"/>
                <a:ea typeface="Cambria" panose="02040503050406030204" pitchFamily="18" charset="0"/>
              </a:rPr>
              <a:t>Storage: 250 GB SSD (minimum), 500 GB recommended for datasets and model storage.</a:t>
            </a:r>
          </a:p>
          <a:p>
            <a:pPr marL="495300" indent="-342900" algn="just">
              <a:spcBef>
                <a:spcPts val="0"/>
              </a:spcBef>
              <a:buSzPct val="100000"/>
            </a:pPr>
            <a:r>
              <a:rPr lang="en-US" dirty="0">
                <a:latin typeface="Cambria" panose="02040503050406030204" pitchFamily="18" charset="0"/>
                <a:ea typeface="Cambria" panose="02040503050406030204" pitchFamily="18" charset="0"/>
              </a:rPr>
              <a:t>Graphics Card (Optional): A mid-range GPU such as NVIDIA GTX 1050 if you plan to use GPU acceleration for model training.</a:t>
            </a:r>
          </a:p>
        </p:txBody>
      </p:sp>
    </p:spTree>
    <p:extLst>
      <p:ext uri="{BB962C8B-B14F-4D97-AF65-F5344CB8AC3E}">
        <p14:creationId xmlns:p14="http://schemas.microsoft.com/office/powerpoint/2010/main" val="333883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7425258C-D84B-8832-E4C0-0369DE5BD98C}"/>
              </a:ext>
            </a:extLst>
          </p:cNvPr>
          <p:cNvPicPr>
            <a:picLocks noChangeAspect="1"/>
          </p:cNvPicPr>
          <p:nvPr/>
        </p:nvPicPr>
        <p:blipFill>
          <a:blip r:embed="rId3"/>
          <a:stretch>
            <a:fillRect/>
          </a:stretch>
        </p:blipFill>
        <p:spPr>
          <a:xfrm>
            <a:off x="812800" y="957943"/>
            <a:ext cx="10617200" cy="529085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lnSpc>
                <a:spcPct val="150000"/>
              </a:lnSpc>
              <a:spcBef>
                <a:spcPts val="0"/>
              </a:spcBef>
              <a:buFont typeface="+mj-lt"/>
              <a:buAutoNum type="arabicPeriod"/>
            </a:pPr>
            <a:r>
              <a:rPr lang="en-US" sz="1600" i="0" dirty="0">
                <a:solidFill>
                  <a:srgbClr val="222222"/>
                </a:solidFill>
                <a:effectLst/>
                <a:latin typeface="Cambria" panose="02040503050406030204" pitchFamily="18" charset="0"/>
                <a:ea typeface="Cambria" panose="02040503050406030204" pitchFamily="18" charset="0"/>
              </a:rPr>
              <a:t>Zhao, </a:t>
            </a:r>
            <a:r>
              <a:rPr lang="en-US" sz="1600" i="0" dirty="0" err="1">
                <a:solidFill>
                  <a:srgbClr val="222222"/>
                </a:solidFill>
                <a:effectLst/>
                <a:latin typeface="Cambria" panose="02040503050406030204" pitchFamily="18" charset="0"/>
                <a:ea typeface="Cambria" panose="02040503050406030204" pitchFamily="18" charset="0"/>
              </a:rPr>
              <a:t>Guanlong</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Shaojin</a:t>
            </a:r>
            <a:r>
              <a:rPr lang="en-US" sz="1600" i="0" dirty="0">
                <a:solidFill>
                  <a:srgbClr val="222222"/>
                </a:solidFill>
                <a:effectLst/>
                <a:latin typeface="Cambria" panose="02040503050406030204" pitchFamily="18" charset="0"/>
                <a:ea typeface="Cambria" panose="02040503050406030204" pitchFamily="18" charset="0"/>
              </a:rPr>
              <a:t> Ding, and Ricardo Gutierrez-Osuna. "Converting foreign accent speech without a reference." </a:t>
            </a:r>
            <a:r>
              <a:rPr lang="en-US" sz="1600" i="1" dirty="0">
                <a:solidFill>
                  <a:srgbClr val="222222"/>
                </a:solidFill>
                <a:effectLst/>
                <a:latin typeface="Cambria" panose="02040503050406030204" pitchFamily="18" charset="0"/>
                <a:ea typeface="Cambria" panose="02040503050406030204" pitchFamily="18" charset="0"/>
              </a:rPr>
              <a:t>IEEE/ACM Transactions on Audio, Speech, and Language Processing</a:t>
            </a:r>
            <a:r>
              <a:rPr lang="en-US" sz="1600" i="0" dirty="0">
                <a:solidFill>
                  <a:srgbClr val="222222"/>
                </a:solidFill>
                <a:effectLst/>
                <a:latin typeface="Cambria" panose="02040503050406030204" pitchFamily="18" charset="0"/>
                <a:ea typeface="Cambria" panose="02040503050406030204" pitchFamily="18" charset="0"/>
              </a:rPr>
              <a:t> 29 (2021): 2367-2381.</a:t>
            </a:r>
          </a:p>
          <a:p>
            <a:pPr marL="495300" indent="-342900">
              <a:lnSpc>
                <a:spcPct val="150000"/>
              </a:lnSpc>
              <a:spcBef>
                <a:spcPts val="0"/>
              </a:spcBef>
              <a:buFont typeface="+mj-lt"/>
              <a:buAutoNum type="arabicPeriod"/>
            </a:pPr>
            <a:r>
              <a:rPr lang="en-US" sz="1600" i="0" dirty="0">
                <a:solidFill>
                  <a:srgbClr val="222222"/>
                </a:solidFill>
                <a:effectLst/>
                <a:latin typeface="Cambria" panose="02040503050406030204" pitchFamily="18" charset="0"/>
                <a:ea typeface="Cambria" panose="02040503050406030204" pitchFamily="18" charset="0"/>
              </a:rPr>
              <a:t>Ding, </a:t>
            </a:r>
            <a:r>
              <a:rPr lang="en-US" sz="1600" i="0" dirty="0" err="1">
                <a:solidFill>
                  <a:srgbClr val="222222"/>
                </a:solidFill>
                <a:effectLst/>
                <a:latin typeface="Cambria" panose="02040503050406030204" pitchFamily="18" charset="0"/>
                <a:ea typeface="Cambria" panose="02040503050406030204" pitchFamily="18" charset="0"/>
              </a:rPr>
              <a:t>Shaojin</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Guanlong</a:t>
            </a:r>
            <a:r>
              <a:rPr lang="en-US" sz="1600" i="0" dirty="0">
                <a:solidFill>
                  <a:srgbClr val="222222"/>
                </a:solidFill>
                <a:effectLst/>
                <a:latin typeface="Cambria" panose="02040503050406030204" pitchFamily="18" charset="0"/>
                <a:ea typeface="Cambria" panose="02040503050406030204" pitchFamily="18" charset="0"/>
              </a:rPr>
              <a:t> Zhao, and Ricardo Gutierrez-Osuna. "</a:t>
            </a:r>
            <a:r>
              <a:rPr lang="en-US" sz="1600" i="0" dirty="0" err="1">
                <a:solidFill>
                  <a:srgbClr val="222222"/>
                </a:solidFill>
                <a:effectLst/>
                <a:latin typeface="Cambria" panose="02040503050406030204" pitchFamily="18" charset="0"/>
                <a:ea typeface="Cambria" panose="02040503050406030204" pitchFamily="18" charset="0"/>
              </a:rPr>
              <a:t>Accentron</a:t>
            </a:r>
            <a:r>
              <a:rPr lang="en-US" sz="1600" i="0" dirty="0">
                <a:solidFill>
                  <a:srgbClr val="222222"/>
                </a:solidFill>
                <a:effectLst/>
                <a:latin typeface="Cambria" panose="02040503050406030204" pitchFamily="18" charset="0"/>
                <a:ea typeface="Cambria" panose="02040503050406030204" pitchFamily="18" charset="0"/>
              </a:rPr>
              <a:t>: Foreign accent conversion to arbitrary non-native speakers using zero-shot learning." </a:t>
            </a:r>
            <a:r>
              <a:rPr lang="en-US" sz="1600" i="1" dirty="0">
                <a:solidFill>
                  <a:srgbClr val="222222"/>
                </a:solidFill>
                <a:effectLst/>
                <a:latin typeface="Cambria" panose="02040503050406030204" pitchFamily="18" charset="0"/>
                <a:ea typeface="Cambria" panose="02040503050406030204" pitchFamily="18" charset="0"/>
              </a:rPr>
              <a:t>Computer Speech &amp; Language</a:t>
            </a:r>
            <a:r>
              <a:rPr lang="en-US" sz="1600" i="0" dirty="0">
                <a:solidFill>
                  <a:srgbClr val="222222"/>
                </a:solidFill>
                <a:effectLst/>
                <a:latin typeface="Cambria" panose="02040503050406030204" pitchFamily="18" charset="0"/>
                <a:ea typeface="Cambria" panose="02040503050406030204" pitchFamily="18" charset="0"/>
              </a:rPr>
              <a:t> 72 (2022): 101302.</a:t>
            </a:r>
            <a:endParaRPr lang="en-US" sz="1600" dirty="0">
              <a:solidFill>
                <a:srgbClr val="222222"/>
              </a:solidFill>
              <a:latin typeface="Cambria" panose="02040503050406030204" pitchFamily="18" charset="0"/>
              <a:ea typeface="Cambria" panose="02040503050406030204" pitchFamily="18" charset="0"/>
            </a:endParaRPr>
          </a:p>
          <a:p>
            <a:pPr marL="495300" indent="-342900">
              <a:lnSpc>
                <a:spcPct val="150000"/>
              </a:lnSpc>
              <a:spcBef>
                <a:spcPts val="0"/>
              </a:spcBef>
              <a:buFont typeface="+mj-lt"/>
              <a:buAutoNum type="arabicPeriod"/>
            </a:pPr>
            <a:r>
              <a:rPr lang="en-US" sz="1600" i="0" dirty="0" err="1">
                <a:solidFill>
                  <a:srgbClr val="222222"/>
                </a:solidFill>
                <a:effectLst/>
                <a:latin typeface="Cambria" panose="02040503050406030204" pitchFamily="18" charset="0"/>
                <a:ea typeface="Cambria" panose="02040503050406030204" pitchFamily="18" charset="0"/>
              </a:rPr>
              <a:t>Quamer</a:t>
            </a:r>
            <a:r>
              <a:rPr lang="en-US" sz="1600" i="0" dirty="0">
                <a:solidFill>
                  <a:srgbClr val="222222"/>
                </a:solidFill>
                <a:effectLst/>
                <a:latin typeface="Cambria" panose="02040503050406030204" pitchFamily="18" charset="0"/>
                <a:ea typeface="Cambria" panose="02040503050406030204" pitchFamily="18" charset="0"/>
              </a:rPr>
              <a:t>, Waris, Anurag Das, John </a:t>
            </a:r>
            <a:r>
              <a:rPr lang="en-US" sz="1600" i="0" dirty="0" err="1">
                <a:solidFill>
                  <a:srgbClr val="222222"/>
                </a:solidFill>
                <a:effectLst/>
                <a:latin typeface="Cambria" panose="02040503050406030204" pitchFamily="18" charset="0"/>
                <a:ea typeface="Cambria" panose="02040503050406030204" pitchFamily="18" charset="0"/>
              </a:rPr>
              <a:t>Levis</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Evgeny</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Chukharev-Hudilainen</a:t>
            </a:r>
            <a:r>
              <a:rPr lang="en-US" sz="1600" i="0" dirty="0">
                <a:solidFill>
                  <a:srgbClr val="222222"/>
                </a:solidFill>
                <a:effectLst/>
                <a:latin typeface="Cambria" panose="02040503050406030204" pitchFamily="18" charset="0"/>
                <a:ea typeface="Cambria" panose="02040503050406030204" pitchFamily="18" charset="0"/>
              </a:rPr>
              <a:t>, and Ricardo Gutierrez-Osuna. "Zero-shot foreign accent conversion without a native reference." </a:t>
            </a:r>
            <a:r>
              <a:rPr lang="en-US" sz="1600" i="1" dirty="0">
                <a:solidFill>
                  <a:srgbClr val="222222"/>
                </a:solidFill>
                <a:effectLst/>
                <a:latin typeface="Cambria" panose="02040503050406030204" pitchFamily="18" charset="0"/>
                <a:ea typeface="Cambria" panose="02040503050406030204" pitchFamily="18" charset="0"/>
              </a:rPr>
              <a:t>Proc. </a:t>
            </a:r>
            <a:r>
              <a:rPr lang="en-US" sz="1600" i="1" dirty="0" err="1">
                <a:solidFill>
                  <a:srgbClr val="222222"/>
                </a:solidFill>
                <a:effectLst/>
                <a:latin typeface="Cambria" panose="02040503050406030204" pitchFamily="18" charset="0"/>
                <a:ea typeface="Cambria" panose="02040503050406030204" pitchFamily="18" charset="0"/>
              </a:rPr>
              <a:t>Intespeech</a:t>
            </a:r>
            <a:r>
              <a:rPr lang="en-US" sz="1600" i="0" dirty="0">
                <a:solidFill>
                  <a:srgbClr val="222222"/>
                </a:solidFill>
                <a:effectLst/>
                <a:latin typeface="Cambria" panose="02040503050406030204" pitchFamily="18" charset="0"/>
                <a:ea typeface="Cambria" panose="02040503050406030204" pitchFamily="18" charset="0"/>
              </a:rPr>
              <a:t> (2022).</a:t>
            </a:r>
          </a:p>
          <a:p>
            <a:pPr marL="495300" indent="-342900">
              <a:lnSpc>
                <a:spcPct val="150000"/>
              </a:lnSpc>
              <a:spcBef>
                <a:spcPts val="0"/>
              </a:spcBef>
              <a:buFont typeface="+mj-lt"/>
              <a:buAutoNum type="arabicPeriod"/>
            </a:pPr>
            <a:r>
              <a:rPr lang="en-US" sz="1600" i="0" dirty="0">
                <a:solidFill>
                  <a:srgbClr val="222222"/>
                </a:solidFill>
                <a:effectLst/>
                <a:latin typeface="Cambria" panose="02040503050406030204" pitchFamily="18" charset="0"/>
                <a:ea typeface="Cambria" panose="02040503050406030204" pitchFamily="18" charset="0"/>
              </a:rPr>
              <a:t>Simard, Michel, and Alexandre </a:t>
            </a:r>
            <a:r>
              <a:rPr lang="en-US" sz="1600" i="0" dirty="0" err="1">
                <a:solidFill>
                  <a:srgbClr val="222222"/>
                </a:solidFill>
                <a:effectLst/>
                <a:latin typeface="Cambria" panose="02040503050406030204" pitchFamily="18" charset="0"/>
                <a:ea typeface="Cambria" panose="02040503050406030204" pitchFamily="18" charset="0"/>
              </a:rPr>
              <a:t>Deslauriers</a:t>
            </a:r>
            <a:r>
              <a:rPr lang="en-US" sz="1600" i="0" dirty="0">
                <a:solidFill>
                  <a:srgbClr val="222222"/>
                </a:solidFill>
                <a:effectLst/>
                <a:latin typeface="Cambria" panose="02040503050406030204" pitchFamily="18" charset="0"/>
                <a:ea typeface="Cambria" panose="02040503050406030204" pitchFamily="18" charset="0"/>
              </a:rPr>
              <a:t>. "Real-time automatic insertion of accents in French text." </a:t>
            </a:r>
            <a:r>
              <a:rPr lang="en-US" sz="1600" i="1" dirty="0">
                <a:solidFill>
                  <a:srgbClr val="222222"/>
                </a:solidFill>
                <a:effectLst/>
                <a:latin typeface="Cambria" panose="02040503050406030204" pitchFamily="18" charset="0"/>
                <a:ea typeface="Cambria" panose="02040503050406030204" pitchFamily="18" charset="0"/>
              </a:rPr>
              <a:t>Natural Language Engineering</a:t>
            </a:r>
            <a:r>
              <a:rPr lang="en-US" sz="1600" i="0" dirty="0">
                <a:solidFill>
                  <a:srgbClr val="222222"/>
                </a:solidFill>
                <a:effectLst/>
                <a:latin typeface="Cambria" panose="02040503050406030204" pitchFamily="18" charset="0"/>
                <a:ea typeface="Cambria" panose="02040503050406030204" pitchFamily="18" charset="0"/>
              </a:rPr>
              <a:t> 7, no. 2 (2001): 143-165.</a:t>
            </a:r>
            <a:endParaRPr lang="en-US" sz="1600" dirty="0">
              <a:solidFill>
                <a:srgbClr val="222222"/>
              </a:solidFill>
              <a:latin typeface="Cambria" panose="02040503050406030204" pitchFamily="18" charset="0"/>
              <a:ea typeface="Cambria" panose="02040503050406030204" pitchFamily="18" charset="0"/>
            </a:endParaRPr>
          </a:p>
          <a:p>
            <a:pPr marL="495300" indent="-342900">
              <a:lnSpc>
                <a:spcPct val="150000"/>
              </a:lnSpc>
              <a:spcBef>
                <a:spcPts val="0"/>
              </a:spcBef>
              <a:buFont typeface="+mj-lt"/>
              <a:buAutoNum type="arabicPeriod"/>
            </a:pPr>
            <a:r>
              <a:rPr lang="en-US" sz="1600" i="0" dirty="0">
                <a:solidFill>
                  <a:srgbClr val="222222"/>
                </a:solidFill>
                <a:effectLst/>
                <a:latin typeface="Cambria" panose="02040503050406030204" pitchFamily="18" charset="0"/>
                <a:ea typeface="Cambria" panose="02040503050406030204" pitchFamily="18" charset="0"/>
              </a:rPr>
              <a:t>Goel, Nagendra Kumar, </a:t>
            </a:r>
            <a:r>
              <a:rPr lang="en-US" sz="1600" i="0" dirty="0" err="1">
                <a:solidFill>
                  <a:srgbClr val="222222"/>
                </a:solidFill>
                <a:effectLst/>
                <a:latin typeface="Cambria" panose="02040503050406030204" pitchFamily="18" charset="0"/>
                <a:ea typeface="Cambria" panose="02040503050406030204" pitchFamily="18" charset="0"/>
              </a:rPr>
              <a:t>Mousmita</a:t>
            </a:r>
            <a:r>
              <a:rPr lang="en-US" sz="1600" i="0" dirty="0">
                <a:solidFill>
                  <a:srgbClr val="222222"/>
                </a:solidFill>
                <a:effectLst/>
                <a:latin typeface="Cambria" panose="02040503050406030204" pitchFamily="18" charset="0"/>
                <a:ea typeface="Cambria" panose="02040503050406030204" pitchFamily="18" charset="0"/>
              </a:rPr>
              <a:t> Sarma, </a:t>
            </a:r>
            <a:r>
              <a:rPr lang="en-US" sz="1600" i="0" dirty="0" err="1">
                <a:solidFill>
                  <a:srgbClr val="222222"/>
                </a:solidFill>
                <a:effectLst/>
                <a:latin typeface="Cambria" panose="02040503050406030204" pitchFamily="18" charset="0"/>
                <a:ea typeface="Cambria" panose="02040503050406030204" pitchFamily="18" charset="0"/>
              </a:rPr>
              <a:t>Saikiran</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Valluri</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Dharmeshkumar</a:t>
            </a:r>
            <a:r>
              <a:rPr lang="en-US" sz="1600" i="0" dirty="0">
                <a:solidFill>
                  <a:srgbClr val="222222"/>
                </a:solidFill>
                <a:effectLst/>
                <a:latin typeface="Cambria" panose="02040503050406030204" pitchFamily="18" charset="0"/>
                <a:ea typeface="Cambria" panose="02040503050406030204" pitchFamily="18" charset="0"/>
              </a:rPr>
              <a:t> Agrawal, Steve </a:t>
            </a:r>
            <a:r>
              <a:rPr lang="en-US" sz="1600" i="0" dirty="0" err="1">
                <a:solidFill>
                  <a:srgbClr val="222222"/>
                </a:solidFill>
                <a:effectLst/>
                <a:latin typeface="Cambria" panose="02040503050406030204" pitchFamily="18" charset="0"/>
                <a:ea typeface="Cambria" panose="02040503050406030204" pitchFamily="18" charset="0"/>
              </a:rPr>
              <a:t>Braich</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Tejendra</a:t>
            </a:r>
            <a:r>
              <a:rPr lang="en-US" sz="1600" i="0" dirty="0">
                <a:solidFill>
                  <a:srgbClr val="222222"/>
                </a:solidFill>
                <a:effectLst/>
                <a:latin typeface="Cambria" panose="02040503050406030204" pitchFamily="18" charset="0"/>
                <a:ea typeface="Cambria" panose="02040503050406030204" pitchFamily="18" charset="0"/>
              </a:rPr>
              <a:t> Singh </a:t>
            </a:r>
            <a:r>
              <a:rPr lang="en-US" sz="1600" i="0" dirty="0" err="1">
                <a:solidFill>
                  <a:srgbClr val="222222"/>
                </a:solidFill>
                <a:effectLst/>
                <a:latin typeface="Cambria" panose="02040503050406030204" pitchFamily="18" charset="0"/>
                <a:ea typeface="Cambria" panose="02040503050406030204" pitchFamily="18" charset="0"/>
              </a:rPr>
              <a:t>Kuswah</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Zikra</a:t>
            </a:r>
            <a:r>
              <a:rPr lang="en-US" sz="1600" i="0" dirty="0">
                <a:solidFill>
                  <a:srgbClr val="222222"/>
                </a:solidFill>
                <a:effectLst/>
                <a:latin typeface="Cambria" panose="02040503050406030204" pitchFamily="18" charset="0"/>
                <a:ea typeface="Cambria" panose="02040503050406030204" pitchFamily="18" charset="0"/>
              </a:rPr>
              <a:t> Iqbal, Surbhi Chauhan, and Raj </a:t>
            </a:r>
            <a:r>
              <a:rPr lang="en-US" sz="1600" i="0" dirty="0" err="1">
                <a:solidFill>
                  <a:srgbClr val="222222"/>
                </a:solidFill>
                <a:effectLst/>
                <a:latin typeface="Cambria" panose="02040503050406030204" pitchFamily="18" charset="0"/>
                <a:ea typeface="Cambria" panose="02040503050406030204" pitchFamily="18" charset="0"/>
              </a:rPr>
              <a:t>Karbar</a:t>
            </a:r>
            <a:r>
              <a:rPr lang="en-US" sz="1600" i="0" dirty="0">
                <a:solidFill>
                  <a:srgbClr val="222222"/>
                </a:solidFill>
                <a:effectLst/>
                <a:latin typeface="Cambria" panose="02040503050406030204" pitchFamily="18" charset="0"/>
                <a:ea typeface="Cambria" panose="02040503050406030204" pitchFamily="18" charset="0"/>
              </a:rPr>
              <a:t>. "</a:t>
            </a:r>
            <a:r>
              <a:rPr lang="en-US" sz="1600" i="0" dirty="0" err="1">
                <a:solidFill>
                  <a:srgbClr val="222222"/>
                </a:solidFill>
                <a:effectLst/>
                <a:latin typeface="Cambria" panose="02040503050406030204" pitchFamily="18" charset="0"/>
                <a:ea typeface="Cambria" panose="02040503050406030204" pitchFamily="18" charset="0"/>
              </a:rPr>
              <a:t>CaptionAI</a:t>
            </a:r>
            <a:r>
              <a:rPr lang="en-US" sz="1600" i="0" dirty="0">
                <a:solidFill>
                  <a:srgbClr val="222222"/>
                </a:solidFill>
                <a:effectLst/>
                <a:latin typeface="Cambria" panose="02040503050406030204" pitchFamily="18" charset="0"/>
                <a:ea typeface="Cambria" panose="02040503050406030204" pitchFamily="18" charset="0"/>
              </a:rPr>
              <a:t>: A Real-Time Multilingual Captioning Application." In </a:t>
            </a:r>
            <a:r>
              <a:rPr lang="en-US" sz="1600" i="1" dirty="0">
                <a:solidFill>
                  <a:srgbClr val="222222"/>
                </a:solidFill>
                <a:effectLst/>
                <a:latin typeface="Cambria" panose="02040503050406030204" pitchFamily="18" charset="0"/>
                <a:ea typeface="Cambria" panose="02040503050406030204" pitchFamily="18" charset="0"/>
              </a:rPr>
              <a:t>INTERSPEECH</a:t>
            </a:r>
            <a:r>
              <a:rPr lang="en-US" sz="1600" i="0" dirty="0">
                <a:solidFill>
                  <a:srgbClr val="222222"/>
                </a:solidFill>
                <a:effectLst/>
                <a:latin typeface="Cambria" panose="02040503050406030204" pitchFamily="18" charset="0"/>
                <a:ea typeface="Cambria" panose="02040503050406030204" pitchFamily="18" charset="0"/>
              </a:rPr>
              <a:t>, pp. 4632-4633. 2019.</a:t>
            </a:r>
          </a:p>
          <a:p>
            <a:pPr marL="495300" indent="-342900">
              <a:lnSpc>
                <a:spcPct val="150000"/>
              </a:lnSpc>
              <a:spcBef>
                <a:spcPts val="0"/>
              </a:spcBef>
              <a:buFont typeface="+mj-lt"/>
              <a:buAutoNum type="arabicPeriod"/>
            </a:pPr>
            <a:r>
              <a:rPr lang="en-US" sz="1600" i="0" dirty="0">
                <a:solidFill>
                  <a:srgbClr val="222222"/>
                </a:solidFill>
                <a:effectLst/>
                <a:latin typeface="Cambria" panose="02040503050406030204" pitchFamily="18" charset="0"/>
                <a:ea typeface="Cambria" panose="02040503050406030204" pitchFamily="18" charset="0"/>
              </a:rPr>
              <a:t>Hasler, </a:t>
            </a:r>
            <a:r>
              <a:rPr lang="en-US" sz="1600" i="0" dirty="0" err="1">
                <a:solidFill>
                  <a:srgbClr val="222222"/>
                </a:solidFill>
                <a:effectLst/>
                <a:latin typeface="Cambria" panose="02040503050406030204" pitchFamily="18" charset="0"/>
                <a:ea typeface="Cambria" panose="02040503050406030204" pitchFamily="18" charset="0"/>
              </a:rPr>
              <a:t>Béatrice</a:t>
            </a:r>
            <a:r>
              <a:rPr lang="en-US" sz="1600" i="0" dirty="0">
                <a:solidFill>
                  <a:srgbClr val="222222"/>
                </a:solidFill>
                <a:effectLst/>
                <a:latin typeface="Cambria" panose="02040503050406030204" pitchFamily="18" charset="0"/>
                <a:ea typeface="Cambria" panose="02040503050406030204" pitchFamily="18" charset="0"/>
              </a:rPr>
              <a:t> S., Oren Salomon, Peleg Tuchman, Amir Lev-Tov, and Doron Friedman. "Real-time gesture translation in intercultural communication." </a:t>
            </a:r>
            <a:r>
              <a:rPr lang="en-US" sz="1600" i="1" dirty="0">
                <a:solidFill>
                  <a:srgbClr val="222222"/>
                </a:solidFill>
                <a:effectLst/>
                <a:latin typeface="Cambria" panose="02040503050406030204" pitchFamily="18" charset="0"/>
                <a:ea typeface="Cambria" panose="02040503050406030204" pitchFamily="18" charset="0"/>
              </a:rPr>
              <a:t>Ai &amp; Society</a:t>
            </a:r>
            <a:r>
              <a:rPr lang="en-US" sz="1600" i="0" dirty="0">
                <a:solidFill>
                  <a:srgbClr val="222222"/>
                </a:solidFill>
                <a:effectLst/>
                <a:latin typeface="Cambria" panose="02040503050406030204" pitchFamily="18" charset="0"/>
                <a:ea typeface="Cambria" panose="02040503050406030204" pitchFamily="18" charset="0"/>
              </a:rPr>
              <a:t> 32 (2017): 25-35.</a:t>
            </a:r>
            <a:endParaRPr lang="en-US" sz="1600" dirty="0">
              <a:latin typeface="Cambria" panose="02040503050406030204" pitchFamily="18" charset="0"/>
              <a:ea typeface="Cambria" panose="02040503050406030204" pitchFamily="18" charset="0"/>
            </a:endParaRP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609600" indent="-457200">
              <a:spcBef>
                <a:spcPts val="0"/>
              </a:spcBef>
              <a:buFont typeface="+mj-lt"/>
              <a:buAutoNum type="arabicPeriod"/>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08727-B6D2-0897-F89A-F26C4EAB2F8D}"/>
              </a:ext>
            </a:extLst>
          </p:cNvPr>
          <p:cNvSpPr>
            <a:spLocks noGrp="1"/>
          </p:cNvSpPr>
          <p:nvPr>
            <p:ph type="title"/>
          </p:nvPr>
        </p:nvSpPr>
        <p:spPr/>
        <p:txBody>
          <a:bodyPr/>
          <a:lstStyle/>
          <a:p>
            <a:r>
              <a:rPr lang="en-US" dirty="0"/>
              <a:t>Literature review</a:t>
            </a:r>
          </a:p>
        </p:txBody>
      </p:sp>
      <p:sp>
        <p:nvSpPr>
          <p:cNvPr id="3" name="Text Placeholder 2">
            <a:extLst>
              <a:ext uri="{FF2B5EF4-FFF2-40B4-BE49-F238E27FC236}">
                <a16:creationId xmlns:a16="http://schemas.microsoft.com/office/drawing/2014/main" id="{41718163-21CF-83DE-050D-FE57D05439E1}"/>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This research focuses on automatic speech recognition (ASR) systems, particularly in handling varied accents.</a:t>
            </a:r>
          </a:p>
          <a:p>
            <a:r>
              <a:rPr lang="en-US" dirty="0">
                <a:latin typeface="Cambria" panose="02040503050406030204" pitchFamily="18" charset="0"/>
                <a:ea typeface="Cambria" panose="02040503050406030204" pitchFamily="18" charset="0"/>
              </a:rPr>
              <a:t>It reveals that accented speech poses challenges for both human listeners and automatic systems, emphasizing the importance of improving ASR systems to accommodate accent diversity.</a:t>
            </a:r>
          </a:p>
          <a:p>
            <a:r>
              <a:rPr lang="en-US" dirty="0">
                <a:latin typeface="Cambria" panose="02040503050406030204" pitchFamily="18" charset="0"/>
                <a:ea typeface="Cambria" panose="02040503050406030204" pitchFamily="18" charset="0"/>
              </a:rPr>
              <a:t>It emphasizes the importance of prosody and how accents can impact the clarity of spoken language in communication systems.</a:t>
            </a:r>
          </a:p>
          <a:p>
            <a:r>
              <a:rPr lang="en-US" dirty="0">
                <a:latin typeface="Cambria" panose="02040503050406030204" pitchFamily="18" charset="0"/>
                <a:ea typeface="Cambria" panose="02040503050406030204" pitchFamily="18" charset="0"/>
              </a:rPr>
              <a:t>This examines the challenges of developing voice recognition systems that are both inclusive of multiple accents and scalable.</a:t>
            </a:r>
          </a:p>
          <a:p>
            <a:r>
              <a:rPr lang="en-US" dirty="0">
                <a:latin typeface="Cambria" panose="02040503050406030204" pitchFamily="18" charset="0"/>
                <a:ea typeface="Cambria" panose="02040503050406030204" pitchFamily="18" charset="0"/>
              </a:rPr>
              <a:t>This study discusses the effect of non-native accents on speech intelligibility.</a:t>
            </a:r>
          </a:p>
        </p:txBody>
      </p:sp>
    </p:spTree>
    <p:extLst>
      <p:ext uri="{BB962C8B-B14F-4D97-AF65-F5344CB8AC3E}">
        <p14:creationId xmlns:p14="http://schemas.microsoft.com/office/powerpoint/2010/main" val="191992918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597</TotalTime>
  <Words>775</Words>
  <Application>Microsoft Office PowerPoint</Application>
  <PresentationFormat>Widescreen</PresentationFormat>
  <Paragraphs>82</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Cambria</vt:lpstr>
      <vt:lpstr>Verdana</vt:lpstr>
      <vt:lpstr>Wingdings</vt:lpstr>
      <vt:lpstr>Bioinformatics</vt:lpstr>
      <vt:lpstr>REALTIME ACCENT TRANSLATION</vt:lpstr>
      <vt:lpstr>Content</vt:lpstr>
      <vt:lpstr>Problem Statement Number : PSCS96 </vt:lpstr>
      <vt:lpstr>Github Link</vt:lpstr>
      <vt:lpstr>Analysis of Problem Statement</vt:lpstr>
      <vt:lpstr>Analysis of Problem Statement (contd...)</vt:lpstr>
      <vt:lpstr>Timeline of the Project (Gantt Chart)</vt:lpstr>
      <vt:lpstr>References (IEEE Paper format)</vt:lpstr>
      <vt:lpstr>Literature review</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Praneeth P</cp:lastModifiedBy>
  <cp:revision>46</cp:revision>
  <dcterms:modified xsi:type="dcterms:W3CDTF">2024-09-18T12:08:52Z</dcterms:modified>
</cp:coreProperties>
</file>