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8" r:id="rId9"/>
    <p:sldId id="260" r:id="rId10"/>
    <p:sldId id="261" r:id="rId11"/>
    <p:sldId id="262" r:id="rId12"/>
    <p:sldId id="267"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706"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uthor/37087131894" TargetMode="External"/><Relationship Id="rId2" Type="http://schemas.openxmlformats.org/officeDocument/2006/relationships/hyperlink" Target="https://ieeexplore.ieee.org/author/37281836900" TargetMode="External"/><Relationship Id="rId1" Type="http://schemas.openxmlformats.org/officeDocument/2006/relationships/slideLayout" Target="../slideLayouts/slideLayout2.xml"/><Relationship Id="rId5" Type="http://schemas.openxmlformats.org/officeDocument/2006/relationships/hyperlink" Target="https://www.sciencedirect.com/journal/computer-speech-and-language" TargetMode="External"/><Relationship Id="rId4" Type="http://schemas.openxmlformats.org/officeDocument/2006/relationships/hyperlink" Target="https://ieeexplore.ieee.org/xpl/RecentIssue.jsp?punumber=657065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REAL TIME ACCENT TRANSLATION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Number:GCAI08</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1095688"/>
            <a:ext cx="11008497" cy="355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1800" b="1" dirty="0">
                <a:latin typeface="Times New Roman" panose="02020603050405020304" pitchFamily="18" charset="0"/>
                <a:cs typeface="Times New Roman" panose="02020603050405020304" pitchFamily="18" charset="0"/>
              </a:rPr>
              <a:t>Minimized Miscommunication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The real-time accent translation system will reduce the risk of misinterpretation or confusion caused by unfamiliar accents, ensuring that key messages are conveyed accurately and reducing the need for clarifications during conference calls.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Collaboration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reducing barriers caused by accent differences, the system will foster better collaboration among participants from various locations and nationalities, making conference calls more productive and efficient.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Real-Time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system's ability to provide low-latency accent translation ensures that communication flows smoothly without interruptions, maintaining the natural pace of conversation and improving the overall conference call experience.</a:t>
            </a: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r>
              <a:rPr lang="en-GB" sz="1800" dirty="0" err="1"/>
              <a:t>Ranzato</a:t>
            </a:r>
            <a:r>
              <a:rPr lang="en-GB" sz="1800" dirty="0"/>
              <a:t>, Irene. "The Cockney persona: the London accent in characterisation and translation." Perspectives 27, no. 2 (2019): 235-251.</a:t>
            </a:r>
          </a:p>
          <a:p>
            <a:r>
              <a:rPr lang="en-GB" sz="1800" dirty="0"/>
              <a:t>Ding, </a:t>
            </a:r>
            <a:r>
              <a:rPr lang="en-GB" sz="1800" dirty="0" err="1"/>
              <a:t>Shaojin</a:t>
            </a:r>
            <a:r>
              <a:rPr lang="en-GB" sz="1800" dirty="0"/>
              <a:t>, </a:t>
            </a:r>
            <a:r>
              <a:rPr lang="en-GB" sz="1800" dirty="0" err="1"/>
              <a:t>Guanlong</a:t>
            </a:r>
            <a:r>
              <a:rPr lang="en-GB" sz="1800" dirty="0"/>
              <a:t> Zhao, and Ricardo Gutierrez-Osuna. "</a:t>
            </a:r>
            <a:r>
              <a:rPr lang="en-GB" sz="1800" dirty="0" err="1"/>
              <a:t>Accentron</a:t>
            </a:r>
            <a:r>
              <a:rPr lang="en-GB" sz="1800" dirty="0"/>
              <a:t>: Foreign accent conversion to arbitrary non-native speakers using zero-shot learning." Computer Speech &amp; Language 72 (2022): 101302.</a:t>
            </a:r>
          </a:p>
          <a:p>
            <a:r>
              <a:rPr lang="en-GB" sz="1800" dirty="0"/>
              <a:t>Nakamura, Satoshi. "Overcoming the language barrier with speech translation technology." Science &amp; Technology Trends-Quarterly Review 31 (2009).</a:t>
            </a:r>
          </a:p>
          <a:p>
            <a:r>
              <a:rPr lang="en-GB" sz="1800" dirty="0" err="1"/>
              <a:t>Quamer</a:t>
            </a:r>
            <a:r>
              <a:rPr lang="en-GB" sz="1800" dirty="0"/>
              <a:t>, Waris, Anurag Das, John </a:t>
            </a:r>
            <a:r>
              <a:rPr lang="en-GB" sz="1800" dirty="0" err="1"/>
              <a:t>Levis</a:t>
            </a:r>
            <a:r>
              <a:rPr lang="en-GB" sz="1800" dirty="0"/>
              <a:t>, </a:t>
            </a:r>
            <a:r>
              <a:rPr lang="en-GB" sz="1800" dirty="0" err="1"/>
              <a:t>Evgeny</a:t>
            </a:r>
            <a:r>
              <a:rPr lang="en-GB" sz="1800" dirty="0"/>
              <a:t> </a:t>
            </a:r>
            <a:r>
              <a:rPr lang="en-GB" sz="1800" dirty="0" err="1"/>
              <a:t>Chukharev-Hudilainen</a:t>
            </a:r>
            <a:r>
              <a:rPr lang="en-GB" sz="1800" dirty="0"/>
              <a:t>, and Ricardo Gutierrez-Osuna. "Zero-shot foreign accent conversion without a native reference." Proc. </a:t>
            </a:r>
            <a:r>
              <a:rPr lang="en-GB" sz="1800" dirty="0" err="1"/>
              <a:t>Intespeech</a:t>
            </a:r>
            <a:r>
              <a:rPr lang="en-GB" sz="1800" dirty="0"/>
              <a:t> (2022).</a:t>
            </a:r>
          </a:p>
          <a:p>
            <a:r>
              <a:rPr lang="en-GB" sz="1800" dirty="0"/>
              <a:t>Solórzano Jr, Ramón, and Dialog América. "ACCENT GENERACIÓN." </a:t>
            </a:r>
            <a:r>
              <a:rPr lang="en-GB" sz="1800" dirty="0" err="1"/>
              <a:t>Technofuturos</a:t>
            </a:r>
            <a:r>
              <a:rPr lang="en-GB" sz="1800" dirty="0"/>
              <a:t>: Critical Interventions in Latina/o Studies (2007): 335.</a:t>
            </a:r>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r>
              <a:rPr lang="en-US" sz="2200" dirty="0"/>
              <a:t>Real-time accent translation for English language speech is a cutting-edge technology aimed at transforming spoken English from one accent to another in real-time, enhancing global communication and accessibility. The project focuses on converting English accents while preserving the speaker's meaning, tone, and style. It combines automatic speech recognition (ASR) to convert spoken English into text, and text-to-speech (TTS) synthesis to generate natural-sounding English speech with the desired accent. By utilizing deep learning models, the system is designed to operate with low latency, ensuring seamless and intelligible real-time accent conversion. This technology has potential applications in customer service, international collaboration, and media, making English communication more inclusive and understandable across different regions.</a:t>
            </a:r>
            <a:endParaRPr lang="en-GB" sz="22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1636997305"/>
              </p:ext>
            </p:extLst>
          </p:nvPr>
        </p:nvGraphicFramePr>
        <p:xfrm>
          <a:off x="128337" y="1002632"/>
          <a:ext cx="11726780" cy="5460415"/>
        </p:xfrm>
        <a:graphic>
          <a:graphicData uri="http://schemas.openxmlformats.org/drawingml/2006/table">
            <a:tbl>
              <a:tblPr firstRow="1" bandRow="1">
                <a:tableStyleId>{E8B1032C-EA38-4F05-BA0D-38AFFFC7BED3}</a:tableStyleId>
              </a:tblPr>
              <a:tblGrid>
                <a:gridCol w="2319688">
                  <a:extLst>
                    <a:ext uri="{9D8B030D-6E8A-4147-A177-3AD203B41FA5}">
                      <a16:colId xmlns:a16="http://schemas.microsoft.com/office/drawing/2014/main" val="2796902779"/>
                    </a:ext>
                  </a:extLst>
                </a:gridCol>
                <a:gridCol w="2351773">
                  <a:extLst>
                    <a:ext uri="{9D8B030D-6E8A-4147-A177-3AD203B41FA5}">
                      <a16:colId xmlns:a16="http://schemas.microsoft.com/office/drawing/2014/main" val="1309087579"/>
                    </a:ext>
                  </a:extLst>
                </a:gridCol>
                <a:gridCol w="2351773">
                  <a:extLst>
                    <a:ext uri="{9D8B030D-6E8A-4147-A177-3AD203B41FA5}">
                      <a16:colId xmlns:a16="http://schemas.microsoft.com/office/drawing/2014/main" val="1015933522"/>
                    </a:ext>
                  </a:extLst>
                </a:gridCol>
                <a:gridCol w="2351773">
                  <a:extLst>
                    <a:ext uri="{9D8B030D-6E8A-4147-A177-3AD203B41FA5}">
                      <a16:colId xmlns:a16="http://schemas.microsoft.com/office/drawing/2014/main" val="4166180689"/>
                    </a:ext>
                  </a:extLst>
                </a:gridCol>
                <a:gridCol w="2351773">
                  <a:extLst>
                    <a:ext uri="{9D8B030D-6E8A-4147-A177-3AD203B41FA5}">
                      <a16:colId xmlns:a16="http://schemas.microsoft.com/office/drawing/2014/main" val="1061696986"/>
                    </a:ext>
                  </a:extLst>
                </a:gridCol>
              </a:tblGrid>
              <a:tr h="431215">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Author(s)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Year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Journal/Conference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Key Findings/Contributions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980288"/>
                  </a:ext>
                </a:extLst>
              </a:tr>
              <a:tr h="6550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Guanlong</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 Zhao</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Ricardo Gutierrez Osuna</a:t>
                      </a:r>
                      <a:endParaRPr lang="en-IN" sz="1200" b="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Shaojin</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Ding</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Converting Foreign Accent Speech Without a Reference</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fr-FR" sz="1200" b="0" dirty="0">
                          <a:solidFill>
                            <a:schemeClr val="tx1">
                              <a:lumMod val="95000"/>
                              <a:lumOff val="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IEEE/ACM Transactions on Audi...</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Synthesizers, Training, Acoustics, Speech processing, Decoding, Computational modeling, Transforms</a:t>
                      </a:r>
                      <a:endParaRPr lang="en-US" sz="12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52474280"/>
                  </a:ext>
                </a:extLst>
              </a:tr>
              <a:tr h="713064">
                <a:tc>
                  <a:txBody>
                    <a:bodyPr/>
                    <a:lstStyle/>
                    <a:p>
                      <a:r>
                        <a:rPr lang="en-IN" sz="1200" b="0" dirty="0" err="1">
                          <a:solidFill>
                            <a:schemeClr val="tx1">
                              <a:lumMod val="95000"/>
                              <a:lumOff val="5000"/>
                            </a:schemeClr>
                          </a:solidFill>
                          <a:effectLst/>
                          <a:latin typeface="Times New Roman" panose="02020603050405020304" pitchFamily="18" charset="0"/>
                          <a:cs typeface="Times New Roman" panose="02020603050405020304" pitchFamily="18" charset="0"/>
                        </a:rPr>
                        <a:t>Shaojin</a:t>
                      </a:r>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 Ding</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IN" sz="1200" b="0" dirty="0" err="1">
                          <a:solidFill>
                            <a:schemeClr val="tx1">
                              <a:lumMod val="95000"/>
                              <a:lumOff val="5000"/>
                            </a:schemeClr>
                          </a:solidFill>
                          <a:effectLst/>
                          <a:latin typeface="Times New Roman" panose="02020603050405020304" pitchFamily="18" charset="0"/>
                          <a:cs typeface="Times New Roman" panose="02020603050405020304" pitchFamily="18" charset="0"/>
                        </a:rPr>
                        <a:t>Guanlong</a:t>
                      </a:r>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 Zhao</a:t>
                      </a:r>
                    </a:p>
                    <a:p>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Ricardo Gutierrez-Osuna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Accentron</a:t>
                      </a: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Foreign accent conversion to arbitrary non-native speakers using zero-shot learning</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u="none" strike="noStrike" kern="120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5" tooltip="Go to Computer Speech &amp; Language on ScienceDirect">
                            <a:extLst>
                              <a:ext uri="{A12FA001-AC4F-418D-AE19-62706E023703}">
                                <ahyp:hlinkClr xmlns:ahyp="http://schemas.microsoft.com/office/drawing/2018/hyperlinkcolor" val="tx"/>
                              </a:ext>
                            </a:extLst>
                          </a:hlinkClick>
                        </a:rPr>
                        <a:t>Computer Speech &amp; Language</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Focuses on a specific accent pair (Indian English to Standard American English), providing insights into challenges and solutions.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349245"/>
                  </a:ext>
                </a:extLst>
              </a:tr>
              <a:tr h="1023457">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Tuan Nam Nguyen </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Ngoc Quan Pham</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Alexander Waibel</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Accent Conversion using Pre-trained Model and Synthesized Data from Voice Conversion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10.21437/Interspeech.2022-10729</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Accent conversion (AC) aims to generate synthetic audios by changing the pronunciation pattern and prosody of source speakers (in source audios) while preserving voice quality and linguistic content</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55848"/>
                  </a:ext>
                </a:extLst>
              </a:tr>
              <a:tr h="478154">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Waris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Quamer</a:t>
                      </a:r>
                      <a:endParaRPr lang="en-IN" sz="1200" b="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Anurag Das</a:t>
                      </a:r>
                    </a:p>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John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Levis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Zero-Shot Foreign Accent Conversion without a Native Reference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nsf.gov</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Foreign accent conversion (FAC)  aims to transform nonnative speech to have the accent (or pronunciation patterns) of a native speaker while retaining the speaker identity.</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659614"/>
                  </a:ext>
                </a:extLst>
              </a:tr>
              <a:tr h="569444">
                <a:tc>
                  <a:txBody>
                    <a:bodyPr/>
                    <a:lstStyle/>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Ann Lee</a:t>
                      </a:r>
                    </a:p>
                    <a:p>
                      <a:r>
                        <a:rPr lang="en-IN" sz="1200" b="0" u="sng"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Hongyu</a:t>
                      </a:r>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 Gong</a:t>
                      </a:r>
                    </a:p>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Juan Pino</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2021</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Textless Speech-to-Speech Translation on Real Data</a:t>
                      </a: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https://arxiv.org/abs/2112.08352v2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Explores the use of transfer learning to improve accent translation performance, especially with limited data.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marL="457200" indent="-457200">
              <a:buFont typeface="+mj-lt"/>
              <a:buAutoNum type="arabicPeriod"/>
            </a:pPr>
            <a:r>
              <a:rPr lang="en-US" sz="1800" b="1" dirty="0">
                <a:latin typeface="Times New Roman" panose="02020603050405020304" pitchFamily="18" charset="0"/>
                <a:cs typeface="Times New Roman" panose="02020603050405020304" pitchFamily="18" charset="0"/>
              </a:rPr>
              <a:t>Speech-to-Text (STT) Models:</a:t>
            </a:r>
          </a:p>
          <a:p>
            <a:pPr lvl="1"/>
            <a:r>
              <a:rPr lang="en-US" sz="1600" dirty="0">
                <a:latin typeface="Times New Roman" panose="02020603050405020304" pitchFamily="18" charset="0"/>
                <a:cs typeface="Times New Roman" panose="02020603050405020304" pitchFamily="18" charset="0"/>
              </a:rPr>
              <a:t>Wav2Vec 2.0: A state-of-the-art self-supervised learning model by Facebook AI, which performs well for speech recognition tasks. </a:t>
            </a:r>
          </a:p>
          <a:p>
            <a:pPr lvl="1"/>
            <a:r>
              <a:rPr lang="en-US" sz="1600" dirty="0">
                <a:latin typeface="Times New Roman" panose="02020603050405020304" pitchFamily="18" charset="0"/>
                <a:cs typeface="Times New Roman" panose="02020603050405020304" pitchFamily="18" charset="0"/>
              </a:rPr>
              <a:t>DeepSpeech: Another highly effective ASR (Automatic Speech Recognition) model designed by Mozilla, known for its real-time processing capabilities.</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Detection Models : </a:t>
            </a:r>
          </a:p>
          <a:p>
            <a:pPr lvl="1"/>
            <a:r>
              <a:rPr lang="en-US" sz="1600" dirty="0">
                <a:latin typeface="Times New Roman" panose="02020603050405020304" pitchFamily="18" charset="0"/>
                <a:cs typeface="Times New Roman" panose="02020603050405020304" pitchFamily="18" charset="0"/>
              </a:rPr>
              <a:t>CNN or RNN-based Models: Convolutional Neural Networks (CNN) or Recurrent Neural Networks (RNN) are commonly used for accent recognition. They can be trained on accented speech data to detect accents.</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Accent Adaptation (Translation) Models </a:t>
            </a:r>
            <a:r>
              <a:rPr lang="en-US" sz="1800" dirty="0">
                <a:latin typeface="Times New Roman" panose="02020603050405020304" pitchFamily="18" charset="0"/>
                <a:cs typeface="Times New Roman" panose="02020603050405020304" pitchFamily="18" charset="0"/>
              </a:rPr>
              <a:t>: </a:t>
            </a:r>
          </a:p>
          <a:p>
            <a:pPr lvl="1"/>
            <a:r>
              <a:rPr lang="en-US" sz="1600" dirty="0">
                <a:latin typeface="Times New Roman" panose="02020603050405020304" pitchFamily="18" charset="0"/>
                <a:cs typeface="Times New Roman" panose="02020603050405020304" pitchFamily="18" charset="0"/>
              </a:rPr>
              <a:t>Voice Conversion Models (e.g., </a:t>
            </a:r>
            <a:r>
              <a:rPr lang="en-US" sz="1600" dirty="0" err="1">
                <a:latin typeface="Times New Roman" panose="02020603050405020304" pitchFamily="18" charset="0"/>
                <a:cs typeface="Times New Roman" panose="02020603050405020304" pitchFamily="18" charset="0"/>
              </a:rPr>
              <a:t>CycleGAN</a:t>
            </a:r>
            <a:r>
              <a:rPr lang="en-US" sz="1600" dirty="0">
                <a:latin typeface="Times New Roman" panose="02020603050405020304" pitchFamily="18" charset="0"/>
                <a:cs typeface="Times New Roman" panose="02020603050405020304" pitchFamily="18" charset="0"/>
              </a:rPr>
              <a:t>-VC): These models can be used to adapt one accent to another by transforming speech characteristics while maintaining the original content.</a:t>
            </a:r>
          </a:p>
          <a:p>
            <a:pPr lvl="1"/>
            <a:r>
              <a:rPr lang="en-US" sz="1600" dirty="0">
                <a:latin typeface="Times New Roman" panose="02020603050405020304" pitchFamily="18" charset="0"/>
                <a:cs typeface="Times New Roman" panose="02020603050405020304" pitchFamily="18" charset="0"/>
              </a:rPr>
              <a:t>Tacotron2: This model generates speech from text and can be adapted for accent translation if trained on different accent data.</a:t>
            </a:r>
          </a:p>
          <a:p>
            <a:pPr marL="514350" indent="-514350">
              <a:buFont typeface="+mj-lt"/>
              <a:buAutoNum type="arabicPeriod"/>
            </a:pPr>
            <a:r>
              <a:rPr lang="en-US" sz="1800" b="1" dirty="0">
                <a:latin typeface="Times New Roman" panose="02020603050405020304" pitchFamily="18" charset="0"/>
                <a:cs typeface="Times New Roman" panose="02020603050405020304" pitchFamily="18" charset="0"/>
              </a:rPr>
              <a:t>Text-to-Speech (TTS) Models :</a:t>
            </a:r>
            <a:r>
              <a:rPr lang="en-US" sz="1800" dirty="0">
                <a:latin typeface="Times New Roman" panose="02020603050405020304" pitchFamily="18" charset="0"/>
                <a:cs typeface="Times New Roman" panose="02020603050405020304" pitchFamily="18" charset="0"/>
              </a:rPr>
              <a:t> </a:t>
            </a:r>
          </a:p>
          <a:p>
            <a:pPr lvl="1"/>
            <a:r>
              <a:rPr lang="en-US" sz="1600" dirty="0" err="1">
                <a:latin typeface="Times New Roman" panose="02020603050405020304" pitchFamily="18" charset="0"/>
                <a:cs typeface="Times New Roman" panose="02020603050405020304" pitchFamily="18" charset="0"/>
              </a:rPr>
              <a:t>FastSpeech</a:t>
            </a:r>
            <a:r>
              <a:rPr lang="en-US" sz="1600" dirty="0">
                <a:latin typeface="Times New Roman" panose="02020603050405020304" pitchFamily="18" charset="0"/>
                <a:cs typeface="Times New Roman" panose="02020603050405020304" pitchFamily="18" charset="0"/>
              </a:rPr>
              <a:t> 2: A fast and efficient TTS model that converts text into natural-sounding speech. It can be trained on different accent datasets.</a:t>
            </a:r>
          </a:p>
          <a:p>
            <a:pPr lvl="1"/>
            <a:r>
              <a:rPr lang="en-US" sz="1600" dirty="0">
                <a:latin typeface="Times New Roman" panose="02020603050405020304" pitchFamily="18" charset="0"/>
                <a:cs typeface="Times New Roman" panose="02020603050405020304" pitchFamily="18" charset="0"/>
              </a:rPr>
              <a:t>Multi-Band </a:t>
            </a:r>
            <a:r>
              <a:rPr lang="en-US" sz="1600" dirty="0" err="1">
                <a:latin typeface="Times New Roman" panose="02020603050405020304" pitchFamily="18" charset="0"/>
                <a:cs typeface="Times New Roman" panose="02020603050405020304" pitchFamily="18" charset="0"/>
              </a:rPr>
              <a:t>MelGAN</a:t>
            </a:r>
            <a:r>
              <a:rPr lang="en-US" sz="1600" dirty="0">
                <a:latin typeface="Times New Roman" panose="02020603050405020304" pitchFamily="18" charset="0"/>
                <a:cs typeface="Times New Roman" panose="02020603050405020304" pitchFamily="18" charset="0"/>
              </a:rPr>
              <a:t>: A high-quality neural vocoder that synthesizes speech from Mel-spectrograms.</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BEF071F9-EA18-83A3-01FE-062FCD09BE3B}"/>
              </a:ext>
            </a:extLst>
          </p:cNvPr>
          <p:cNvPicPr>
            <a:picLocks noGrp="1" noChangeAspect="1"/>
          </p:cNvPicPr>
          <p:nvPr>
            <p:ph idx="1"/>
          </p:nvPr>
        </p:nvPicPr>
        <p:blipFill>
          <a:blip r:embed="rId2"/>
          <a:stretch>
            <a:fillRect/>
          </a:stretch>
        </p:blipFill>
        <p:spPr>
          <a:xfrm>
            <a:off x="1930537" y="1143000"/>
            <a:ext cx="8432526" cy="4953000"/>
          </a:xfrm>
        </p:spPr>
      </p:pic>
    </p:spTree>
    <p:extLst>
      <p:ext uri="{BB962C8B-B14F-4D97-AF65-F5344CB8AC3E}">
        <p14:creationId xmlns:p14="http://schemas.microsoft.com/office/powerpoint/2010/main" val="382053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3">
            <a:extLst>
              <a:ext uri="{FF2B5EF4-FFF2-40B4-BE49-F238E27FC236}">
                <a16:creationId xmlns:a16="http://schemas.microsoft.com/office/drawing/2014/main" id="{F44BCC12-DEEA-5B8F-7591-B66608CE2FCF}"/>
              </a:ext>
            </a:extLst>
          </p:cNvPr>
          <p:cNvSpPr>
            <a:spLocks noGrp="1" noChangeArrowheads="1"/>
          </p:cNvSpPr>
          <p:nvPr>
            <p:ph idx="1"/>
          </p:nvPr>
        </p:nvSpPr>
        <p:spPr bwMode="auto">
          <a:xfrm>
            <a:off x="812800" y="957406"/>
            <a:ext cx="1109225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Speech Recognition and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system that can recognize speech in real-time, detect the speaker's accent, and translate it into a user-preferred or neutral accent without losing context or meaning.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Latency Minimization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reducing processing delays to ensure the system delivers translations with minimal lag, enhancing the real-time user experience.</a:t>
            </a:r>
            <a:r>
              <a:rPr lang="en-US" altLang="en-US" sz="16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800" b="1" dirty="0">
                <a:latin typeface="Times New Roman" panose="02020603050405020304" pitchFamily="18" charset="0"/>
                <a:cs typeface="Times New Roman" panose="02020603050405020304" pitchFamily="18" charset="0"/>
              </a:rPr>
              <a:t>3.Speaker Differentiation</a:t>
            </a:r>
            <a:r>
              <a:rPr lang="en-US" sz="1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Times New Roman" panose="02020603050405020304" pitchFamily="18" charset="0"/>
                <a:cs typeface="Times New Roman" panose="02020603050405020304" pitchFamily="18" charset="0"/>
              </a:rPr>
              <a:t>Implement functionality to recognize and differentiate between multiple speakers in a conversation, ensuring accurate accent translation for each participant.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63BF5DD9-16F3-89BF-5310-E29E56A35D1A}"/>
              </a:ext>
            </a:extLst>
          </p:cNvPr>
          <p:cNvSpPr>
            <a:spLocks noGrp="1" noChangeArrowheads="1"/>
          </p:cNvSpPr>
          <p:nvPr>
            <p:ph idx="1"/>
          </p:nvPr>
        </p:nvSpPr>
        <p:spPr bwMode="auto">
          <a:xfrm>
            <a:off x="277091" y="1258213"/>
            <a:ext cx="11595596" cy="434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diverse English accent datasets and preprocess them for noise reduction and phonetic labeling.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Recognition and Accent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Automatic Speech Recognition (ASR) and machine learning models to detect the speaker's accent and convert speech to text.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Accent Translation Using Deep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deep learning models (RNNs, LSTMs, or Transformers) to translate accents, focusing on phoneme-level translation or end-to-end neural models.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 Synthesis (Text-to-Speech)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TTS models like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Tacotron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or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WaveNet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convert the translated text back into speech with the desired accent.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models for low latency using techniques like model pruning and streaming ASR/TTS for real-time translation.</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8" name="Content Placeholder 7">
            <a:extLst>
              <a:ext uri="{FF2B5EF4-FFF2-40B4-BE49-F238E27FC236}">
                <a16:creationId xmlns:a16="http://schemas.microsoft.com/office/drawing/2014/main" id="{1428314C-37F8-FCA9-BF53-57FEAA9A225E}"/>
              </a:ext>
            </a:extLst>
          </p:cNvPr>
          <p:cNvPicPr>
            <a:picLocks noGrp="1" noChangeAspect="1"/>
          </p:cNvPicPr>
          <p:nvPr>
            <p:ph idx="1"/>
          </p:nvPr>
        </p:nvPicPr>
        <p:blipFill>
          <a:blip r:embed="rId2"/>
          <a:stretch>
            <a:fillRect/>
          </a:stretch>
        </p:blipFill>
        <p:spPr>
          <a:xfrm>
            <a:off x="677583" y="1046747"/>
            <a:ext cx="10457172" cy="4953000"/>
          </a:xfr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456152" y="965599"/>
            <a:ext cx="11279696" cy="463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Accent Translation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effectively translate speech from one accent to another in real-time, preserving the original meaning and context while ensuring clarity for the listener.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from diverse linguistic backgrounds will experience smoother communication, with reduced misunderstandings due to accent differences, making conversations more accessible and inclusive.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will deliver accent translations with minimal latency, providing a seamless, near-instant experience suitable for live conversations, virtual meetings, and other real-time applications.</a:t>
            </a:r>
          </a:p>
        </p:txBody>
      </p:sp>
    </p:spTree>
    <p:extLst>
      <p:ext uri="{BB962C8B-B14F-4D97-AF65-F5344CB8AC3E}">
        <p14:creationId xmlns:p14="http://schemas.microsoft.com/office/powerpoint/2010/main" val="38101911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3.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Bioinformatics</Template>
  <TotalTime>402</TotalTime>
  <Words>1188</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Times New Roman</vt:lpstr>
      <vt:lpstr>Verdana</vt:lpstr>
      <vt:lpstr>Bioinformatics</vt:lpstr>
      <vt:lpstr>PROJECT TITLE : REAL TIME ACCENT TRANSLATION</vt:lpstr>
      <vt:lpstr>Introduction</vt:lpstr>
      <vt:lpstr>Literature Review</vt:lpstr>
      <vt:lpstr>Proposed Method</vt:lpstr>
      <vt:lpstr>Architecture Diagram</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Venkat sai Yadlapalli</cp:lastModifiedBy>
  <cp:revision>16</cp:revision>
  <dcterms:created xsi:type="dcterms:W3CDTF">2023-03-16T03:26:27Z</dcterms:created>
  <dcterms:modified xsi:type="dcterms:W3CDTF">2024-10-21T10:03:26Z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