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1" r:id="rId7"/>
    <p:sldId id="258" r:id="rId8"/>
    <p:sldId id="259" r:id="rId9"/>
    <p:sldId id="260" r:id="rId10"/>
    <p:sldId id="268" r:id="rId11"/>
    <p:sldId id="275" r:id="rId12"/>
    <p:sldId id="262" r:id="rId13"/>
    <p:sldId id="267"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06" autoAdjust="0"/>
  </p:normalViewPr>
  <p:slideViewPr>
    <p:cSldViewPr snapToGrid="0">
      <p:cViewPr>
        <p:scale>
          <a:sx n="50" d="100"/>
          <a:sy n="50" d="100"/>
        </p:scale>
        <p:origin x="126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eeexplore.ieee.org/author/37087131894" TargetMode="External"/><Relationship Id="rId2" Type="http://schemas.openxmlformats.org/officeDocument/2006/relationships/hyperlink" Target="https://ieeexplore.ieee.org/author/37281836900" TargetMode="External"/><Relationship Id="rId1" Type="http://schemas.openxmlformats.org/officeDocument/2006/relationships/slideLayout" Target="../slideLayouts/slideLayout2.xml"/><Relationship Id="rId5" Type="http://schemas.openxmlformats.org/officeDocument/2006/relationships/hyperlink" Target="https://www.sciencedirect.com/journal/computer-speech-and-language" TargetMode="External"/><Relationship Id="rId4" Type="http://schemas.openxmlformats.org/officeDocument/2006/relationships/hyperlink" Target="https://ieeexplore.ieee.org/xpl/RecentIssue.jsp?punumber=657065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sz="2400" dirty="0"/>
              <a:t>VIVA VOICE</a:t>
            </a:r>
            <a:br>
              <a:rPr lang="en-GB" sz="2400" dirty="0"/>
            </a:br>
            <a:r>
              <a:rPr lang="en-GB" sz="2400" dirty="0"/>
              <a:t>PROJECT TITLE </a:t>
            </a:r>
            <a:r>
              <a:rPr lang="en-GB" dirty="0"/>
              <a:t>: </a:t>
            </a:r>
            <a:r>
              <a:rPr lang="en-GB" sz="2400" dirty="0"/>
              <a:t>REAL TIME ACCENT TRANSLATION</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Number:GCAI08</a:t>
            </a:r>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r>
              <a:rPr lang="en-GB" sz="1700" dirty="0" err="1"/>
              <a:t>Dr.</a:t>
            </a:r>
            <a:r>
              <a:rPr lang="en-GB" sz="1700" dirty="0"/>
              <a:t> Murali  Parameswaran</a:t>
            </a:r>
          </a:p>
          <a:p>
            <a:r>
              <a:rPr lang="en-GB" sz="1700" dirty="0"/>
              <a:t>Professor</a:t>
            </a:r>
          </a:p>
          <a:p>
            <a:r>
              <a:rPr lang="en-GB" sz="1700" dirty="0"/>
              <a:t>School of Computer Science &amp; Engineering</a:t>
            </a:r>
          </a:p>
          <a:p>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100" dirty="0"/>
              <a:t>PIP Capstone University Project</a:t>
            </a:r>
          </a:p>
          <a:p>
            <a:endParaRPr lang="en-GB" dirty="0"/>
          </a:p>
        </p:txBody>
      </p:sp>
      <p:graphicFrame>
        <p:nvGraphicFramePr>
          <p:cNvPr id="7" name="Table 6">
            <a:extLst>
              <a:ext uri="{FF2B5EF4-FFF2-40B4-BE49-F238E27FC236}">
                <a16:creationId xmlns:a16="http://schemas.microsoft.com/office/drawing/2014/main" id="{2E521060-FAAD-0E1B-C9A0-E32D19E3F013}"/>
              </a:ext>
            </a:extLst>
          </p:cNvPr>
          <p:cNvGraphicFramePr>
            <a:graphicFrameLocks noGrp="1"/>
          </p:cNvGraphicFramePr>
          <p:nvPr>
            <p:extLst>
              <p:ext uri="{D42A27DB-BD31-4B8C-83A1-F6EECF244321}">
                <p14:modId xmlns:p14="http://schemas.microsoft.com/office/powerpoint/2010/main" val="3529376957"/>
              </p:ext>
            </p:extLst>
          </p:nvPr>
        </p:nvGraphicFramePr>
        <p:xfrm>
          <a:off x="814532" y="3274140"/>
          <a:ext cx="5157537" cy="1854200"/>
        </p:xfrm>
        <a:graphic>
          <a:graphicData uri="http://schemas.openxmlformats.org/drawingml/2006/table">
            <a:tbl>
              <a:tblPr firstRow="1" bandRow="1">
                <a:tableStyleId>{5C22544A-7EE6-4342-B048-85BDC9FD1C3A}</a:tableStyleId>
              </a:tblPr>
              <a:tblGrid>
                <a:gridCol w="2574419">
                  <a:extLst>
                    <a:ext uri="{9D8B030D-6E8A-4147-A177-3AD203B41FA5}">
                      <a16:colId xmlns:a16="http://schemas.microsoft.com/office/drawing/2014/main" val="3929320604"/>
                    </a:ext>
                  </a:extLst>
                </a:gridCol>
                <a:gridCol w="2583118">
                  <a:extLst>
                    <a:ext uri="{9D8B030D-6E8A-4147-A177-3AD203B41FA5}">
                      <a16:colId xmlns:a16="http://schemas.microsoft.com/office/drawing/2014/main" val="1878712011"/>
                    </a:ext>
                  </a:extLst>
                </a:gridCol>
              </a:tblGrid>
              <a:tr h="370840">
                <a:tc>
                  <a:txBody>
                    <a:bodyPr/>
                    <a:lstStyle/>
                    <a:p>
                      <a:pPr algn="ctr"/>
                      <a:r>
                        <a:rPr lang="en-IN" dirty="0"/>
                        <a:t>ROLL NUMBER</a:t>
                      </a:r>
                    </a:p>
                  </a:txBody>
                  <a:tcPr/>
                </a:tc>
                <a:tc>
                  <a:txBody>
                    <a:bodyPr/>
                    <a:lstStyle/>
                    <a:p>
                      <a:pPr algn="ctr"/>
                      <a:r>
                        <a:rPr lang="en-IN" dirty="0"/>
                        <a:t>NAME</a:t>
                      </a:r>
                    </a:p>
                  </a:txBody>
                  <a:tcPr/>
                </a:tc>
                <a:extLst>
                  <a:ext uri="{0D108BD9-81ED-4DB2-BD59-A6C34878D82A}">
                    <a16:rowId xmlns:a16="http://schemas.microsoft.com/office/drawing/2014/main" val="978792174"/>
                  </a:ext>
                </a:extLst>
              </a:tr>
              <a:tr h="370840">
                <a:tc>
                  <a:txBody>
                    <a:bodyPr/>
                    <a:lstStyle/>
                    <a:p>
                      <a:pPr algn="ctr"/>
                      <a:r>
                        <a:rPr lang="en-IN" dirty="0"/>
                        <a:t>20211CAI0169</a:t>
                      </a:r>
                    </a:p>
                  </a:txBody>
                  <a:tcPr/>
                </a:tc>
                <a:tc>
                  <a:txBody>
                    <a:bodyPr/>
                    <a:lstStyle/>
                    <a:p>
                      <a:pPr algn="ctr"/>
                      <a:r>
                        <a:rPr lang="en-IN" dirty="0"/>
                        <a:t>P V SAI PRANEETH</a:t>
                      </a:r>
                    </a:p>
                  </a:txBody>
                  <a:tcPr/>
                </a:tc>
                <a:extLst>
                  <a:ext uri="{0D108BD9-81ED-4DB2-BD59-A6C34878D82A}">
                    <a16:rowId xmlns:a16="http://schemas.microsoft.com/office/drawing/2014/main" val="1738478477"/>
                  </a:ext>
                </a:extLst>
              </a:tr>
              <a:tr h="370840">
                <a:tc>
                  <a:txBody>
                    <a:bodyPr/>
                    <a:lstStyle/>
                    <a:p>
                      <a:pPr algn="ctr"/>
                      <a:r>
                        <a:rPr lang="en-IN" dirty="0"/>
                        <a:t>20211CAI0171</a:t>
                      </a:r>
                    </a:p>
                  </a:txBody>
                  <a:tcPr/>
                </a:tc>
                <a:tc>
                  <a:txBody>
                    <a:bodyPr/>
                    <a:lstStyle/>
                    <a:p>
                      <a:pPr algn="ctr"/>
                      <a:r>
                        <a:rPr lang="en-IN" dirty="0"/>
                        <a:t>B SATYA CHARAN</a:t>
                      </a:r>
                    </a:p>
                  </a:txBody>
                  <a:tcPr/>
                </a:tc>
                <a:extLst>
                  <a:ext uri="{0D108BD9-81ED-4DB2-BD59-A6C34878D82A}">
                    <a16:rowId xmlns:a16="http://schemas.microsoft.com/office/drawing/2014/main" val="698867015"/>
                  </a:ext>
                </a:extLst>
              </a:tr>
              <a:tr h="370840">
                <a:tc>
                  <a:txBody>
                    <a:bodyPr/>
                    <a:lstStyle/>
                    <a:p>
                      <a:pPr algn="ctr"/>
                      <a:r>
                        <a:rPr lang="en-IN" dirty="0"/>
                        <a:t>20211CAI0172</a:t>
                      </a:r>
                    </a:p>
                  </a:txBody>
                  <a:tcPr/>
                </a:tc>
                <a:tc>
                  <a:txBody>
                    <a:bodyPr/>
                    <a:lstStyle/>
                    <a:p>
                      <a:pPr algn="ctr"/>
                      <a:r>
                        <a:rPr lang="en-IN" dirty="0"/>
                        <a:t>HARI PRADHAN S D</a:t>
                      </a:r>
                    </a:p>
                  </a:txBody>
                  <a:tcPr/>
                </a:tc>
                <a:extLst>
                  <a:ext uri="{0D108BD9-81ED-4DB2-BD59-A6C34878D82A}">
                    <a16:rowId xmlns:a16="http://schemas.microsoft.com/office/drawing/2014/main" val="3552850973"/>
                  </a:ext>
                </a:extLst>
              </a:tr>
              <a:tr h="370840">
                <a:tc>
                  <a:txBody>
                    <a:bodyPr/>
                    <a:lstStyle/>
                    <a:p>
                      <a:pPr algn="ctr"/>
                      <a:r>
                        <a:rPr lang="en-IN" dirty="0"/>
                        <a:t>20211CAI0163</a:t>
                      </a:r>
                    </a:p>
                  </a:txBody>
                  <a:tcPr/>
                </a:tc>
                <a:tc>
                  <a:txBody>
                    <a:bodyPr/>
                    <a:lstStyle/>
                    <a:p>
                      <a:pPr algn="ctr"/>
                      <a:r>
                        <a:rPr lang="en-IN" dirty="0"/>
                        <a:t>T BHARGAV NAIDU</a:t>
                      </a:r>
                    </a:p>
                  </a:txBody>
                  <a:tcPr/>
                </a:tc>
                <a:extLst>
                  <a:ext uri="{0D108BD9-81ED-4DB2-BD59-A6C34878D82A}">
                    <a16:rowId xmlns:a16="http://schemas.microsoft.com/office/drawing/2014/main" val="4047416670"/>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6EE3-03CB-AD2D-2F3C-1D576EBF0366}"/>
              </a:ext>
            </a:extLst>
          </p:cNvPr>
          <p:cNvSpPr>
            <a:spLocks noGrp="1"/>
          </p:cNvSpPr>
          <p:nvPr>
            <p:ph type="title"/>
          </p:nvPr>
        </p:nvSpPr>
        <p:spPr/>
        <p:txBody>
          <a:bodyPr/>
          <a:lstStyle/>
          <a:p>
            <a:r>
              <a:rPr lang="en-IN" dirty="0"/>
              <a:t>Outcomes</a:t>
            </a:r>
          </a:p>
        </p:txBody>
      </p:sp>
      <p:sp>
        <p:nvSpPr>
          <p:cNvPr id="8" name="Rectangle 4">
            <a:extLst>
              <a:ext uri="{FF2B5EF4-FFF2-40B4-BE49-F238E27FC236}">
                <a16:creationId xmlns:a16="http://schemas.microsoft.com/office/drawing/2014/main" id="{012EC7E6-06E9-0628-E9CA-9F46FB4D312C}"/>
              </a:ext>
            </a:extLst>
          </p:cNvPr>
          <p:cNvSpPr>
            <a:spLocks noGrp="1" noChangeArrowheads="1"/>
          </p:cNvSpPr>
          <p:nvPr>
            <p:ph idx="1"/>
          </p:nvPr>
        </p:nvSpPr>
        <p:spPr bwMode="auto">
          <a:xfrm>
            <a:off x="456152" y="965599"/>
            <a:ext cx="11279696" cy="463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Accent Translation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will effectively translate speech from one accent to another in real-time, preserving the original meaning and context while ensuring clarity for the listener.</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Communication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from diverse linguistic backgrounds will experience smoother communication, with reduced misunderstandings due to accent differences, making conversations more accessible and inclusive.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solution will deliver accent translations with minimal latency, providing a seamless, near-instant experience suitable for live conversations, virtual meetings, and other real-time applications.</a:t>
            </a:r>
          </a:p>
        </p:txBody>
      </p:sp>
    </p:spTree>
    <p:extLst>
      <p:ext uri="{BB962C8B-B14F-4D97-AF65-F5344CB8AC3E}">
        <p14:creationId xmlns:p14="http://schemas.microsoft.com/office/powerpoint/2010/main" val="3810191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5" name="Rectangle 2">
            <a:extLst>
              <a:ext uri="{FF2B5EF4-FFF2-40B4-BE49-F238E27FC236}">
                <a16:creationId xmlns:a16="http://schemas.microsoft.com/office/drawing/2014/main" id="{086A084D-305F-AF0D-D4F7-35EFD1E50B1D}"/>
              </a:ext>
            </a:extLst>
          </p:cNvPr>
          <p:cNvSpPr>
            <a:spLocks noGrp="1" noChangeArrowheads="1"/>
          </p:cNvSpPr>
          <p:nvPr>
            <p:ph idx="1"/>
          </p:nvPr>
        </p:nvSpPr>
        <p:spPr bwMode="auto">
          <a:xfrm>
            <a:off x="812800" y="1095688"/>
            <a:ext cx="11008497" cy="355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1800" b="1" dirty="0">
                <a:latin typeface="Times New Roman" panose="02020603050405020304" pitchFamily="18" charset="0"/>
                <a:cs typeface="Times New Roman" panose="02020603050405020304" pitchFamily="18" charset="0"/>
              </a:rPr>
              <a:t>Minimized Miscommunication</a:t>
            </a:r>
            <a:r>
              <a:rPr lang="en-US" sz="18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None/>
              <a:tabLst/>
            </a:pPr>
            <a:r>
              <a:rPr lang="en-US" sz="1600" dirty="0">
                <a:latin typeface="Times New Roman" panose="02020603050405020304" pitchFamily="18" charset="0"/>
                <a:cs typeface="Times New Roman" panose="02020603050405020304" pitchFamily="18" charset="0"/>
              </a:rPr>
              <a:t>The real-time accent translation system will reduce the risk of misinterpretation or confusion caused by unfamiliar accents, ensuring that key messages are conveyed accurately and reducing the need for clarifications during conference calls.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Collaboration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reducing barriers caused by accent differences, the system will foster better collaboration among participants from various locations and nationalities, making conference calls more productive and efficient.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Seamless Real-Time Experience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system's ability to provide low-latency accent translation ensures that communication flows smoothly without interruptions, maintaining the natural pace of conversation and improving the overall conference call experience.</a:t>
            </a:r>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r>
              <a:rPr lang="en-GB" sz="1800" dirty="0" err="1"/>
              <a:t>Ranzato</a:t>
            </a:r>
            <a:r>
              <a:rPr lang="en-GB" sz="1800" dirty="0"/>
              <a:t>, Irene. "The Cockney persona: the London accent in characterisation and translation." Perspectives 27, no. 2 (2019): 235-251.</a:t>
            </a:r>
          </a:p>
          <a:p>
            <a:r>
              <a:rPr lang="en-GB" sz="1800" dirty="0"/>
              <a:t>Ding, </a:t>
            </a:r>
            <a:r>
              <a:rPr lang="en-GB" sz="1800" dirty="0" err="1"/>
              <a:t>Shaojin</a:t>
            </a:r>
            <a:r>
              <a:rPr lang="en-GB" sz="1800" dirty="0"/>
              <a:t>, </a:t>
            </a:r>
            <a:r>
              <a:rPr lang="en-GB" sz="1800" dirty="0" err="1"/>
              <a:t>Guanlong</a:t>
            </a:r>
            <a:r>
              <a:rPr lang="en-GB" sz="1800" dirty="0"/>
              <a:t> Zhao, and Ricardo Gutierrez-Osuna. "</a:t>
            </a:r>
            <a:r>
              <a:rPr lang="en-GB" sz="1800" dirty="0" err="1"/>
              <a:t>Accentron</a:t>
            </a:r>
            <a:r>
              <a:rPr lang="en-GB" sz="1800" dirty="0"/>
              <a:t>: Foreign accent conversion to arbitrary non-native speakers using zero-shot learning." Computer Speech &amp; Language 72 (2022): 101302.</a:t>
            </a:r>
          </a:p>
          <a:p>
            <a:r>
              <a:rPr lang="en-GB" sz="1800" dirty="0"/>
              <a:t>Nakamura, Satoshi. "Overcoming the language barrier with speech translation technology." Science &amp; Technology Trends-Quarterly Review 31 (2009).</a:t>
            </a:r>
          </a:p>
          <a:p>
            <a:r>
              <a:rPr lang="en-GB" sz="1800" dirty="0" err="1"/>
              <a:t>Quamer</a:t>
            </a:r>
            <a:r>
              <a:rPr lang="en-GB" sz="1800" dirty="0"/>
              <a:t>, Waris, Anurag Das, John </a:t>
            </a:r>
            <a:r>
              <a:rPr lang="en-GB" sz="1800" dirty="0" err="1"/>
              <a:t>Levis</a:t>
            </a:r>
            <a:r>
              <a:rPr lang="en-GB" sz="1800" dirty="0"/>
              <a:t>, </a:t>
            </a:r>
            <a:r>
              <a:rPr lang="en-GB" sz="1800" dirty="0" err="1"/>
              <a:t>Evgeny</a:t>
            </a:r>
            <a:r>
              <a:rPr lang="en-GB" sz="1800" dirty="0"/>
              <a:t> </a:t>
            </a:r>
            <a:r>
              <a:rPr lang="en-GB" sz="1800" dirty="0" err="1"/>
              <a:t>Chukharev-Hudilainen</a:t>
            </a:r>
            <a:r>
              <a:rPr lang="en-GB" sz="1800" dirty="0"/>
              <a:t>, and Ricardo Gutierrez-Osuna. "Zero-shot foreign accent conversion without a native reference." Proc. </a:t>
            </a:r>
            <a:r>
              <a:rPr lang="en-GB" sz="1800" dirty="0" err="1"/>
              <a:t>Intespeech</a:t>
            </a:r>
            <a:r>
              <a:rPr lang="en-GB" sz="1800" dirty="0"/>
              <a:t> (2022).</a:t>
            </a:r>
          </a:p>
          <a:p>
            <a:r>
              <a:rPr lang="en-GB" sz="1800" dirty="0"/>
              <a:t>Solórzano Jr, Ramón, and Dialog América. "ACCENT GENERACIÓN." </a:t>
            </a:r>
            <a:r>
              <a:rPr lang="en-GB" sz="1800" dirty="0" err="1"/>
              <a:t>Technofuturos</a:t>
            </a:r>
            <a:r>
              <a:rPr lang="en-GB" sz="1800" dirty="0"/>
              <a:t>: Critical Interventions in Latina/o Studies (2007): 335.</a:t>
            </a:r>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2572" y="2928257"/>
            <a:ext cx="4461328" cy="2431143"/>
          </a:xfrm>
        </p:spPr>
        <p:txBody>
          <a:bodyPr>
            <a:normAutofit/>
          </a:bodyPr>
          <a:lstStyle/>
          <a:p>
            <a:pPr marL="0" indent="0">
              <a:buNone/>
            </a:pPr>
            <a:r>
              <a:rPr lang="en-US" sz="5400" b="1" i="1" dirty="0">
                <a:latin typeface="Arial Rounded MT Bold" panose="020F0704030504030204" pitchFamily="34" charset="0"/>
                <a:cs typeface="Times New Roman" panose="02020603050405020304" pitchFamily="18" charset="0"/>
              </a:rPr>
              <a:t>THANK YOU</a:t>
            </a:r>
          </a:p>
        </p:txBody>
      </p:sp>
      <p:pic>
        <p:nvPicPr>
          <p:cNvPr id="1026" name="Picture 2" descr="Boque Of Colorful Flowersrealistic Dark Background Royalty Free SVG,  Cliparts, Vectors, and Stock Illustration. Image 198236279.">
            <a:extLst>
              <a:ext uri="{FF2B5EF4-FFF2-40B4-BE49-F238E27FC236}">
                <a16:creationId xmlns:a16="http://schemas.microsoft.com/office/drawing/2014/main" id="{F39CE462-1B73-61DC-445C-2CF7C72254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135" y="1157134"/>
            <a:ext cx="4832269" cy="4892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buNone/>
            </a:pPr>
            <a:r>
              <a:rPr lang="en-US" sz="2200" dirty="0"/>
              <a:t>Real-time accent translation for English language speech is a cutting-edge technology aimed at transforming spoken English from one accent to another in real-time, enhancing global communication and accessibility. The project focuses on converting English accents while preserving the speaker's meaning, tone, and style. It combines automatic speech recognition (ASR) to convert spoken English into text, and text-to-speech (TTS) synthesis to generate natural-sounding English speech with the desired accent. By utilizing deep learning models, the system is designed to operate with low latency, ensuring seamless and intelligible real-time accent conversion. This technology has potential applications in customer service, international collaboration, and media, making English communication more inclusive and understandable across different regions.</a:t>
            </a:r>
            <a:endParaRPr lang="en-GB" sz="22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ACB37-A911-192C-1591-B1C36D1EE1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E5831-355F-611D-B59C-21038D67C372}"/>
              </a:ext>
            </a:extLst>
          </p:cNvPr>
          <p:cNvSpPr>
            <a:spLocks noGrp="1"/>
          </p:cNvSpPr>
          <p:nvPr>
            <p:ph type="title"/>
          </p:nvPr>
        </p:nvSpPr>
        <p:spPr/>
        <p:txBody>
          <a:bodyPr/>
          <a:lstStyle/>
          <a:p>
            <a:r>
              <a:rPr lang="en-GB" dirty="0"/>
              <a:t>Abstract</a:t>
            </a:r>
          </a:p>
        </p:txBody>
      </p:sp>
      <p:sp>
        <p:nvSpPr>
          <p:cNvPr id="3" name="Content Placeholder 2">
            <a:extLst>
              <a:ext uri="{FF2B5EF4-FFF2-40B4-BE49-F238E27FC236}">
                <a16:creationId xmlns:a16="http://schemas.microsoft.com/office/drawing/2014/main" id="{9A97F13D-E331-E985-E143-A28814E29187}"/>
              </a:ext>
            </a:extLst>
          </p:cNvPr>
          <p:cNvSpPr>
            <a:spLocks noGrp="1"/>
          </p:cNvSpPr>
          <p:nvPr>
            <p:ph idx="1"/>
          </p:nvPr>
        </p:nvSpPr>
        <p:spPr/>
        <p:txBody>
          <a:bodyPr>
            <a:normAutofit/>
          </a:bodyPr>
          <a:lstStyle/>
          <a:p>
            <a:pPr marL="0" indent="0">
              <a:buNone/>
            </a:pPr>
            <a:r>
              <a:rPr lang="en-US" sz="1800" dirty="0"/>
              <a:t>The Real-Time Accent Translation project bridges linguistic and cultural barriers by providing a real-time solution to accent-related communication challenges. Using advanced speech recognition, machine learning, and audio processing, the system identifies a speaker's accent and converts it into a target accent while maintaining meaning, tone, and intent. It enhances speech clarity by filtering background noise and analyzing relevant audio features. The project has wide-ranging applications, including improving customer service interactions, fostering inclusivity in education, and ensuring accurate communication in healthcare. In global business, it promotes smoother international collaboration by overcoming accent barriers. By addressing accent diversity, the system enables effective communication in multilingual settings and supports cross-cultural interactions. This innovation improves accessibility for non-native speakers and creates an inclusive communication environment. Despite challenges in managing variations in pronunciation, intonation, and rhythm, the system evolves with advancements in machine learning and NLP, offering significant potential for broader applications and adaptability.</a:t>
            </a:r>
            <a:endParaRPr lang="en-GB" sz="1800" dirty="0"/>
          </a:p>
        </p:txBody>
      </p:sp>
    </p:spTree>
    <p:extLst>
      <p:ext uri="{BB962C8B-B14F-4D97-AF65-F5344CB8AC3E}">
        <p14:creationId xmlns:p14="http://schemas.microsoft.com/office/powerpoint/2010/main" val="245100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F43A83C9-93D0-E1BD-9AFC-C5FB9CDD53E7}"/>
              </a:ext>
            </a:extLst>
          </p:cNvPr>
          <p:cNvGraphicFramePr>
            <a:graphicFrameLocks noGrp="1"/>
          </p:cNvGraphicFramePr>
          <p:nvPr>
            <p:ph idx="1"/>
            <p:extLst>
              <p:ext uri="{D42A27DB-BD31-4B8C-83A1-F6EECF244321}">
                <p14:modId xmlns:p14="http://schemas.microsoft.com/office/powerpoint/2010/main" val="1636997305"/>
              </p:ext>
            </p:extLst>
          </p:nvPr>
        </p:nvGraphicFramePr>
        <p:xfrm>
          <a:off x="128337" y="1002632"/>
          <a:ext cx="11726780" cy="5460415"/>
        </p:xfrm>
        <a:graphic>
          <a:graphicData uri="http://schemas.openxmlformats.org/drawingml/2006/table">
            <a:tbl>
              <a:tblPr firstRow="1" bandRow="1">
                <a:tableStyleId>{E8B1032C-EA38-4F05-BA0D-38AFFFC7BED3}</a:tableStyleId>
              </a:tblPr>
              <a:tblGrid>
                <a:gridCol w="2319688">
                  <a:extLst>
                    <a:ext uri="{9D8B030D-6E8A-4147-A177-3AD203B41FA5}">
                      <a16:colId xmlns:a16="http://schemas.microsoft.com/office/drawing/2014/main" val="2796902779"/>
                    </a:ext>
                  </a:extLst>
                </a:gridCol>
                <a:gridCol w="2351773">
                  <a:extLst>
                    <a:ext uri="{9D8B030D-6E8A-4147-A177-3AD203B41FA5}">
                      <a16:colId xmlns:a16="http://schemas.microsoft.com/office/drawing/2014/main" val="1309087579"/>
                    </a:ext>
                  </a:extLst>
                </a:gridCol>
                <a:gridCol w="2351773">
                  <a:extLst>
                    <a:ext uri="{9D8B030D-6E8A-4147-A177-3AD203B41FA5}">
                      <a16:colId xmlns:a16="http://schemas.microsoft.com/office/drawing/2014/main" val="1015933522"/>
                    </a:ext>
                  </a:extLst>
                </a:gridCol>
                <a:gridCol w="2351773">
                  <a:extLst>
                    <a:ext uri="{9D8B030D-6E8A-4147-A177-3AD203B41FA5}">
                      <a16:colId xmlns:a16="http://schemas.microsoft.com/office/drawing/2014/main" val="4166180689"/>
                    </a:ext>
                  </a:extLst>
                </a:gridCol>
                <a:gridCol w="2351773">
                  <a:extLst>
                    <a:ext uri="{9D8B030D-6E8A-4147-A177-3AD203B41FA5}">
                      <a16:colId xmlns:a16="http://schemas.microsoft.com/office/drawing/2014/main" val="1061696986"/>
                    </a:ext>
                  </a:extLst>
                </a:gridCol>
              </a:tblGrid>
              <a:tr h="431215">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Author(s)</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Year </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Title</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Journal/Conference</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Key Findings/Contributions</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2980288"/>
                  </a:ext>
                </a:extLst>
              </a:tr>
              <a:tr h="6550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dirty="0" err="1">
                          <a:solidFill>
                            <a:schemeClr val="tx1">
                              <a:lumMod val="95000"/>
                              <a:lumOff val="5000"/>
                            </a:schemeClr>
                          </a:solidFill>
                          <a:latin typeface="Times New Roman" panose="02020603050405020304" pitchFamily="18" charset="0"/>
                          <a:cs typeface="Times New Roman" panose="02020603050405020304" pitchFamily="18" charset="0"/>
                        </a:rPr>
                        <a:t>Guanlong</a:t>
                      </a:r>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 Zhao</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dirty="0">
                          <a:solidFill>
                            <a:schemeClr val="tx1">
                              <a:lumMod val="95000"/>
                              <a:lumOff val="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Ricardo Gutierrez Osuna</a:t>
                      </a:r>
                      <a:endParaRPr lang="en-IN" sz="1200" b="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dirty="0" err="1">
                          <a:solidFill>
                            <a:schemeClr val="tx1">
                              <a:lumMod val="95000"/>
                              <a:lumOff val="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Shaojin</a:t>
                      </a:r>
                      <a:r>
                        <a:rPr lang="en-IN" sz="1200" b="0" dirty="0">
                          <a:solidFill>
                            <a:schemeClr val="tx1">
                              <a:lumMod val="95000"/>
                              <a:lumOff val="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Ding</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2021</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Converting Foreign Accent Speech Without a Reference</a:t>
                      </a:r>
                    </a:p>
                    <a:p>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fr-FR" sz="1200" b="0" dirty="0">
                          <a:solidFill>
                            <a:schemeClr val="tx1">
                              <a:lumMod val="95000"/>
                              <a:lumOff val="5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IEEE/ACM Transactions on Audi...</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Synthesizers, Training, Acoustics, Speech processing, Decoding, Computational modeling, Transforms</a:t>
                      </a:r>
                      <a:endParaRPr lang="en-US" sz="12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552474280"/>
                  </a:ext>
                </a:extLst>
              </a:tr>
              <a:tr h="713064">
                <a:tc>
                  <a:txBody>
                    <a:bodyPr/>
                    <a:lstStyle/>
                    <a:p>
                      <a:r>
                        <a:rPr lang="en-IN" sz="1200" b="0" dirty="0" err="1">
                          <a:solidFill>
                            <a:schemeClr val="tx1">
                              <a:lumMod val="95000"/>
                              <a:lumOff val="5000"/>
                            </a:schemeClr>
                          </a:solidFill>
                          <a:effectLst/>
                          <a:latin typeface="Times New Roman" panose="02020603050405020304" pitchFamily="18" charset="0"/>
                          <a:cs typeface="Times New Roman" panose="02020603050405020304" pitchFamily="18" charset="0"/>
                        </a:rPr>
                        <a:t>Shaojin</a:t>
                      </a:r>
                      <a:r>
                        <a:rPr lang="en-IN" sz="1200" b="0" dirty="0">
                          <a:solidFill>
                            <a:schemeClr val="tx1">
                              <a:lumMod val="95000"/>
                              <a:lumOff val="5000"/>
                            </a:schemeClr>
                          </a:solidFill>
                          <a:effectLst/>
                          <a:latin typeface="Times New Roman" panose="02020603050405020304" pitchFamily="18" charset="0"/>
                          <a:cs typeface="Times New Roman" panose="02020603050405020304" pitchFamily="18" charset="0"/>
                        </a:rPr>
                        <a:t> Ding</a:t>
                      </a:r>
                      <a:endParaRPr lang="en-IN"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IN" sz="1200" b="0" dirty="0" err="1">
                          <a:solidFill>
                            <a:schemeClr val="tx1">
                              <a:lumMod val="95000"/>
                              <a:lumOff val="5000"/>
                            </a:schemeClr>
                          </a:solidFill>
                          <a:effectLst/>
                          <a:latin typeface="Times New Roman" panose="02020603050405020304" pitchFamily="18" charset="0"/>
                          <a:cs typeface="Times New Roman" panose="02020603050405020304" pitchFamily="18" charset="0"/>
                        </a:rPr>
                        <a:t>Guanlong</a:t>
                      </a:r>
                      <a:r>
                        <a:rPr lang="en-IN" sz="1200" b="0" dirty="0">
                          <a:solidFill>
                            <a:schemeClr val="tx1">
                              <a:lumMod val="95000"/>
                              <a:lumOff val="5000"/>
                            </a:schemeClr>
                          </a:solidFill>
                          <a:effectLst/>
                          <a:latin typeface="Times New Roman" panose="02020603050405020304" pitchFamily="18" charset="0"/>
                          <a:cs typeface="Times New Roman" panose="02020603050405020304" pitchFamily="18" charset="0"/>
                        </a:rPr>
                        <a:t> Zhao</a:t>
                      </a:r>
                    </a:p>
                    <a:p>
                      <a:r>
                        <a:rPr lang="en-IN" sz="1200" b="0" dirty="0">
                          <a:solidFill>
                            <a:schemeClr val="tx1">
                              <a:lumMod val="95000"/>
                              <a:lumOff val="5000"/>
                            </a:schemeClr>
                          </a:solidFill>
                          <a:effectLst/>
                          <a:latin typeface="Times New Roman" panose="02020603050405020304" pitchFamily="18" charset="0"/>
                          <a:cs typeface="Times New Roman" panose="02020603050405020304" pitchFamily="18" charset="0"/>
                        </a:rPr>
                        <a:t>Ricardo Gutierrez-Osuna</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2022</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tx1">
                              <a:lumMod val="95000"/>
                              <a:lumOff val="5000"/>
                            </a:schemeClr>
                          </a:solidFill>
                          <a:effectLst/>
                          <a:latin typeface="Times New Roman" panose="02020603050405020304" pitchFamily="18" charset="0"/>
                          <a:cs typeface="Times New Roman" panose="02020603050405020304" pitchFamily="18" charset="0"/>
                        </a:rPr>
                        <a:t>Accentron</a:t>
                      </a:r>
                      <a:r>
                        <a:rPr lang="en-US"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 Foreign accent conversion to arbitrary non-native speakers using zero-shot learning</a:t>
                      </a:r>
                    </a:p>
                    <a:p>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u="none" strike="noStrike" kern="1200"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5" tooltip="Go to Computer Speech &amp; Language on ScienceDirect">
                            <a:extLst>
                              <a:ext uri="{A12FA001-AC4F-418D-AE19-62706E023703}">
                                <ahyp:hlinkClr xmlns:ahyp="http://schemas.microsoft.com/office/drawing/2018/hyperlinkcolor" val="tx"/>
                              </a:ext>
                            </a:extLst>
                          </a:hlinkClick>
                        </a:rPr>
                        <a:t>Computer Speech &amp; Language</a:t>
                      </a:r>
                      <a:endParaRPr lang="en-IN"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Focuses on a specific accent pair (Indian English to Standard American English), providing insights into challenges and solutions. </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8349245"/>
                  </a:ext>
                </a:extLst>
              </a:tr>
              <a:tr h="1023457">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Tuan Nam Nguyen </a:t>
                      </a:r>
                    </a:p>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Ngoc Quan Pham</a:t>
                      </a:r>
                    </a:p>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Alexander Waibel</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2022</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Accent Conversion using Pre-trained Model and Synthesized Data from Voice Conversion </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10.21437/Interspeech.2022-10729</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Accent conversion (AC) aims to generate synthetic audios by changing the pronunciation pattern and prosody of source speakers (in source audios) while preserving voice quality and linguistic content</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8655848"/>
                  </a:ext>
                </a:extLst>
              </a:tr>
              <a:tr h="478154">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Waris </a:t>
                      </a:r>
                      <a:r>
                        <a:rPr lang="en-IN" sz="1200" b="0" dirty="0" err="1">
                          <a:solidFill>
                            <a:schemeClr val="tx1">
                              <a:lumMod val="95000"/>
                              <a:lumOff val="5000"/>
                            </a:schemeClr>
                          </a:solidFill>
                          <a:latin typeface="Times New Roman" panose="02020603050405020304" pitchFamily="18" charset="0"/>
                          <a:cs typeface="Times New Roman" panose="02020603050405020304" pitchFamily="18" charset="0"/>
                        </a:rPr>
                        <a:t>Quamer</a:t>
                      </a:r>
                      <a:endParaRPr lang="en-IN" sz="1200" b="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Anurag Das</a:t>
                      </a:r>
                    </a:p>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John </a:t>
                      </a:r>
                      <a:r>
                        <a:rPr lang="en-IN" sz="1200" b="0" dirty="0" err="1">
                          <a:solidFill>
                            <a:schemeClr val="tx1">
                              <a:lumMod val="95000"/>
                              <a:lumOff val="5000"/>
                            </a:schemeClr>
                          </a:solidFill>
                          <a:latin typeface="Times New Roman" panose="02020603050405020304" pitchFamily="18" charset="0"/>
                          <a:cs typeface="Times New Roman" panose="02020603050405020304" pitchFamily="18" charset="0"/>
                        </a:rPr>
                        <a:t>Levis</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2021</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Zero-Shot Foreign Accent Conversion without a Native Reference</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nsf.gov</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Foreign accent conversion (FAC)  aims to transform nonnative speech to have the accent (or pronunciation patterns) of a native speaker while retaining the speaker identity.</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3659614"/>
                  </a:ext>
                </a:extLst>
              </a:tr>
              <a:tr h="569444">
                <a:tc>
                  <a:txBody>
                    <a:bodyPr/>
                    <a:lstStyle/>
                    <a:p>
                      <a:r>
                        <a:rPr lang="en-IN" sz="1200" b="0" u="sng" kern="1200" dirty="0">
                          <a:solidFill>
                            <a:schemeClr val="tx1">
                              <a:lumMod val="95000"/>
                              <a:lumOff val="5000"/>
                            </a:schemeClr>
                          </a:solidFill>
                          <a:effectLst/>
                          <a:latin typeface="Times New Roman" panose="02020603050405020304" pitchFamily="18" charset="0"/>
                          <a:cs typeface="Times New Roman" panose="02020603050405020304" pitchFamily="18" charset="0"/>
                        </a:rPr>
                        <a:t>Ann Lee</a:t>
                      </a:r>
                    </a:p>
                    <a:p>
                      <a:r>
                        <a:rPr lang="en-IN" sz="1200" b="0" u="sng" kern="1200" dirty="0" err="1">
                          <a:solidFill>
                            <a:schemeClr val="tx1">
                              <a:lumMod val="95000"/>
                              <a:lumOff val="5000"/>
                            </a:schemeClr>
                          </a:solidFill>
                          <a:effectLst/>
                          <a:latin typeface="Times New Roman" panose="02020603050405020304" pitchFamily="18" charset="0"/>
                          <a:cs typeface="Times New Roman" panose="02020603050405020304" pitchFamily="18" charset="0"/>
                        </a:rPr>
                        <a:t>Hongyu</a:t>
                      </a:r>
                      <a:r>
                        <a:rPr lang="en-IN" sz="1200" b="0" u="sng" kern="1200" dirty="0">
                          <a:solidFill>
                            <a:schemeClr val="tx1">
                              <a:lumMod val="95000"/>
                              <a:lumOff val="5000"/>
                            </a:schemeClr>
                          </a:solidFill>
                          <a:effectLst/>
                          <a:latin typeface="Times New Roman" panose="02020603050405020304" pitchFamily="18" charset="0"/>
                          <a:cs typeface="Times New Roman" panose="02020603050405020304" pitchFamily="18" charset="0"/>
                        </a:rPr>
                        <a:t> Gong</a:t>
                      </a:r>
                    </a:p>
                    <a:p>
                      <a:r>
                        <a:rPr lang="en-IN" sz="1200" b="0" u="sng" kern="1200" dirty="0">
                          <a:solidFill>
                            <a:schemeClr val="tx1">
                              <a:lumMod val="95000"/>
                              <a:lumOff val="5000"/>
                            </a:schemeClr>
                          </a:solidFill>
                          <a:effectLst/>
                          <a:latin typeface="Times New Roman" panose="02020603050405020304" pitchFamily="18" charset="0"/>
                          <a:cs typeface="Times New Roman" panose="02020603050405020304" pitchFamily="18" charset="0"/>
                        </a:rPr>
                        <a:t>Juan Pino</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2021</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Textless Speech-to-Speech Translation on Real Data</a:t>
                      </a:r>
                    </a:p>
                    <a:p>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https://arxiv.org/abs/2112.08352v2</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Explores the use of transfer learning to improve accent translation performance, especially with limited data.</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8173770"/>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a:xfrm>
            <a:off x="762000" y="1059873"/>
            <a:ext cx="10668000" cy="4952997"/>
          </a:xfrm>
        </p:spPr>
        <p:txBody>
          <a:bodyPr>
            <a:normAutofit/>
          </a:bodyPr>
          <a:lstStyle/>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Speech-to-Text (STT) Models:</a:t>
            </a:r>
          </a:p>
          <a:p>
            <a:pPr lvl="1"/>
            <a:r>
              <a:rPr lang="en-US" sz="1600" dirty="0">
                <a:latin typeface="Times New Roman" panose="02020603050405020304" pitchFamily="18" charset="0"/>
                <a:cs typeface="Times New Roman" panose="02020603050405020304" pitchFamily="18" charset="0"/>
              </a:rPr>
              <a:t>Wav2Vec 2.0: A state-of-the-art self-supervised learning model by Facebook AI, which performs well for speech recognition tasks. </a:t>
            </a:r>
          </a:p>
          <a:p>
            <a:pPr lvl="1"/>
            <a:r>
              <a:rPr lang="en-US" sz="1600" dirty="0">
                <a:latin typeface="Times New Roman" panose="02020603050405020304" pitchFamily="18" charset="0"/>
                <a:cs typeface="Times New Roman" panose="02020603050405020304" pitchFamily="18" charset="0"/>
              </a:rPr>
              <a:t>DeepSpeech: Another highly effective ASR (Automatic Speech Recognition) model designed by Mozilla, known for its real-time processing capabilities.</a:t>
            </a:r>
          </a:p>
          <a:p>
            <a:pPr marL="514350" indent="-514350">
              <a:buFont typeface="+mj-lt"/>
              <a:buAutoNum type="arabicPeriod"/>
            </a:pPr>
            <a:r>
              <a:rPr lang="en-US" sz="1800" b="1" dirty="0">
                <a:latin typeface="Times New Roman" panose="02020603050405020304" pitchFamily="18" charset="0"/>
                <a:cs typeface="Times New Roman" panose="02020603050405020304" pitchFamily="18" charset="0"/>
              </a:rPr>
              <a:t>Accent Adaptation (Translation) Models </a:t>
            </a:r>
            <a:r>
              <a:rPr lang="en-US" sz="1800" dirty="0">
                <a:latin typeface="Times New Roman" panose="02020603050405020304" pitchFamily="18" charset="0"/>
                <a:cs typeface="Times New Roman" panose="02020603050405020304" pitchFamily="18" charset="0"/>
              </a:rPr>
              <a:t>: </a:t>
            </a:r>
          </a:p>
          <a:p>
            <a:pPr lvl="1"/>
            <a:r>
              <a:rPr lang="en-US" sz="1600" dirty="0">
                <a:latin typeface="Times New Roman" panose="02020603050405020304" pitchFamily="18" charset="0"/>
                <a:cs typeface="Times New Roman" panose="02020603050405020304" pitchFamily="18" charset="0"/>
              </a:rPr>
              <a:t>Voice Conversion Models (e.g., </a:t>
            </a:r>
            <a:r>
              <a:rPr lang="en-US" sz="1600" dirty="0" err="1">
                <a:latin typeface="Times New Roman" panose="02020603050405020304" pitchFamily="18" charset="0"/>
                <a:cs typeface="Times New Roman" panose="02020603050405020304" pitchFamily="18" charset="0"/>
              </a:rPr>
              <a:t>CycleGAN</a:t>
            </a:r>
            <a:r>
              <a:rPr lang="en-US" sz="1600" dirty="0">
                <a:latin typeface="Times New Roman" panose="02020603050405020304" pitchFamily="18" charset="0"/>
                <a:cs typeface="Times New Roman" panose="02020603050405020304" pitchFamily="18" charset="0"/>
              </a:rPr>
              <a:t>-VC): These models can be used to adapt one accent to another by transforming speech characteristics while maintaining the original content.</a:t>
            </a:r>
          </a:p>
          <a:p>
            <a:pPr lvl="1"/>
            <a:r>
              <a:rPr lang="en-US" sz="1600" dirty="0">
                <a:latin typeface="Times New Roman" panose="02020603050405020304" pitchFamily="18" charset="0"/>
                <a:cs typeface="Times New Roman" panose="02020603050405020304" pitchFamily="18" charset="0"/>
              </a:rPr>
              <a:t>Tacotron2: This model generates speech from text and can be adapted for accent translation if trained on different accent data.</a:t>
            </a:r>
          </a:p>
          <a:p>
            <a:pPr marL="514350" indent="-514350">
              <a:buFont typeface="+mj-lt"/>
              <a:buAutoNum type="arabicPeriod"/>
            </a:pPr>
            <a:r>
              <a:rPr lang="en-US" sz="1800" b="1" dirty="0">
                <a:latin typeface="Times New Roman" panose="02020603050405020304" pitchFamily="18" charset="0"/>
                <a:cs typeface="Times New Roman" panose="02020603050405020304" pitchFamily="18" charset="0"/>
              </a:rPr>
              <a:t>Text-to-Speech (TTS) Models :</a:t>
            </a:r>
            <a:r>
              <a:rPr lang="en-US" sz="1800" dirty="0">
                <a:latin typeface="Times New Roman" panose="02020603050405020304" pitchFamily="18" charset="0"/>
                <a:cs typeface="Times New Roman" panose="02020603050405020304" pitchFamily="18" charset="0"/>
              </a:rPr>
              <a:t> </a:t>
            </a:r>
          </a:p>
          <a:p>
            <a:pPr lvl="1"/>
            <a:r>
              <a:rPr lang="en-US" sz="1600" dirty="0" err="1">
                <a:latin typeface="Times New Roman" panose="02020603050405020304" pitchFamily="18" charset="0"/>
                <a:cs typeface="Times New Roman" panose="02020603050405020304" pitchFamily="18" charset="0"/>
              </a:rPr>
              <a:t>gTTS</a:t>
            </a:r>
            <a:r>
              <a:rPr lang="en-US" sz="1600" dirty="0">
                <a:latin typeface="Times New Roman" panose="02020603050405020304" pitchFamily="18" charset="0"/>
                <a:cs typeface="Times New Roman" panose="02020603050405020304" pitchFamily="18" charset="0"/>
              </a:rPr>
              <a:t>: A fast and efficient TTS model that converts text into natural-sounding speech. It can be trained on different accent datasets.</a:t>
            </a: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6" name="Rectangle 3">
            <a:extLst>
              <a:ext uri="{FF2B5EF4-FFF2-40B4-BE49-F238E27FC236}">
                <a16:creationId xmlns:a16="http://schemas.microsoft.com/office/drawing/2014/main" id="{F44BCC12-DEEA-5B8F-7591-B66608CE2FCF}"/>
              </a:ext>
            </a:extLst>
          </p:cNvPr>
          <p:cNvSpPr>
            <a:spLocks noGrp="1" noChangeArrowheads="1"/>
          </p:cNvSpPr>
          <p:nvPr>
            <p:ph idx="1"/>
          </p:nvPr>
        </p:nvSpPr>
        <p:spPr bwMode="auto">
          <a:xfrm>
            <a:off x="812800" y="957406"/>
            <a:ext cx="1109225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Speech Recognition and Translation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system that can recognize speech in real-time, detect the speaker's accent, and translate it into a user-preferred or neutral accent without losing context or meaning.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Latency Minimization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reducing processing delays to ensure the system delivers translations with minimal lag, enhancing the real-time user experience.</a:t>
            </a:r>
            <a:r>
              <a:rPr lang="en-US" altLang="en-US" sz="16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800" b="1" dirty="0">
                <a:latin typeface="Times New Roman" panose="02020603050405020304" pitchFamily="18" charset="0"/>
                <a:cs typeface="Times New Roman" panose="02020603050405020304" pitchFamily="18" charset="0"/>
              </a:rPr>
              <a:t>3.Speaker Differentiation</a:t>
            </a:r>
            <a:r>
              <a:rPr lang="en-US" sz="18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Times New Roman" panose="02020603050405020304" pitchFamily="18" charset="0"/>
                <a:cs typeface="Times New Roman" panose="02020603050405020304" pitchFamily="18" charset="0"/>
              </a:rPr>
              <a:t>Implement functionality to recognize and differentiate between multiple speakers in a conversation, ensuring accurate accent translation for each participant.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5611-ACE3-2B2E-E0C7-5C8C546291D4}"/>
              </a:ext>
            </a:extLst>
          </p:cNvPr>
          <p:cNvSpPr>
            <a:spLocks noGrp="1"/>
          </p:cNvSpPr>
          <p:nvPr>
            <p:ph type="title"/>
          </p:nvPr>
        </p:nvSpPr>
        <p:spPr/>
        <p:txBody>
          <a:bodyPr/>
          <a:lstStyle/>
          <a:p>
            <a:r>
              <a:rPr lang="en-IN" dirty="0"/>
              <a:t>Architecture Diagram</a:t>
            </a:r>
          </a:p>
        </p:txBody>
      </p:sp>
      <p:pic>
        <p:nvPicPr>
          <p:cNvPr id="5" name="Content Placeholder 4">
            <a:extLst>
              <a:ext uri="{FF2B5EF4-FFF2-40B4-BE49-F238E27FC236}">
                <a16:creationId xmlns:a16="http://schemas.microsoft.com/office/drawing/2014/main" id="{BEF071F9-EA18-83A3-01FE-062FCD09BE3B}"/>
              </a:ext>
            </a:extLst>
          </p:cNvPr>
          <p:cNvPicPr>
            <a:picLocks noGrp="1" noChangeAspect="1"/>
          </p:cNvPicPr>
          <p:nvPr>
            <p:ph idx="1"/>
          </p:nvPr>
        </p:nvPicPr>
        <p:blipFill>
          <a:blip r:embed="rId2"/>
          <a:stretch>
            <a:fillRect/>
          </a:stretch>
        </p:blipFill>
        <p:spPr>
          <a:xfrm>
            <a:off x="1930537" y="1143000"/>
            <a:ext cx="8432526" cy="4953000"/>
          </a:xfrm>
        </p:spPr>
      </p:pic>
    </p:spTree>
    <p:extLst>
      <p:ext uri="{BB962C8B-B14F-4D97-AF65-F5344CB8AC3E}">
        <p14:creationId xmlns:p14="http://schemas.microsoft.com/office/powerpoint/2010/main" val="382053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BB0D4-2A4F-7183-6E50-11F3461EF295}"/>
              </a:ext>
            </a:extLst>
          </p:cNvPr>
          <p:cNvSpPr>
            <a:spLocks noGrp="1"/>
          </p:cNvSpPr>
          <p:nvPr>
            <p:ph type="title"/>
          </p:nvPr>
        </p:nvSpPr>
        <p:spPr/>
        <p:txBody>
          <a:bodyPr/>
          <a:lstStyle/>
          <a:p>
            <a:r>
              <a:rPr lang="en-US" dirty="0"/>
              <a:t>System Design</a:t>
            </a:r>
          </a:p>
        </p:txBody>
      </p:sp>
      <p:sp>
        <p:nvSpPr>
          <p:cNvPr id="3" name="Content Placeholder 2">
            <a:extLst>
              <a:ext uri="{FF2B5EF4-FFF2-40B4-BE49-F238E27FC236}">
                <a16:creationId xmlns:a16="http://schemas.microsoft.com/office/drawing/2014/main" id="{5CECA68F-16ED-6904-F1D2-3AC4A4ED2B7A}"/>
              </a:ext>
            </a:extLst>
          </p:cNvPr>
          <p:cNvSpPr>
            <a:spLocks noGrp="1"/>
          </p:cNvSpPr>
          <p:nvPr>
            <p:ph idx="1"/>
          </p:nvPr>
        </p:nvSpPr>
        <p:spPr/>
        <p:txBody>
          <a:bodyPr/>
          <a:lstStyle/>
          <a:p>
            <a:r>
              <a:rPr lang="en-IN" sz="2800" dirty="0">
                <a:effectLst/>
                <a:latin typeface="Times New Roman" panose="02020603050405020304" pitchFamily="18" charset="0"/>
                <a:ea typeface="Times New Roman" panose="02020603050405020304" pitchFamily="18" charset="0"/>
              </a:rPr>
              <a:t>The system is designed to process spoken language in real-time and adapt it by converting the accent to a target accent. The system is modular, with distinct components that each handle a specific aspect of the accent conversion process. These components work together to create a seamless flow from speech recognition to accent adaptation and finally to speech synthesis.</a:t>
            </a:r>
            <a:endParaRPr lang="en-US" sz="2800" dirty="0">
              <a:effectLst/>
              <a:latin typeface="Times New Roman" panose="02020603050405020304" pitchFamily="18" charset="0"/>
              <a:ea typeface="Times New Roman" panose="02020603050405020304" pitchFamily="18" charset="0"/>
            </a:endParaRPr>
          </a:p>
          <a:p>
            <a:r>
              <a:rPr lang="en-IN" sz="2800" dirty="0">
                <a:effectLst/>
                <a:latin typeface="Times New Roman" panose="02020603050405020304" pitchFamily="18" charset="0"/>
                <a:ea typeface="Times New Roman" panose="02020603050405020304" pitchFamily="18" charset="0"/>
              </a:rPr>
              <a:t>The system follows a modular architecture, where each module focuses on a specific task, ensuring flexibility, scalability, and ease of implementation. The modular structure also enables easier integration of advanced methods as the system evolves.</a:t>
            </a:r>
            <a:endParaRPr lang="en-US" sz="2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01048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8717AC96-0F2F-1940-D519-8412838B1F65}"/>
              </a:ext>
            </a:extLst>
          </p:cNvPr>
          <p:cNvPicPr>
            <a:picLocks noGrp="1" noChangeAspect="1"/>
          </p:cNvPicPr>
          <p:nvPr>
            <p:ph idx="1"/>
          </p:nvPr>
        </p:nvPicPr>
        <p:blipFill>
          <a:blip r:embed="rId2"/>
          <a:stretch>
            <a:fillRect/>
          </a:stretch>
        </p:blipFill>
        <p:spPr>
          <a:xfrm>
            <a:off x="2006729" y="1143000"/>
            <a:ext cx="8280141" cy="4953000"/>
          </a:xfrm>
          <a:prstGeom prst="rect">
            <a:avLst/>
          </a:prstGeom>
        </p:spPr>
      </p:pic>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7E94455598354AA92C9A7FF1F6F333" ma:contentTypeVersion="3" ma:contentTypeDescription="Create a new document." ma:contentTypeScope="" ma:versionID="ab1a16039b5792013182e7fe834ea5bf">
  <xsd:schema xmlns:xsd="http://www.w3.org/2001/XMLSchema" xmlns:xs="http://www.w3.org/2001/XMLSchema" xmlns:p="http://schemas.microsoft.com/office/2006/metadata/properties" xmlns:ns3="5c7b1ef3-87d6-4fc2-bfdd-1f6cfa67cf6f" targetNamespace="http://schemas.microsoft.com/office/2006/metadata/properties" ma:root="true" ma:fieldsID="182f597d0a42db7146719728cf3f1381" ns3:_="">
    <xsd:import namespace="5c7b1ef3-87d6-4fc2-bfdd-1f6cfa67cf6f"/>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b1ef3-87d6-4fc2-bfdd-1f6cfa67c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A6CDC7-B619-460C-A3D0-6730AE11A34B}">
  <ds:schemaRefs>
    <ds:schemaRef ds:uri="http://schemas.openxmlformats.org/package/2006/metadata/core-properties"/>
    <ds:schemaRef ds:uri="http://schemas.microsoft.com/office/infopath/2007/PartnerControls"/>
    <ds:schemaRef ds:uri="http://schemas.microsoft.com/office/2006/documentManagement/types"/>
    <ds:schemaRef ds:uri="5c7b1ef3-87d6-4fc2-bfdd-1f6cfa67cf6f"/>
    <ds:schemaRef ds:uri="http://purl.org/dc/dcmitype/"/>
    <ds:schemaRef ds:uri="http://www.w3.org/XML/1998/namespace"/>
    <ds:schemaRef ds:uri="http://purl.org/dc/elements/1.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B20D84EA-986E-4C5C-ADBE-55B695108001}">
  <ds:schemaRefs>
    <ds:schemaRef ds:uri="http://schemas.microsoft.com/sharepoint/v3/contenttype/forms"/>
  </ds:schemaRefs>
</ds:datastoreItem>
</file>

<file path=customXml/itemProps3.xml><?xml version="1.0" encoding="utf-8"?>
<ds:datastoreItem xmlns:ds="http://schemas.openxmlformats.org/officeDocument/2006/customXml" ds:itemID="{5E90A8B7-588D-47DF-AAD2-79D6000BAF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7b1ef3-87d6-4fc2-bfdd-1f6cfa67cf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Bioinformatics</Template>
  <TotalTime>459</TotalTime>
  <Words>1285</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Rounded MT Bold</vt:lpstr>
      <vt:lpstr>Bookman Old Style</vt:lpstr>
      <vt:lpstr>Times New Roman</vt:lpstr>
      <vt:lpstr>Verdana</vt:lpstr>
      <vt:lpstr>Bioinformatics</vt:lpstr>
      <vt:lpstr>VIVA VOICE PROJECT TITLE : REAL TIME ACCENT TRANSLATION</vt:lpstr>
      <vt:lpstr>Introduction</vt:lpstr>
      <vt:lpstr>Abstract</vt:lpstr>
      <vt:lpstr>Literature Review</vt:lpstr>
      <vt:lpstr>Proposed Methodology</vt:lpstr>
      <vt:lpstr>Objectives</vt:lpstr>
      <vt:lpstr>Architecture Diagram</vt:lpstr>
      <vt:lpstr>System Design</vt:lpstr>
      <vt:lpstr>Timeline of Project</vt:lpstr>
      <vt:lpstr>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Praneeth P</cp:lastModifiedBy>
  <cp:revision>21</cp:revision>
  <dcterms:created xsi:type="dcterms:W3CDTF">2023-03-16T03:26:27Z</dcterms:created>
  <dcterms:modified xsi:type="dcterms:W3CDTF">2025-01-15T14:10:37Z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0x010100CF7E94455598354AA92C9A7FF1F6F333</vt:lpwstr>
  </property>
</Properties>
</file>