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4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9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0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29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2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6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4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4E245-E026-0F18-B0AD-01509CC3B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Analysis of Montgomery County Crash Reporting Drivers Data.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4D0C9-A151-9EA9-7FA5-8B7009661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1300"/>
              <a:t>Praneeth Ravirala</a:t>
            </a:r>
          </a:p>
          <a:p>
            <a:pPr>
              <a:lnSpc>
                <a:spcPct val="120000"/>
              </a:lnSpc>
            </a:pPr>
            <a:r>
              <a:rPr lang="en-IN" sz="1300"/>
              <a:t>AIT580-005</a:t>
            </a:r>
          </a:p>
          <a:p>
            <a:pPr>
              <a:lnSpc>
                <a:spcPct val="120000"/>
              </a:lnSpc>
            </a:pPr>
            <a:r>
              <a:rPr lang="en-IN" sz="1300"/>
              <a:t>G01448129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2" name="Picture 21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2F5AA169-E5F0-674F-F655-554EB810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5" r="32325" b="2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82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6498C-5803-556A-492C-5911556E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IN"/>
              <a:t>Lessons Learned from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AB96-0406-7BB3-D996-EDA88EA74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Understand the phases involved in Data Analytics Project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Explore Tools and Technologies that are available for Data Analysis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Explore Libraries in python &amp; R which are used for cleaning and Visualisation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Understand the Relationships between different types of variables and their importance towards reaching goal point.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Understand how to make analysis specific to the framed research questions.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IN" sz="13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1" name="Picture 20" descr="Graph on document with pen">
            <a:extLst>
              <a:ext uri="{FF2B5EF4-FFF2-40B4-BE49-F238E27FC236}">
                <a16:creationId xmlns:a16="http://schemas.microsoft.com/office/drawing/2014/main" id="{55155D11-0516-DD39-8A64-D336EEBFB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86" r="18863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94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34131-C8E2-203E-4086-485AFEE6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IN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94D6-EAD9-F20A-E1BA-2B884F5E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latin typeface="Abadi" panose="020B0604020104020204" pitchFamily="34" charset="0"/>
              </a:rPr>
              <a:t>‘Montgomery County Crash Reporting Drivers’ Dataset contains 167208 Rows and 43 columns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latin typeface="Abadi" panose="020B0604020104020204" pitchFamily="34" charset="0"/>
              </a:rPr>
              <a:t>The ‘NOIR’ features of dataset are:</a:t>
            </a:r>
          </a:p>
          <a:p>
            <a:pPr>
              <a:lnSpc>
                <a:spcPct val="130000"/>
              </a:lnSpc>
            </a:pPr>
            <a:r>
              <a:rPr lang="en-IN" sz="900" dirty="0">
                <a:latin typeface="Abadi" panose="020B0604020104020204" pitchFamily="34" charset="0"/>
              </a:rPr>
              <a:t>            1.</a:t>
            </a:r>
            <a:r>
              <a:rPr lang="en-US" sz="900" dirty="0">
                <a:latin typeface="Abadi" panose="020B0604020104020204" pitchFamily="34" charset="0"/>
              </a:rPr>
              <a:t>Nominal: Weather, Light, </a:t>
            </a:r>
            <a:r>
              <a:rPr lang="en-US" sz="900" dirty="0" err="1">
                <a:latin typeface="Abadi" panose="020B0604020104020204" pitchFamily="34" charset="0"/>
              </a:rPr>
              <a:t>Driver_At_Fault</a:t>
            </a:r>
            <a:endParaRPr lang="en-US" sz="900" dirty="0">
              <a:latin typeface="Abadi" panose="020B06040201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900" dirty="0">
                <a:latin typeface="Abadi" panose="020B0604020104020204" pitchFamily="34" charset="0"/>
              </a:rPr>
              <a:t>            2.Ordinal: Driver Substance Abuse, Injury Severity</a:t>
            </a:r>
          </a:p>
          <a:p>
            <a:pPr>
              <a:lnSpc>
                <a:spcPct val="130000"/>
              </a:lnSpc>
            </a:pPr>
            <a:r>
              <a:rPr lang="en-US" sz="900" dirty="0">
                <a:latin typeface="Abadi" panose="020B0604020104020204" pitchFamily="34" charset="0"/>
              </a:rPr>
              <a:t>            3.Ratio: Speed Limit </a:t>
            </a:r>
          </a:p>
          <a:p>
            <a:pPr>
              <a:lnSpc>
                <a:spcPct val="130000"/>
              </a:lnSpc>
            </a:pPr>
            <a:r>
              <a:rPr lang="en-US" sz="900" dirty="0">
                <a:latin typeface="Abadi" panose="020B0604020104020204" pitchFamily="34" charset="0"/>
              </a:rPr>
              <a:t>            4.Interval: Location</a:t>
            </a:r>
          </a:p>
          <a:p>
            <a:pPr>
              <a:lnSpc>
                <a:spcPct val="130000"/>
              </a:lnSpc>
            </a:pPr>
            <a:r>
              <a:rPr lang="en-US" sz="900" dirty="0">
                <a:latin typeface="Abadi" panose="020B0604020104020204" pitchFamily="34" charset="0"/>
              </a:rPr>
              <a:t>Reasons For Choosing the dataset: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Abadi" panose="020B0604020104020204" pitchFamily="34" charset="0"/>
              </a:rPr>
              <a:t>Identify the factors involving the road accidents, thereby taking preventive actions to reduce the frequency of accidents and fatalities in future.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Abadi" panose="020B0604020104020204" pitchFamily="34" charset="0"/>
              </a:rPr>
              <a:t> It also helps the Government in making the road Infrastructure Sustainable and Safer to the People by altering the Traffic rules and Road Engineering Methods.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lnSpc>
                <a:spcPct val="130000"/>
              </a:lnSpc>
            </a:pPr>
            <a:endParaRPr lang="en-IN" sz="90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43C3F-DCC9-4480-B4B0-6B513714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30" y="1910080"/>
            <a:ext cx="5962865" cy="26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E5580-054C-8864-DBED-6F0FAE23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IN"/>
              <a:t>Phases of Study and Tools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E05E755-4983-D8E3-831B-2A1C8489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IN" sz="1500"/>
              <a:t>Phases of Study:</a:t>
            </a:r>
          </a:p>
          <a:p>
            <a:pPr>
              <a:lnSpc>
                <a:spcPct val="130000"/>
              </a:lnSpc>
            </a:pPr>
            <a:r>
              <a:rPr lang="en-IN" sz="1500"/>
              <a:t>	1.Data Cleaning</a:t>
            </a:r>
          </a:p>
          <a:p>
            <a:pPr>
              <a:lnSpc>
                <a:spcPct val="130000"/>
              </a:lnSpc>
            </a:pPr>
            <a:r>
              <a:rPr lang="en-IN" sz="1500"/>
              <a:t>	2.Data Transformation</a:t>
            </a:r>
          </a:p>
          <a:p>
            <a:pPr>
              <a:lnSpc>
                <a:spcPct val="130000"/>
              </a:lnSpc>
            </a:pPr>
            <a:r>
              <a:rPr lang="en-IN" sz="1500"/>
              <a:t>`	3.Statistics</a:t>
            </a:r>
          </a:p>
          <a:p>
            <a:pPr>
              <a:lnSpc>
                <a:spcPct val="130000"/>
              </a:lnSpc>
            </a:pPr>
            <a:r>
              <a:rPr lang="en-IN" sz="1500"/>
              <a:t>	4.Visualisation</a:t>
            </a:r>
          </a:p>
          <a:p>
            <a:pPr>
              <a:lnSpc>
                <a:spcPct val="130000"/>
              </a:lnSpc>
            </a:pPr>
            <a:r>
              <a:rPr lang="en-IN" sz="1500"/>
              <a:t>Tools:</a:t>
            </a:r>
          </a:p>
          <a:p>
            <a:pPr>
              <a:lnSpc>
                <a:spcPct val="130000"/>
              </a:lnSpc>
            </a:pPr>
            <a:r>
              <a:rPr lang="en-IN" sz="1500"/>
              <a:t>	1.R</a:t>
            </a:r>
          </a:p>
          <a:p>
            <a:pPr>
              <a:lnSpc>
                <a:spcPct val="130000"/>
              </a:lnSpc>
            </a:pPr>
            <a:r>
              <a:rPr lang="en-IN" sz="1500"/>
              <a:t>	2.Python</a:t>
            </a:r>
          </a:p>
          <a:p>
            <a:pPr>
              <a:lnSpc>
                <a:spcPct val="130000"/>
              </a:lnSpc>
            </a:pPr>
            <a:r>
              <a:rPr lang="en-IN" sz="1500"/>
              <a:t>	3.Sql</a:t>
            </a:r>
          </a:p>
          <a:p>
            <a:pPr>
              <a:lnSpc>
                <a:spcPct val="130000"/>
              </a:lnSpc>
            </a:pPr>
            <a:r>
              <a:rPr lang="en-IN" sz="1500"/>
              <a:t>	4.MS-Excel</a:t>
            </a:r>
          </a:p>
        </p:txBody>
      </p:sp>
    </p:spTree>
    <p:extLst>
      <p:ext uri="{BB962C8B-B14F-4D97-AF65-F5344CB8AC3E}">
        <p14:creationId xmlns:p14="http://schemas.microsoft.com/office/powerpoint/2010/main" val="270066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810C-70ED-CF0C-027A-139D75B0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C43B-C410-7BE5-6471-D2767267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214880"/>
            <a:ext cx="10535920" cy="45415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800" dirty="0"/>
              <a:t>I have removed null values by replacing with ‘UNKNOWN’ for some of the categorical Variables.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800" dirty="0"/>
              <a:t>Replaced Null values by Imputing with mode in categorical and with mean in numerical variables.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800" dirty="0"/>
              <a:t>Removed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IN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711E1-C86F-FEEA-36B0-20775CB8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3083470"/>
            <a:ext cx="4403896" cy="1478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742CE-BD88-7325-0917-64EB1BCB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083470"/>
            <a:ext cx="4739640" cy="1478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0CE73-8E11-1AB0-0641-9F8DD1DEF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80" y="4673600"/>
            <a:ext cx="4403896" cy="1742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B8C59-FAD8-AF3F-571F-A568C3B8F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5003726"/>
            <a:ext cx="483896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0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9E13A-9FBA-A471-F27D-ABCD33F9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691478" cy="158744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/>
              <a:t>Data Transformation Using Python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D1329-EC8A-C12A-AEF9-8892882D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2481207"/>
            <a:ext cx="3972560" cy="2023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38487-3E0B-D08A-FA75-A5DF13575E11}"/>
              </a:ext>
            </a:extLst>
          </p:cNvPr>
          <p:cNvSpPr txBox="1"/>
          <p:nvPr/>
        </p:nvSpPr>
        <p:spPr>
          <a:xfrm>
            <a:off x="6162260" y="2721030"/>
            <a:ext cx="4691478" cy="3243207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‘The Crash Date/Time’ variable contains date and time at which the accident happened which is then converted to useful format by using datetime() function in python</a:t>
            </a:r>
          </a:p>
        </p:txBody>
      </p:sp>
    </p:spTree>
    <p:extLst>
      <p:ext uri="{BB962C8B-B14F-4D97-AF65-F5344CB8AC3E}">
        <p14:creationId xmlns:p14="http://schemas.microsoft.com/office/powerpoint/2010/main" val="88428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8E25-AED0-B17B-8E07-2D5A84B7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 using SQL.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D88C-463E-A0C7-BA09-0426315C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My Study Consists of Implementing Statistical Techniques such as Grouping, Min, Max and Mode using </a:t>
            </a:r>
            <a:r>
              <a:rPr lang="en-US" sz="1000" dirty="0" err="1"/>
              <a:t>Sql</a:t>
            </a:r>
            <a:r>
              <a:rPr lang="en-US" sz="1000" dirty="0"/>
              <a:t> language with </a:t>
            </a:r>
            <a:r>
              <a:rPr lang="en-US" sz="1000" dirty="0" err="1"/>
              <a:t>MySql</a:t>
            </a:r>
            <a:r>
              <a:rPr lang="en-US" sz="1000" dirty="0"/>
              <a:t> Workbench.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DD2A9-62E5-D955-0A22-F8266C2B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458" y="4891543"/>
            <a:ext cx="2918594" cy="1890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AE945-16E2-8E23-46D7-0C507F88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458" y="2853874"/>
            <a:ext cx="3261643" cy="18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0F4D1-0400-6194-DFB2-903DC6AC3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816" y="4978264"/>
            <a:ext cx="5099963" cy="1717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A5327-A522-E8DC-4896-85CDA64F1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817" y="2919914"/>
            <a:ext cx="5099963" cy="19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8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97370-94C6-B3D1-29D7-C804A5AA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2700"/>
              <a:t>Visualisation &amp; Interpretation using 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D0BEC-D77B-3320-F192-7C90AC48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934" y="408854"/>
            <a:ext cx="3713455" cy="182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41DB-6631-CDEE-0D09-B53525B1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final phase is </a:t>
            </a:r>
            <a:r>
              <a:rPr lang="en-US" err="1"/>
              <a:t>Visualising</a:t>
            </a:r>
            <a:r>
              <a:rPr lang="en-US"/>
              <a:t> the statistics to </a:t>
            </a:r>
            <a:r>
              <a:rPr lang="en-US" err="1"/>
              <a:t>analyse</a:t>
            </a:r>
            <a:r>
              <a:rPr lang="en-US"/>
              <a:t> the data and interpret the results. It helps us to answer the research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1. What are the features in your dataset that you want to focus to reach your goal?</a:t>
            </a:r>
          </a:p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BD16C-2DDD-02EE-7BFD-5D33C902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934" y="2733310"/>
            <a:ext cx="3713455" cy="1625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D2BC3-7B92-A6B9-CC1D-523EF2482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34" y="4723746"/>
            <a:ext cx="3713455" cy="16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E961F8-E8D9-40C0-9827-6A2A0B4F2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rgbClr val="DAD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48465142-26CF-4A14-BAE0-499E62FD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12897" cy="3393534"/>
          </a:xfrm>
          <a:custGeom>
            <a:avLst/>
            <a:gdLst>
              <a:gd name="connsiteX0" fmla="*/ 0 w 2979721"/>
              <a:gd name="connsiteY0" fmla="*/ 0 h 3387852"/>
              <a:gd name="connsiteX1" fmla="*/ 2979721 w 2979721"/>
              <a:gd name="connsiteY1" fmla="*/ 0 h 3387852"/>
              <a:gd name="connsiteX2" fmla="*/ 2979721 w 2979721"/>
              <a:gd name="connsiteY2" fmla="*/ 3387852 h 3387852"/>
              <a:gd name="connsiteX3" fmla="*/ 0 w 2979721"/>
              <a:gd name="connsiteY3" fmla="*/ 3387852 h 338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9721" h="3387852">
                <a:moveTo>
                  <a:pt x="0" y="0"/>
                </a:moveTo>
                <a:lnTo>
                  <a:pt x="2979721" y="0"/>
                </a:lnTo>
                <a:lnTo>
                  <a:pt x="2979721" y="3387852"/>
                </a:lnTo>
                <a:lnTo>
                  <a:pt x="0" y="338785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816B4-055A-B88C-2F2C-98580131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7509"/>
            <a:ext cx="2733490" cy="2258891"/>
          </a:xfrm>
          <a:prstGeom prst="rect">
            <a:avLst/>
          </a:pr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F89C133-1972-4B13-9E90-2BDD4CB3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1253" y="0"/>
            <a:ext cx="2981236" cy="3393535"/>
          </a:xfrm>
          <a:custGeom>
            <a:avLst/>
            <a:gdLst>
              <a:gd name="connsiteX0" fmla="*/ 0 w 2980095"/>
              <a:gd name="connsiteY0" fmla="*/ 0 h 3404729"/>
              <a:gd name="connsiteX1" fmla="*/ 2980095 w 2980095"/>
              <a:gd name="connsiteY1" fmla="*/ 0 h 3404729"/>
              <a:gd name="connsiteX2" fmla="*/ 2980095 w 2980095"/>
              <a:gd name="connsiteY2" fmla="*/ 3404729 h 3404729"/>
              <a:gd name="connsiteX3" fmla="*/ 0 w 2980095"/>
              <a:gd name="connsiteY3" fmla="*/ 3404729 h 340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095" h="3404729">
                <a:moveTo>
                  <a:pt x="0" y="0"/>
                </a:moveTo>
                <a:lnTo>
                  <a:pt x="2980095" y="0"/>
                </a:lnTo>
                <a:lnTo>
                  <a:pt x="2980095" y="3404729"/>
                </a:lnTo>
                <a:lnTo>
                  <a:pt x="0" y="34047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74A5B-E727-12EB-0BD9-24E990F2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51" y="802640"/>
            <a:ext cx="2863938" cy="214376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410EE20B-ABA0-4D8B-A352-239FD3B7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3464465"/>
            <a:ext cx="6053328" cy="3393535"/>
          </a:xfrm>
          <a:custGeom>
            <a:avLst/>
            <a:gdLst>
              <a:gd name="connsiteX0" fmla="*/ 0 w 6053328"/>
              <a:gd name="connsiteY0" fmla="*/ 0 h 3387852"/>
              <a:gd name="connsiteX1" fmla="*/ 6053328 w 6053328"/>
              <a:gd name="connsiteY1" fmla="*/ 0 h 3387852"/>
              <a:gd name="connsiteX2" fmla="*/ 6053328 w 6053328"/>
              <a:gd name="connsiteY2" fmla="*/ 3387852 h 3387852"/>
              <a:gd name="connsiteX3" fmla="*/ 0 w 6053328"/>
              <a:gd name="connsiteY3" fmla="*/ 3387852 h 338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328" h="3387852">
                <a:moveTo>
                  <a:pt x="0" y="0"/>
                </a:moveTo>
                <a:lnTo>
                  <a:pt x="6053328" y="0"/>
                </a:lnTo>
                <a:lnTo>
                  <a:pt x="6053328" y="3387852"/>
                </a:lnTo>
                <a:lnTo>
                  <a:pt x="0" y="338785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8F3D4-E418-6FFC-6DB7-C99456523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8" y="3825723"/>
            <a:ext cx="5210594" cy="2344768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ACF5E41-1180-4F4D-8B18-7BF41E95F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3" y="-2"/>
            <a:ext cx="6099631" cy="6858000"/>
          </a:xfrm>
          <a:custGeom>
            <a:avLst/>
            <a:gdLst>
              <a:gd name="connsiteX0" fmla="*/ 0 w 6053328"/>
              <a:gd name="connsiteY0" fmla="*/ 0 h 6858000"/>
              <a:gd name="connsiteX1" fmla="*/ 6053328 w 6053328"/>
              <a:gd name="connsiteY1" fmla="*/ 0 h 6858000"/>
              <a:gd name="connsiteX2" fmla="*/ 6053328 w 6053328"/>
              <a:gd name="connsiteY2" fmla="*/ 6858000 h 6858000"/>
              <a:gd name="connsiteX3" fmla="*/ 0 w 60533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328" h="6858000">
                <a:moveTo>
                  <a:pt x="0" y="0"/>
                </a:moveTo>
                <a:lnTo>
                  <a:pt x="6053328" y="0"/>
                </a:lnTo>
                <a:lnTo>
                  <a:pt x="605332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875622B-BE16-4243-B0B6-627893091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0899" y="1081378"/>
            <a:ext cx="4635771" cy="465860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7A1B7AB-6762-4150-B1BE-25D0E642B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76553" y="1216550"/>
            <a:ext cx="4269851" cy="42698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36DA7-6E63-6BBB-E5A5-D7458E47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995" y="1632419"/>
            <a:ext cx="3538748" cy="1402563"/>
          </a:xfrm>
        </p:spPr>
        <p:txBody>
          <a:bodyPr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IN" sz="2200" dirty="0"/>
              <a:t>Visualisation &amp; Interpretation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7634-BEED-9D3B-D887-EFEA65F6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994" y="3194235"/>
            <a:ext cx="3538750" cy="1897003"/>
          </a:xfrm>
        </p:spPr>
        <p:txBody>
          <a:bodyPr>
            <a:normAutofit/>
          </a:bodyPr>
          <a:lstStyle/>
          <a:p>
            <a:pPr algn="ctr"/>
            <a:r>
              <a:rPr lang="en-US"/>
              <a:t>2. What are the causes of vehicle accidents on Montgomery county?</a:t>
            </a:r>
          </a:p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2E4B5D-B5A6-48F9-AD2A-B5F12570B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0387" y="887226"/>
            <a:ext cx="4940264" cy="4997704"/>
          </a:xfrm>
          <a:custGeom>
            <a:avLst/>
            <a:gdLst>
              <a:gd name="connsiteX0" fmla="*/ 2146523 w 4940264"/>
              <a:gd name="connsiteY0" fmla="*/ 378 h 4997704"/>
              <a:gd name="connsiteX1" fmla="*/ 2939155 w 4940264"/>
              <a:gd name="connsiteY1" fmla="*/ 134828 h 4997704"/>
              <a:gd name="connsiteX2" fmla="*/ 3908645 w 4940264"/>
              <a:gd name="connsiteY2" fmla="*/ 647447 h 4997704"/>
              <a:gd name="connsiteX3" fmla="*/ 4618132 w 4940264"/>
              <a:gd name="connsiteY3" fmla="*/ 1446866 h 4997704"/>
              <a:gd name="connsiteX4" fmla="*/ 4935325 w 4940264"/>
              <a:gd name="connsiteY4" fmla="*/ 2421700 h 4997704"/>
              <a:gd name="connsiteX5" fmla="*/ 4635255 w 4940264"/>
              <a:gd name="connsiteY5" fmla="*/ 3378892 h 4997704"/>
              <a:gd name="connsiteX6" fmla="*/ 4468983 w 4940264"/>
              <a:gd name="connsiteY6" fmla="*/ 3688923 h 4997704"/>
              <a:gd name="connsiteX7" fmla="*/ 2768340 w 4940264"/>
              <a:gd name="connsiteY7" fmla="*/ 4992719 h 4997704"/>
              <a:gd name="connsiteX8" fmla="*/ 1339508 w 4940264"/>
              <a:gd name="connsiteY8" fmla="*/ 4407156 h 4997704"/>
              <a:gd name="connsiteX9" fmla="*/ 1160878 w 4940264"/>
              <a:gd name="connsiteY9" fmla="*/ 4281686 h 4997704"/>
              <a:gd name="connsiteX10" fmla="*/ 340108 w 4940264"/>
              <a:gd name="connsiteY10" fmla="*/ 3615884 h 4997704"/>
              <a:gd name="connsiteX11" fmla="*/ 15744 w 4940264"/>
              <a:gd name="connsiteY11" fmla="*/ 2852108 h 4997704"/>
              <a:gd name="connsiteX12" fmla="*/ 421814 w 4940264"/>
              <a:gd name="connsiteY12" fmla="*/ 885019 h 4997704"/>
              <a:gd name="connsiteX13" fmla="*/ 1019923 w 4940264"/>
              <a:gd name="connsiteY13" fmla="*/ 287371 h 4997704"/>
              <a:gd name="connsiteX14" fmla="*/ 1887372 w 4940264"/>
              <a:gd name="connsiteY14" fmla="*/ 9366 h 4997704"/>
              <a:gd name="connsiteX15" fmla="*/ 2146523 w 4940264"/>
              <a:gd name="connsiteY15" fmla="*/ 378 h 49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0264" h="4997704">
                <a:moveTo>
                  <a:pt x="2146523" y="378"/>
                </a:moveTo>
                <a:cubicBezTo>
                  <a:pt x="2407417" y="4892"/>
                  <a:pt x="2673063" y="49860"/>
                  <a:pt x="2939155" y="134828"/>
                </a:cubicBezTo>
                <a:cubicBezTo>
                  <a:pt x="3284622" y="244893"/>
                  <a:pt x="3619799" y="422187"/>
                  <a:pt x="3908645" y="647447"/>
                </a:cubicBezTo>
                <a:cubicBezTo>
                  <a:pt x="4202508" y="876546"/>
                  <a:pt x="4441249" y="1145593"/>
                  <a:pt x="4618132" y="1446866"/>
                </a:cubicBezTo>
                <a:cubicBezTo>
                  <a:pt x="4798901" y="1754844"/>
                  <a:pt x="4905677" y="2082820"/>
                  <a:pt x="4935325" y="2421700"/>
                </a:cubicBezTo>
                <a:cubicBezTo>
                  <a:pt x="4965184" y="2762991"/>
                  <a:pt x="4858999" y="2973121"/>
                  <a:pt x="4635255" y="3378892"/>
                </a:cubicBezTo>
                <a:cubicBezTo>
                  <a:pt x="4581266" y="3476758"/>
                  <a:pt x="4525447" y="3578016"/>
                  <a:pt x="4468983" y="3688923"/>
                </a:cubicBezTo>
                <a:cubicBezTo>
                  <a:pt x="4037499" y="4536277"/>
                  <a:pt x="3528870" y="4926181"/>
                  <a:pt x="2768340" y="4992719"/>
                </a:cubicBezTo>
                <a:cubicBezTo>
                  <a:pt x="2269204" y="5036388"/>
                  <a:pt x="1878549" y="4789182"/>
                  <a:pt x="1339508" y="4407156"/>
                </a:cubicBezTo>
                <a:cubicBezTo>
                  <a:pt x="1279287" y="4364468"/>
                  <a:pt x="1219115" y="4322353"/>
                  <a:pt x="1160878" y="4281686"/>
                </a:cubicBezTo>
                <a:cubicBezTo>
                  <a:pt x="845199" y="4060970"/>
                  <a:pt x="547075" y="3852469"/>
                  <a:pt x="340108" y="3615884"/>
                </a:cubicBezTo>
                <a:cubicBezTo>
                  <a:pt x="142243" y="3389714"/>
                  <a:pt x="42172" y="3154178"/>
                  <a:pt x="15744" y="2852108"/>
                </a:cubicBezTo>
                <a:cubicBezTo>
                  <a:pt x="-50496" y="2094984"/>
                  <a:pt x="93697" y="1396413"/>
                  <a:pt x="421814" y="885019"/>
                </a:cubicBezTo>
                <a:cubicBezTo>
                  <a:pt x="582368" y="634887"/>
                  <a:pt x="783593" y="433774"/>
                  <a:pt x="1019923" y="287371"/>
                </a:cubicBezTo>
                <a:cubicBezTo>
                  <a:pt x="1272106" y="131259"/>
                  <a:pt x="1563904" y="37666"/>
                  <a:pt x="1887372" y="9366"/>
                </a:cubicBezTo>
                <a:cubicBezTo>
                  <a:pt x="1973122" y="1864"/>
                  <a:pt x="2059558" y="-1126"/>
                  <a:pt x="2146523" y="378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31A7-0F5F-B065-C6EA-D7811128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/>
              <a:t>Visualisation &amp; Interpretation using 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361B-D8BD-A581-C9BF-AF621786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Is there any relation between speed limit and injury severity?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Multivariate Analysis:-&gt;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F2EEC-7567-4C52-0A04-222D26E6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30" y="2781550"/>
            <a:ext cx="4202570" cy="1386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AAB9E-0AA7-D308-5CEE-EDC7FDB8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79" y="4168453"/>
            <a:ext cx="3954731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2898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11B24"/>
      </a:dk2>
      <a:lt2>
        <a:srgbClr val="F0F3F3"/>
      </a:lt2>
      <a:accent1>
        <a:srgbClr val="E73E29"/>
      </a:accent1>
      <a:accent2>
        <a:srgbClr val="D51752"/>
      </a:accent2>
      <a:accent3>
        <a:srgbClr val="E729B2"/>
      </a:accent3>
      <a:accent4>
        <a:srgbClr val="BA17D5"/>
      </a:accent4>
      <a:accent5>
        <a:srgbClr val="7D29E7"/>
      </a:accent5>
      <a:accent6>
        <a:srgbClr val="3935DA"/>
      </a:accent6>
      <a:hlink>
        <a:srgbClr val="8D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Abadi</vt:lpstr>
      <vt:lpstr>Arial</vt:lpstr>
      <vt:lpstr>Corbel</vt:lpstr>
      <vt:lpstr>SketchLinesVTI</vt:lpstr>
      <vt:lpstr>Analysis of Montgomery County Crash Reporting Drivers Data.</vt:lpstr>
      <vt:lpstr>About Dataset</vt:lpstr>
      <vt:lpstr>Phases of Study and Tools</vt:lpstr>
      <vt:lpstr>Data Cleaning Using Python</vt:lpstr>
      <vt:lpstr>Data Transformation Using Python</vt:lpstr>
      <vt:lpstr>Statistics using SQL.</vt:lpstr>
      <vt:lpstr>Visualisation &amp; Interpretation using R</vt:lpstr>
      <vt:lpstr>Visualisation &amp; Interpretation using R</vt:lpstr>
      <vt:lpstr>Visualisation &amp; Interpretation using R</vt:lpstr>
      <vt:lpstr>Lessons Learned from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Montgomery County Crash Reporting Drivers Data.</dc:title>
  <dc:creator>Praneeth Ravirala</dc:creator>
  <cp:lastModifiedBy>Praneeth Ravirala</cp:lastModifiedBy>
  <cp:revision>1</cp:revision>
  <dcterms:created xsi:type="dcterms:W3CDTF">2023-12-05T02:40:29Z</dcterms:created>
  <dcterms:modified xsi:type="dcterms:W3CDTF">2023-12-05T04:25:03Z</dcterms:modified>
</cp:coreProperties>
</file>