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F4CA-0F85-D886-1DB6-C2B4978471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056E39-A371-5EB9-EA81-5D160BA265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DB4C67-7279-AE98-8D70-552840E4B363}"/>
              </a:ext>
            </a:extLst>
          </p:cNvPr>
          <p:cNvSpPr>
            <a:spLocks noGrp="1"/>
          </p:cNvSpPr>
          <p:nvPr>
            <p:ph type="dt" sz="half" idx="10"/>
          </p:nvPr>
        </p:nvSpPr>
        <p:spPr/>
        <p:txBody>
          <a:bodyPr/>
          <a:lstStyle/>
          <a:p>
            <a:fld id="{746F9D9C-6EE2-4228-8E2D-F6C297145CBA}" type="datetimeFigureOut">
              <a:rPr lang="en-IN" smtClean="0"/>
              <a:t>19-09-2023</a:t>
            </a:fld>
            <a:endParaRPr lang="en-IN"/>
          </a:p>
        </p:txBody>
      </p:sp>
      <p:sp>
        <p:nvSpPr>
          <p:cNvPr id="5" name="Footer Placeholder 4">
            <a:extLst>
              <a:ext uri="{FF2B5EF4-FFF2-40B4-BE49-F238E27FC236}">
                <a16:creationId xmlns:a16="http://schemas.microsoft.com/office/drawing/2014/main" id="{ADBF9089-9E18-BC07-5081-86A64940DC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B552D0-3966-3B33-36E1-013579EAF569}"/>
              </a:ext>
            </a:extLst>
          </p:cNvPr>
          <p:cNvSpPr>
            <a:spLocks noGrp="1"/>
          </p:cNvSpPr>
          <p:nvPr>
            <p:ph type="sldNum" sz="quarter" idx="12"/>
          </p:nvPr>
        </p:nvSpPr>
        <p:spPr/>
        <p:txBody>
          <a:bodyPr/>
          <a:lstStyle/>
          <a:p>
            <a:fld id="{5B4806D1-014E-4B08-8A62-A893667C60AA}" type="slidenum">
              <a:rPr lang="en-IN" smtClean="0"/>
              <a:t>‹#›</a:t>
            </a:fld>
            <a:endParaRPr lang="en-IN"/>
          </a:p>
        </p:txBody>
      </p:sp>
    </p:spTree>
    <p:extLst>
      <p:ext uri="{BB962C8B-B14F-4D97-AF65-F5344CB8AC3E}">
        <p14:creationId xmlns:p14="http://schemas.microsoft.com/office/powerpoint/2010/main" val="2834756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8871-1CFC-BDD0-E0DF-6C07A9E069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412766-BD88-6AED-0648-CD03F5AAF3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5ED5EB-236D-25D6-ED05-F440DD473DFA}"/>
              </a:ext>
            </a:extLst>
          </p:cNvPr>
          <p:cNvSpPr>
            <a:spLocks noGrp="1"/>
          </p:cNvSpPr>
          <p:nvPr>
            <p:ph type="dt" sz="half" idx="10"/>
          </p:nvPr>
        </p:nvSpPr>
        <p:spPr/>
        <p:txBody>
          <a:bodyPr/>
          <a:lstStyle/>
          <a:p>
            <a:fld id="{746F9D9C-6EE2-4228-8E2D-F6C297145CBA}" type="datetimeFigureOut">
              <a:rPr lang="en-IN" smtClean="0"/>
              <a:t>19-09-2023</a:t>
            </a:fld>
            <a:endParaRPr lang="en-IN"/>
          </a:p>
        </p:txBody>
      </p:sp>
      <p:sp>
        <p:nvSpPr>
          <p:cNvPr id="5" name="Footer Placeholder 4">
            <a:extLst>
              <a:ext uri="{FF2B5EF4-FFF2-40B4-BE49-F238E27FC236}">
                <a16:creationId xmlns:a16="http://schemas.microsoft.com/office/drawing/2014/main" id="{B8A27651-C7BD-A499-820B-485DEECA37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DDD4D2-5573-0D4E-7904-643D3B926955}"/>
              </a:ext>
            </a:extLst>
          </p:cNvPr>
          <p:cNvSpPr>
            <a:spLocks noGrp="1"/>
          </p:cNvSpPr>
          <p:nvPr>
            <p:ph type="sldNum" sz="quarter" idx="12"/>
          </p:nvPr>
        </p:nvSpPr>
        <p:spPr/>
        <p:txBody>
          <a:bodyPr/>
          <a:lstStyle/>
          <a:p>
            <a:fld id="{5B4806D1-014E-4B08-8A62-A893667C60AA}" type="slidenum">
              <a:rPr lang="en-IN" smtClean="0"/>
              <a:t>‹#›</a:t>
            </a:fld>
            <a:endParaRPr lang="en-IN"/>
          </a:p>
        </p:txBody>
      </p:sp>
    </p:spTree>
    <p:extLst>
      <p:ext uri="{BB962C8B-B14F-4D97-AF65-F5344CB8AC3E}">
        <p14:creationId xmlns:p14="http://schemas.microsoft.com/office/powerpoint/2010/main" val="160743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26C95-F596-BE0B-7A64-72D2A6AD47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0E5B63-003F-5B8B-21F8-FF0CD035D0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E0C938-F51A-1B55-B57F-B57E41C09BF0}"/>
              </a:ext>
            </a:extLst>
          </p:cNvPr>
          <p:cNvSpPr>
            <a:spLocks noGrp="1"/>
          </p:cNvSpPr>
          <p:nvPr>
            <p:ph type="dt" sz="half" idx="10"/>
          </p:nvPr>
        </p:nvSpPr>
        <p:spPr/>
        <p:txBody>
          <a:bodyPr/>
          <a:lstStyle/>
          <a:p>
            <a:fld id="{746F9D9C-6EE2-4228-8E2D-F6C297145CBA}" type="datetimeFigureOut">
              <a:rPr lang="en-IN" smtClean="0"/>
              <a:t>19-09-2023</a:t>
            </a:fld>
            <a:endParaRPr lang="en-IN"/>
          </a:p>
        </p:txBody>
      </p:sp>
      <p:sp>
        <p:nvSpPr>
          <p:cNvPr id="5" name="Footer Placeholder 4">
            <a:extLst>
              <a:ext uri="{FF2B5EF4-FFF2-40B4-BE49-F238E27FC236}">
                <a16:creationId xmlns:a16="http://schemas.microsoft.com/office/drawing/2014/main" id="{156036AF-0A19-71D2-C25A-B65AF75CCE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53539-C582-6C9C-B58A-7A868F4F5D20}"/>
              </a:ext>
            </a:extLst>
          </p:cNvPr>
          <p:cNvSpPr>
            <a:spLocks noGrp="1"/>
          </p:cNvSpPr>
          <p:nvPr>
            <p:ph type="sldNum" sz="quarter" idx="12"/>
          </p:nvPr>
        </p:nvSpPr>
        <p:spPr/>
        <p:txBody>
          <a:bodyPr/>
          <a:lstStyle/>
          <a:p>
            <a:fld id="{5B4806D1-014E-4B08-8A62-A893667C60AA}" type="slidenum">
              <a:rPr lang="en-IN" smtClean="0"/>
              <a:t>‹#›</a:t>
            </a:fld>
            <a:endParaRPr lang="en-IN"/>
          </a:p>
        </p:txBody>
      </p:sp>
    </p:spTree>
    <p:extLst>
      <p:ext uri="{BB962C8B-B14F-4D97-AF65-F5344CB8AC3E}">
        <p14:creationId xmlns:p14="http://schemas.microsoft.com/office/powerpoint/2010/main" val="218963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30181-F005-493A-FE97-9400E2213F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22F29D-7E86-C4F3-26A9-077C5A8C59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10140B-EF42-9632-86A3-0674C26D969F}"/>
              </a:ext>
            </a:extLst>
          </p:cNvPr>
          <p:cNvSpPr>
            <a:spLocks noGrp="1"/>
          </p:cNvSpPr>
          <p:nvPr>
            <p:ph type="dt" sz="half" idx="10"/>
          </p:nvPr>
        </p:nvSpPr>
        <p:spPr/>
        <p:txBody>
          <a:bodyPr/>
          <a:lstStyle/>
          <a:p>
            <a:fld id="{746F9D9C-6EE2-4228-8E2D-F6C297145CBA}" type="datetimeFigureOut">
              <a:rPr lang="en-IN" smtClean="0"/>
              <a:t>19-09-2023</a:t>
            </a:fld>
            <a:endParaRPr lang="en-IN"/>
          </a:p>
        </p:txBody>
      </p:sp>
      <p:sp>
        <p:nvSpPr>
          <p:cNvPr id="5" name="Footer Placeholder 4">
            <a:extLst>
              <a:ext uri="{FF2B5EF4-FFF2-40B4-BE49-F238E27FC236}">
                <a16:creationId xmlns:a16="http://schemas.microsoft.com/office/drawing/2014/main" id="{5DC989B6-A5BA-E330-8767-31313DDF5A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04F07C-FDD0-0E83-4AA4-FE79616BD8B0}"/>
              </a:ext>
            </a:extLst>
          </p:cNvPr>
          <p:cNvSpPr>
            <a:spLocks noGrp="1"/>
          </p:cNvSpPr>
          <p:nvPr>
            <p:ph type="sldNum" sz="quarter" idx="12"/>
          </p:nvPr>
        </p:nvSpPr>
        <p:spPr/>
        <p:txBody>
          <a:bodyPr/>
          <a:lstStyle/>
          <a:p>
            <a:fld id="{5B4806D1-014E-4B08-8A62-A893667C60AA}" type="slidenum">
              <a:rPr lang="en-IN" smtClean="0"/>
              <a:t>‹#›</a:t>
            </a:fld>
            <a:endParaRPr lang="en-IN"/>
          </a:p>
        </p:txBody>
      </p:sp>
    </p:spTree>
    <p:extLst>
      <p:ext uri="{BB962C8B-B14F-4D97-AF65-F5344CB8AC3E}">
        <p14:creationId xmlns:p14="http://schemas.microsoft.com/office/powerpoint/2010/main" val="2045368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7F6A0-F002-D96D-0B17-829E8F2798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C69360-071F-8F7E-5DB2-75B9D8ED7F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60361E-0CE5-8B9F-6B50-D6B7B77B5D76}"/>
              </a:ext>
            </a:extLst>
          </p:cNvPr>
          <p:cNvSpPr>
            <a:spLocks noGrp="1"/>
          </p:cNvSpPr>
          <p:nvPr>
            <p:ph type="dt" sz="half" idx="10"/>
          </p:nvPr>
        </p:nvSpPr>
        <p:spPr/>
        <p:txBody>
          <a:bodyPr/>
          <a:lstStyle/>
          <a:p>
            <a:fld id="{746F9D9C-6EE2-4228-8E2D-F6C297145CBA}" type="datetimeFigureOut">
              <a:rPr lang="en-IN" smtClean="0"/>
              <a:t>19-09-2023</a:t>
            </a:fld>
            <a:endParaRPr lang="en-IN"/>
          </a:p>
        </p:txBody>
      </p:sp>
      <p:sp>
        <p:nvSpPr>
          <p:cNvPr id="5" name="Footer Placeholder 4">
            <a:extLst>
              <a:ext uri="{FF2B5EF4-FFF2-40B4-BE49-F238E27FC236}">
                <a16:creationId xmlns:a16="http://schemas.microsoft.com/office/drawing/2014/main" id="{DFDADD56-91F0-6F67-EE6A-EE8C0B1A7E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FF9AE7-762B-89B0-C1B6-512ABC889CF0}"/>
              </a:ext>
            </a:extLst>
          </p:cNvPr>
          <p:cNvSpPr>
            <a:spLocks noGrp="1"/>
          </p:cNvSpPr>
          <p:nvPr>
            <p:ph type="sldNum" sz="quarter" idx="12"/>
          </p:nvPr>
        </p:nvSpPr>
        <p:spPr/>
        <p:txBody>
          <a:bodyPr/>
          <a:lstStyle/>
          <a:p>
            <a:fld id="{5B4806D1-014E-4B08-8A62-A893667C60AA}" type="slidenum">
              <a:rPr lang="en-IN" smtClean="0"/>
              <a:t>‹#›</a:t>
            </a:fld>
            <a:endParaRPr lang="en-IN"/>
          </a:p>
        </p:txBody>
      </p:sp>
    </p:spTree>
    <p:extLst>
      <p:ext uri="{BB962C8B-B14F-4D97-AF65-F5344CB8AC3E}">
        <p14:creationId xmlns:p14="http://schemas.microsoft.com/office/powerpoint/2010/main" val="3510698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35953-6401-DE89-4D06-77F1293924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D8DB83-B910-ADF3-0629-46666F50A7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17DE3C-BC26-3A3E-7006-5B49017C47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F5A08D-7D5B-DBF9-B6D1-BB9F7A66D64B}"/>
              </a:ext>
            </a:extLst>
          </p:cNvPr>
          <p:cNvSpPr>
            <a:spLocks noGrp="1"/>
          </p:cNvSpPr>
          <p:nvPr>
            <p:ph type="dt" sz="half" idx="10"/>
          </p:nvPr>
        </p:nvSpPr>
        <p:spPr/>
        <p:txBody>
          <a:bodyPr/>
          <a:lstStyle/>
          <a:p>
            <a:fld id="{746F9D9C-6EE2-4228-8E2D-F6C297145CBA}" type="datetimeFigureOut">
              <a:rPr lang="en-IN" smtClean="0"/>
              <a:t>19-09-2023</a:t>
            </a:fld>
            <a:endParaRPr lang="en-IN"/>
          </a:p>
        </p:txBody>
      </p:sp>
      <p:sp>
        <p:nvSpPr>
          <p:cNvPr id="6" name="Footer Placeholder 5">
            <a:extLst>
              <a:ext uri="{FF2B5EF4-FFF2-40B4-BE49-F238E27FC236}">
                <a16:creationId xmlns:a16="http://schemas.microsoft.com/office/drawing/2014/main" id="{53033C57-B223-BD09-7320-917A1FA127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52A2D3-23B3-6AE3-4039-50D9E867D5DE}"/>
              </a:ext>
            </a:extLst>
          </p:cNvPr>
          <p:cNvSpPr>
            <a:spLocks noGrp="1"/>
          </p:cNvSpPr>
          <p:nvPr>
            <p:ph type="sldNum" sz="quarter" idx="12"/>
          </p:nvPr>
        </p:nvSpPr>
        <p:spPr/>
        <p:txBody>
          <a:bodyPr/>
          <a:lstStyle/>
          <a:p>
            <a:fld id="{5B4806D1-014E-4B08-8A62-A893667C60AA}" type="slidenum">
              <a:rPr lang="en-IN" smtClean="0"/>
              <a:t>‹#›</a:t>
            </a:fld>
            <a:endParaRPr lang="en-IN"/>
          </a:p>
        </p:txBody>
      </p:sp>
    </p:spTree>
    <p:extLst>
      <p:ext uri="{BB962C8B-B14F-4D97-AF65-F5344CB8AC3E}">
        <p14:creationId xmlns:p14="http://schemas.microsoft.com/office/powerpoint/2010/main" val="246910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1A3DF-18D8-082A-7376-6D25813F73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07CF2D-5E30-601A-8FBA-B500B87745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4FBAF7-8500-172E-0D5C-CA3C63BB60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EF835A-7557-B988-2E91-48737D1548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8C76D4-12ED-2E84-671E-B877B1E25A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79E90C-D235-4E3B-2FAF-1E6D5830C27A}"/>
              </a:ext>
            </a:extLst>
          </p:cNvPr>
          <p:cNvSpPr>
            <a:spLocks noGrp="1"/>
          </p:cNvSpPr>
          <p:nvPr>
            <p:ph type="dt" sz="half" idx="10"/>
          </p:nvPr>
        </p:nvSpPr>
        <p:spPr/>
        <p:txBody>
          <a:bodyPr/>
          <a:lstStyle/>
          <a:p>
            <a:fld id="{746F9D9C-6EE2-4228-8E2D-F6C297145CBA}" type="datetimeFigureOut">
              <a:rPr lang="en-IN" smtClean="0"/>
              <a:t>19-09-2023</a:t>
            </a:fld>
            <a:endParaRPr lang="en-IN"/>
          </a:p>
        </p:txBody>
      </p:sp>
      <p:sp>
        <p:nvSpPr>
          <p:cNvPr id="8" name="Footer Placeholder 7">
            <a:extLst>
              <a:ext uri="{FF2B5EF4-FFF2-40B4-BE49-F238E27FC236}">
                <a16:creationId xmlns:a16="http://schemas.microsoft.com/office/drawing/2014/main" id="{6BA62C0A-BB36-6DC2-B32F-DA86D87E38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9BBF96-BB50-01C5-0862-BA89197ED268}"/>
              </a:ext>
            </a:extLst>
          </p:cNvPr>
          <p:cNvSpPr>
            <a:spLocks noGrp="1"/>
          </p:cNvSpPr>
          <p:nvPr>
            <p:ph type="sldNum" sz="quarter" idx="12"/>
          </p:nvPr>
        </p:nvSpPr>
        <p:spPr/>
        <p:txBody>
          <a:bodyPr/>
          <a:lstStyle/>
          <a:p>
            <a:fld id="{5B4806D1-014E-4B08-8A62-A893667C60AA}" type="slidenum">
              <a:rPr lang="en-IN" smtClean="0"/>
              <a:t>‹#›</a:t>
            </a:fld>
            <a:endParaRPr lang="en-IN"/>
          </a:p>
        </p:txBody>
      </p:sp>
    </p:spTree>
    <p:extLst>
      <p:ext uri="{BB962C8B-B14F-4D97-AF65-F5344CB8AC3E}">
        <p14:creationId xmlns:p14="http://schemas.microsoft.com/office/powerpoint/2010/main" val="1242239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AAAD-005D-9EFB-41E3-B30FD2BA6C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DE968F-C105-8231-8CD0-8C01DD6F38E0}"/>
              </a:ext>
            </a:extLst>
          </p:cNvPr>
          <p:cNvSpPr>
            <a:spLocks noGrp="1"/>
          </p:cNvSpPr>
          <p:nvPr>
            <p:ph type="dt" sz="half" idx="10"/>
          </p:nvPr>
        </p:nvSpPr>
        <p:spPr/>
        <p:txBody>
          <a:bodyPr/>
          <a:lstStyle/>
          <a:p>
            <a:fld id="{746F9D9C-6EE2-4228-8E2D-F6C297145CBA}" type="datetimeFigureOut">
              <a:rPr lang="en-IN" smtClean="0"/>
              <a:t>19-09-2023</a:t>
            </a:fld>
            <a:endParaRPr lang="en-IN"/>
          </a:p>
        </p:txBody>
      </p:sp>
      <p:sp>
        <p:nvSpPr>
          <p:cNvPr id="4" name="Footer Placeholder 3">
            <a:extLst>
              <a:ext uri="{FF2B5EF4-FFF2-40B4-BE49-F238E27FC236}">
                <a16:creationId xmlns:a16="http://schemas.microsoft.com/office/drawing/2014/main" id="{1B8F9395-CB21-7A36-F945-74C0908B9A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1E0FD1-451F-7E26-B747-F34723DA572D}"/>
              </a:ext>
            </a:extLst>
          </p:cNvPr>
          <p:cNvSpPr>
            <a:spLocks noGrp="1"/>
          </p:cNvSpPr>
          <p:nvPr>
            <p:ph type="sldNum" sz="quarter" idx="12"/>
          </p:nvPr>
        </p:nvSpPr>
        <p:spPr/>
        <p:txBody>
          <a:bodyPr/>
          <a:lstStyle/>
          <a:p>
            <a:fld id="{5B4806D1-014E-4B08-8A62-A893667C60AA}" type="slidenum">
              <a:rPr lang="en-IN" smtClean="0"/>
              <a:t>‹#›</a:t>
            </a:fld>
            <a:endParaRPr lang="en-IN"/>
          </a:p>
        </p:txBody>
      </p:sp>
    </p:spTree>
    <p:extLst>
      <p:ext uri="{BB962C8B-B14F-4D97-AF65-F5344CB8AC3E}">
        <p14:creationId xmlns:p14="http://schemas.microsoft.com/office/powerpoint/2010/main" val="1904662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0811C3-4509-A0A4-9559-421DF2534B05}"/>
              </a:ext>
            </a:extLst>
          </p:cNvPr>
          <p:cNvSpPr>
            <a:spLocks noGrp="1"/>
          </p:cNvSpPr>
          <p:nvPr>
            <p:ph type="dt" sz="half" idx="10"/>
          </p:nvPr>
        </p:nvSpPr>
        <p:spPr/>
        <p:txBody>
          <a:bodyPr/>
          <a:lstStyle/>
          <a:p>
            <a:fld id="{746F9D9C-6EE2-4228-8E2D-F6C297145CBA}" type="datetimeFigureOut">
              <a:rPr lang="en-IN" smtClean="0"/>
              <a:t>19-09-2023</a:t>
            </a:fld>
            <a:endParaRPr lang="en-IN"/>
          </a:p>
        </p:txBody>
      </p:sp>
      <p:sp>
        <p:nvSpPr>
          <p:cNvPr id="3" name="Footer Placeholder 2">
            <a:extLst>
              <a:ext uri="{FF2B5EF4-FFF2-40B4-BE49-F238E27FC236}">
                <a16:creationId xmlns:a16="http://schemas.microsoft.com/office/drawing/2014/main" id="{F6B3902C-A828-34E7-533A-E87961C82A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346F17-41C7-563B-5B5B-2C7E7ED5E30E}"/>
              </a:ext>
            </a:extLst>
          </p:cNvPr>
          <p:cNvSpPr>
            <a:spLocks noGrp="1"/>
          </p:cNvSpPr>
          <p:nvPr>
            <p:ph type="sldNum" sz="quarter" idx="12"/>
          </p:nvPr>
        </p:nvSpPr>
        <p:spPr/>
        <p:txBody>
          <a:bodyPr/>
          <a:lstStyle/>
          <a:p>
            <a:fld id="{5B4806D1-014E-4B08-8A62-A893667C60AA}" type="slidenum">
              <a:rPr lang="en-IN" smtClean="0"/>
              <a:t>‹#›</a:t>
            </a:fld>
            <a:endParaRPr lang="en-IN"/>
          </a:p>
        </p:txBody>
      </p:sp>
    </p:spTree>
    <p:extLst>
      <p:ext uri="{BB962C8B-B14F-4D97-AF65-F5344CB8AC3E}">
        <p14:creationId xmlns:p14="http://schemas.microsoft.com/office/powerpoint/2010/main" val="175210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94FF-F2A2-EAAF-A245-23381A8908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C3E64B-DDA5-BF8D-C351-F3086E01E0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F6E599-B00A-ACD2-3458-1104A7881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E0502-BCAD-501A-A2D9-307882D6B8A1}"/>
              </a:ext>
            </a:extLst>
          </p:cNvPr>
          <p:cNvSpPr>
            <a:spLocks noGrp="1"/>
          </p:cNvSpPr>
          <p:nvPr>
            <p:ph type="dt" sz="half" idx="10"/>
          </p:nvPr>
        </p:nvSpPr>
        <p:spPr/>
        <p:txBody>
          <a:bodyPr/>
          <a:lstStyle/>
          <a:p>
            <a:fld id="{746F9D9C-6EE2-4228-8E2D-F6C297145CBA}" type="datetimeFigureOut">
              <a:rPr lang="en-IN" smtClean="0"/>
              <a:t>19-09-2023</a:t>
            </a:fld>
            <a:endParaRPr lang="en-IN"/>
          </a:p>
        </p:txBody>
      </p:sp>
      <p:sp>
        <p:nvSpPr>
          <p:cNvPr id="6" name="Footer Placeholder 5">
            <a:extLst>
              <a:ext uri="{FF2B5EF4-FFF2-40B4-BE49-F238E27FC236}">
                <a16:creationId xmlns:a16="http://schemas.microsoft.com/office/drawing/2014/main" id="{F584111E-517D-FFEB-6339-960A3AB579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8474A-18FC-30D5-7D00-7B9060C921F2}"/>
              </a:ext>
            </a:extLst>
          </p:cNvPr>
          <p:cNvSpPr>
            <a:spLocks noGrp="1"/>
          </p:cNvSpPr>
          <p:nvPr>
            <p:ph type="sldNum" sz="quarter" idx="12"/>
          </p:nvPr>
        </p:nvSpPr>
        <p:spPr/>
        <p:txBody>
          <a:bodyPr/>
          <a:lstStyle/>
          <a:p>
            <a:fld id="{5B4806D1-014E-4B08-8A62-A893667C60AA}" type="slidenum">
              <a:rPr lang="en-IN" smtClean="0"/>
              <a:t>‹#›</a:t>
            </a:fld>
            <a:endParaRPr lang="en-IN"/>
          </a:p>
        </p:txBody>
      </p:sp>
    </p:spTree>
    <p:extLst>
      <p:ext uri="{BB962C8B-B14F-4D97-AF65-F5344CB8AC3E}">
        <p14:creationId xmlns:p14="http://schemas.microsoft.com/office/powerpoint/2010/main" val="158993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2485-4778-86A5-CDEC-8EC56DF3AF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978BBE-B18D-D165-E117-641E64BB2E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7D61FC-034A-9A63-B437-AA5C91C9E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954C11-9018-9FA4-9921-15619B14A51B}"/>
              </a:ext>
            </a:extLst>
          </p:cNvPr>
          <p:cNvSpPr>
            <a:spLocks noGrp="1"/>
          </p:cNvSpPr>
          <p:nvPr>
            <p:ph type="dt" sz="half" idx="10"/>
          </p:nvPr>
        </p:nvSpPr>
        <p:spPr/>
        <p:txBody>
          <a:bodyPr/>
          <a:lstStyle/>
          <a:p>
            <a:fld id="{746F9D9C-6EE2-4228-8E2D-F6C297145CBA}" type="datetimeFigureOut">
              <a:rPr lang="en-IN" smtClean="0"/>
              <a:t>19-09-2023</a:t>
            </a:fld>
            <a:endParaRPr lang="en-IN"/>
          </a:p>
        </p:txBody>
      </p:sp>
      <p:sp>
        <p:nvSpPr>
          <p:cNvPr id="6" name="Footer Placeholder 5">
            <a:extLst>
              <a:ext uri="{FF2B5EF4-FFF2-40B4-BE49-F238E27FC236}">
                <a16:creationId xmlns:a16="http://schemas.microsoft.com/office/drawing/2014/main" id="{8C59134F-FAF1-9C94-FA98-5991696AF2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903221-89AB-6F93-7982-C1EE04863DBE}"/>
              </a:ext>
            </a:extLst>
          </p:cNvPr>
          <p:cNvSpPr>
            <a:spLocks noGrp="1"/>
          </p:cNvSpPr>
          <p:nvPr>
            <p:ph type="sldNum" sz="quarter" idx="12"/>
          </p:nvPr>
        </p:nvSpPr>
        <p:spPr/>
        <p:txBody>
          <a:bodyPr/>
          <a:lstStyle/>
          <a:p>
            <a:fld id="{5B4806D1-014E-4B08-8A62-A893667C60AA}" type="slidenum">
              <a:rPr lang="en-IN" smtClean="0"/>
              <a:t>‹#›</a:t>
            </a:fld>
            <a:endParaRPr lang="en-IN"/>
          </a:p>
        </p:txBody>
      </p:sp>
    </p:spTree>
    <p:extLst>
      <p:ext uri="{BB962C8B-B14F-4D97-AF65-F5344CB8AC3E}">
        <p14:creationId xmlns:p14="http://schemas.microsoft.com/office/powerpoint/2010/main" val="1139134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29E432-5969-45C9-A31E-B9A94BB89A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8B9F0C-8C07-2C01-18B5-2ECB8D500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102949-CB9C-C4D9-E2FA-F1A1F5F180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F9D9C-6EE2-4228-8E2D-F6C297145CBA}" type="datetimeFigureOut">
              <a:rPr lang="en-IN" smtClean="0"/>
              <a:t>19-09-2023</a:t>
            </a:fld>
            <a:endParaRPr lang="en-IN"/>
          </a:p>
        </p:txBody>
      </p:sp>
      <p:sp>
        <p:nvSpPr>
          <p:cNvPr id="5" name="Footer Placeholder 4">
            <a:extLst>
              <a:ext uri="{FF2B5EF4-FFF2-40B4-BE49-F238E27FC236}">
                <a16:creationId xmlns:a16="http://schemas.microsoft.com/office/drawing/2014/main" id="{18A54126-42C9-E659-1A2A-A4A42F6D5D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B63B7B-6412-8265-D11F-97C958B5C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806D1-014E-4B08-8A62-A893667C60AA}" type="slidenum">
              <a:rPr lang="en-IN" smtClean="0"/>
              <a:t>‹#›</a:t>
            </a:fld>
            <a:endParaRPr lang="en-IN"/>
          </a:p>
        </p:txBody>
      </p:sp>
    </p:spTree>
    <p:extLst>
      <p:ext uri="{BB962C8B-B14F-4D97-AF65-F5344CB8AC3E}">
        <p14:creationId xmlns:p14="http://schemas.microsoft.com/office/powerpoint/2010/main" val="2012667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0A8620A-79CE-41AF-C0F8-7F2E79FBFDA1}"/>
              </a:ext>
            </a:extLst>
          </p:cNvPr>
          <p:cNvSpPr txBox="1"/>
          <p:nvPr/>
        </p:nvSpPr>
        <p:spPr>
          <a:xfrm>
            <a:off x="1219200" y="519865"/>
            <a:ext cx="10068232" cy="1200329"/>
          </a:xfrm>
          <a:prstGeom prst="rect">
            <a:avLst/>
          </a:prstGeom>
          <a:noFill/>
        </p:spPr>
        <p:txBody>
          <a:bodyPr wrap="square">
            <a:spAutoFit/>
          </a:bodyPr>
          <a:lstStyle/>
          <a:p>
            <a:pPr algn="l"/>
            <a:r>
              <a:rPr lang="en-US" b="1" i="0" u="none" strike="noStrike" dirty="0">
                <a:solidFill>
                  <a:srgbClr val="3C4852"/>
                </a:solidFill>
                <a:effectLst/>
                <a:latin typeface="AvertaStd"/>
              </a:rPr>
              <a:t>Short note on Zener Diode as a Voltage Regulator</a:t>
            </a:r>
          </a:p>
          <a:p>
            <a:pPr algn="l"/>
            <a:r>
              <a:rPr lang="en-US" b="0" i="0" u="none" strike="noStrike" dirty="0">
                <a:solidFill>
                  <a:srgbClr val="3C4852"/>
                </a:solidFill>
                <a:effectLst/>
                <a:latin typeface="AvertaStd"/>
              </a:rPr>
              <a:t>Zener Diode is engineered in a way that it operates in a reverse </a:t>
            </a:r>
            <a:r>
              <a:rPr lang="en-US" b="0" i="0" u="none" strike="noStrike" dirty="0" err="1">
                <a:solidFill>
                  <a:srgbClr val="3C4852"/>
                </a:solidFill>
                <a:effectLst/>
                <a:latin typeface="AvertaStd"/>
              </a:rPr>
              <a:t>biassed</a:t>
            </a:r>
            <a:r>
              <a:rPr lang="en-US" b="0" i="0" u="none" strike="noStrike" dirty="0">
                <a:solidFill>
                  <a:srgbClr val="3C4852"/>
                </a:solidFill>
                <a:effectLst/>
                <a:latin typeface="AvertaStd"/>
              </a:rPr>
              <a:t> mode when the breakdown region is reached. It is used as a voltage regulator because it can provide a stable voltage for a broad range of current.</a:t>
            </a:r>
          </a:p>
        </p:txBody>
      </p:sp>
      <p:sp>
        <p:nvSpPr>
          <p:cNvPr id="9" name="TextBox 8">
            <a:extLst>
              <a:ext uri="{FF2B5EF4-FFF2-40B4-BE49-F238E27FC236}">
                <a16:creationId xmlns:a16="http://schemas.microsoft.com/office/drawing/2014/main" id="{EA63B985-95FE-2F2F-2026-B1E266176045}"/>
              </a:ext>
            </a:extLst>
          </p:cNvPr>
          <p:cNvSpPr txBox="1"/>
          <p:nvPr/>
        </p:nvSpPr>
        <p:spPr>
          <a:xfrm>
            <a:off x="1219200" y="2109806"/>
            <a:ext cx="10068232" cy="3416320"/>
          </a:xfrm>
          <a:prstGeom prst="rect">
            <a:avLst/>
          </a:prstGeom>
          <a:noFill/>
        </p:spPr>
        <p:txBody>
          <a:bodyPr wrap="square">
            <a:spAutoFit/>
          </a:bodyPr>
          <a:lstStyle/>
          <a:p>
            <a:pPr algn="just"/>
            <a:r>
              <a:rPr lang="en-US" b="0" i="0" u="none" strike="noStrike" dirty="0">
                <a:solidFill>
                  <a:srgbClr val="3C4852"/>
                </a:solidFill>
                <a:effectLst/>
                <a:latin typeface="AvertaStd"/>
              </a:rPr>
              <a:t>Zener Diode</a:t>
            </a:r>
            <a:endParaRPr lang="en-US" b="1" i="0" u="none" strike="noStrike" dirty="0">
              <a:solidFill>
                <a:srgbClr val="3C4852"/>
              </a:solidFill>
              <a:effectLst/>
              <a:latin typeface="AvertaStd"/>
            </a:endParaRPr>
          </a:p>
          <a:p>
            <a:pPr algn="just"/>
            <a:r>
              <a:rPr lang="en-US" b="0" i="0" u="none" strike="noStrike" dirty="0">
                <a:solidFill>
                  <a:srgbClr val="3C4852"/>
                </a:solidFill>
                <a:effectLst/>
                <a:latin typeface="AvertaStd"/>
              </a:rPr>
              <a:t>A Zener diode is a super doped p-n junction diode that can operate in both forward and reverse bias. When it is operating in the forward bias, it is just like any other diode. Its main use is in reverse </a:t>
            </a:r>
            <a:r>
              <a:rPr lang="en-US" b="0" i="0" u="none" strike="noStrike" dirty="0" err="1">
                <a:solidFill>
                  <a:srgbClr val="3C4852"/>
                </a:solidFill>
                <a:effectLst/>
                <a:latin typeface="AvertaStd"/>
              </a:rPr>
              <a:t>biassed</a:t>
            </a:r>
            <a:r>
              <a:rPr lang="en-US" b="0" i="0" u="none" strike="noStrike" dirty="0">
                <a:solidFill>
                  <a:srgbClr val="3C4852"/>
                </a:solidFill>
                <a:effectLst/>
                <a:latin typeface="AvertaStd"/>
              </a:rPr>
              <a:t> mode, wherein the direction of current is reversed. </a:t>
            </a:r>
          </a:p>
          <a:p>
            <a:pPr algn="just"/>
            <a:r>
              <a:rPr lang="en-US" b="0" i="0" u="none" strike="noStrike" dirty="0">
                <a:solidFill>
                  <a:srgbClr val="3C4852"/>
                </a:solidFill>
                <a:effectLst/>
                <a:latin typeface="AvertaStd"/>
              </a:rPr>
              <a:t>Now, most diodes are designed in a way that once a reverse voltage reaches its limit, then the diode stops functioning. So is not the case with Zener diodes. Their breakdown region is at a lower value and once that is reached, it starts conducting electricity in the reverse direction.</a:t>
            </a:r>
          </a:p>
          <a:p>
            <a:pPr algn="just"/>
            <a:r>
              <a:rPr lang="en-US" b="0" i="0" u="none" strike="noStrike" dirty="0">
                <a:solidFill>
                  <a:srgbClr val="3C4852"/>
                </a:solidFill>
                <a:effectLst/>
                <a:latin typeface="AvertaStd"/>
              </a:rPr>
              <a:t>In the reverse </a:t>
            </a:r>
            <a:r>
              <a:rPr lang="en-US" b="0" i="0" u="none" strike="noStrike" dirty="0" err="1">
                <a:solidFill>
                  <a:srgbClr val="3C4852"/>
                </a:solidFill>
                <a:effectLst/>
                <a:latin typeface="AvertaStd"/>
              </a:rPr>
              <a:t>biassed</a:t>
            </a:r>
            <a:r>
              <a:rPr lang="en-US" b="0" i="0" u="none" strike="noStrike" dirty="0">
                <a:solidFill>
                  <a:srgbClr val="3C4852"/>
                </a:solidFill>
                <a:effectLst/>
                <a:latin typeface="AvertaStd"/>
              </a:rPr>
              <a:t> mode, the n-type is connected to the negative terminal and the p-type is connected to the positive terminal. When the potential across the ends is reversed and Zener voltage is reached, the p-n junction breaks down and the current starts flowing in the opposite direction.</a:t>
            </a:r>
          </a:p>
          <a:p>
            <a:pPr algn="just"/>
            <a:r>
              <a:rPr lang="en-US" b="0" i="0" u="none" strike="noStrike" dirty="0">
                <a:solidFill>
                  <a:srgbClr val="3C4852"/>
                </a:solidFill>
                <a:effectLst/>
                <a:latin typeface="AvertaStd"/>
              </a:rPr>
              <a:t>While talking about Zener diodes, it is most crucial to understand its breakdown region. There are two breakdown regions that exist – avalanche breakdown and Zener breakdown.</a:t>
            </a:r>
          </a:p>
        </p:txBody>
      </p:sp>
    </p:spTree>
    <p:extLst>
      <p:ext uri="{BB962C8B-B14F-4D97-AF65-F5344CB8AC3E}">
        <p14:creationId xmlns:p14="http://schemas.microsoft.com/office/powerpoint/2010/main" val="3424746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2A01C5-E3BC-9B32-F520-28913A5FDDC6}"/>
              </a:ext>
            </a:extLst>
          </p:cNvPr>
          <p:cNvSpPr txBox="1"/>
          <p:nvPr/>
        </p:nvSpPr>
        <p:spPr>
          <a:xfrm>
            <a:off x="1337187" y="1169301"/>
            <a:ext cx="8662219" cy="3416320"/>
          </a:xfrm>
          <a:prstGeom prst="rect">
            <a:avLst/>
          </a:prstGeom>
          <a:noFill/>
        </p:spPr>
        <p:txBody>
          <a:bodyPr wrap="square">
            <a:spAutoFit/>
          </a:bodyPr>
          <a:lstStyle/>
          <a:p>
            <a:pPr algn="just"/>
            <a:r>
              <a:rPr lang="en-US" b="0" i="0" dirty="0">
                <a:solidFill>
                  <a:srgbClr val="414042"/>
                </a:solidFill>
                <a:effectLst/>
                <a:latin typeface="Lato" panose="020F0502020204030203" pitchFamily="34" charset="0"/>
              </a:rPr>
              <a:t>The load is connected in parallel with the </a:t>
            </a:r>
            <a:r>
              <a:rPr lang="en-US" b="0" i="0" dirty="0" err="1">
                <a:solidFill>
                  <a:srgbClr val="414042"/>
                </a:solidFill>
                <a:effectLst/>
                <a:latin typeface="Lato" panose="020F0502020204030203" pitchFamily="34" charset="0"/>
              </a:rPr>
              <a:t>zener</a:t>
            </a:r>
            <a:r>
              <a:rPr lang="en-US" b="0" i="0" dirty="0">
                <a:solidFill>
                  <a:srgbClr val="414042"/>
                </a:solidFill>
                <a:effectLst/>
                <a:latin typeface="Lato" panose="020F0502020204030203" pitchFamily="34" charset="0"/>
              </a:rPr>
              <a:t> diode, so the voltage across </a:t>
            </a:r>
            <a:r>
              <a:rPr lang="en-US" b="0" i="0" u="none" strike="noStrike" dirty="0">
                <a:solidFill>
                  <a:srgbClr val="414143"/>
                </a:solidFill>
                <a:effectLst/>
                <a:latin typeface="Lato" panose="020F0502020204030203" pitchFamily="34" charset="0"/>
              </a:rPr>
              <a:t>R</a:t>
            </a:r>
            <a:r>
              <a:rPr lang="en-US" b="0" i="0" u="none" strike="noStrike" baseline="-25000" dirty="0">
                <a:solidFill>
                  <a:srgbClr val="414143"/>
                </a:solidFill>
                <a:effectLst/>
                <a:latin typeface="Lato" panose="020F0502020204030203" pitchFamily="34" charset="0"/>
              </a:rPr>
              <a:t>L</a:t>
            </a:r>
            <a:r>
              <a:rPr lang="en-US" b="0" i="0" dirty="0">
                <a:solidFill>
                  <a:srgbClr val="414042"/>
                </a:solidFill>
                <a:effectLst/>
                <a:latin typeface="Lato" panose="020F0502020204030203" pitchFamily="34" charset="0"/>
              </a:rPr>
              <a:t> is always the same as the </a:t>
            </a:r>
            <a:r>
              <a:rPr lang="en-US" b="0" i="0" dirty="0" err="1">
                <a:solidFill>
                  <a:srgbClr val="414042"/>
                </a:solidFill>
                <a:effectLst/>
                <a:latin typeface="Lato" panose="020F0502020204030203" pitchFamily="34" charset="0"/>
              </a:rPr>
              <a:t>zener</a:t>
            </a:r>
            <a:r>
              <a:rPr lang="en-US" b="0" i="0" dirty="0">
                <a:solidFill>
                  <a:srgbClr val="414042"/>
                </a:solidFill>
                <a:effectLst/>
                <a:latin typeface="Lato" panose="020F0502020204030203" pitchFamily="34" charset="0"/>
              </a:rPr>
              <a:t> voltage, ( </a:t>
            </a:r>
            <a:r>
              <a:rPr lang="en-US" b="0" i="0" u="none" strike="noStrike" dirty="0">
                <a:solidFill>
                  <a:srgbClr val="414143"/>
                </a:solidFill>
                <a:effectLst/>
                <a:latin typeface="Lato" panose="020F0502020204030203" pitchFamily="34" charset="0"/>
              </a:rPr>
              <a:t>V</a:t>
            </a:r>
            <a:r>
              <a:rPr lang="en-US" b="0" i="0" u="none" strike="noStrike" baseline="-25000" dirty="0">
                <a:solidFill>
                  <a:srgbClr val="414143"/>
                </a:solidFill>
                <a:effectLst/>
                <a:latin typeface="Lato" panose="020F0502020204030203" pitchFamily="34" charset="0"/>
              </a:rPr>
              <a:t>R</a:t>
            </a:r>
            <a:r>
              <a:rPr lang="en-US" b="0" i="0" u="none" strike="noStrike" dirty="0">
                <a:solidFill>
                  <a:srgbClr val="414143"/>
                </a:solidFill>
                <a:effectLst/>
                <a:latin typeface="Lato" panose="020F0502020204030203" pitchFamily="34" charset="0"/>
              </a:rPr>
              <a:t> = V</a:t>
            </a:r>
            <a:r>
              <a:rPr lang="en-US" b="0" i="0" u="none" strike="noStrike" baseline="-25000" dirty="0">
                <a:solidFill>
                  <a:srgbClr val="414143"/>
                </a:solidFill>
                <a:effectLst/>
                <a:latin typeface="Lato" panose="020F0502020204030203" pitchFamily="34" charset="0"/>
              </a:rPr>
              <a:t>Z</a:t>
            </a:r>
            <a:r>
              <a:rPr lang="en-US" b="0" i="0" dirty="0">
                <a:solidFill>
                  <a:srgbClr val="414042"/>
                </a:solidFill>
                <a:effectLst/>
                <a:latin typeface="Lato" panose="020F0502020204030203" pitchFamily="34" charset="0"/>
              </a:rPr>
              <a:t> ).</a:t>
            </a:r>
          </a:p>
          <a:p>
            <a:pPr algn="just"/>
            <a:r>
              <a:rPr lang="en-US" b="0" i="0" dirty="0">
                <a:solidFill>
                  <a:srgbClr val="414042"/>
                </a:solidFill>
                <a:effectLst/>
                <a:latin typeface="Lato" panose="020F0502020204030203" pitchFamily="34" charset="0"/>
              </a:rPr>
              <a:t>There is a minimum </a:t>
            </a:r>
            <a:r>
              <a:rPr lang="en-US" b="0" i="0" dirty="0" err="1">
                <a:solidFill>
                  <a:srgbClr val="414042"/>
                </a:solidFill>
                <a:effectLst/>
                <a:latin typeface="Lato" panose="020F0502020204030203" pitchFamily="34" charset="0"/>
              </a:rPr>
              <a:t>zener</a:t>
            </a:r>
            <a:r>
              <a:rPr lang="en-US" b="0" i="0" dirty="0">
                <a:solidFill>
                  <a:srgbClr val="414042"/>
                </a:solidFill>
                <a:effectLst/>
                <a:latin typeface="Lato" panose="020F0502020204030203" pitchFamily="34" charset="0"/>
              </a:rPr>
              <a:t> current for which the </a:t>
            </a:r>
            <a:r>
              <a:rPr lang="en-US" b="0" i="0" dirty="0" err="1">
                <a:solidFill>
                  <a:srgbClr val="414042"/>
                </a:solidFill>
                <a:effectLst/>
                <a:latin typeface="Lato" panose="020F0502020204030203" pitchFamily="34" charset="0"/>
              </a:rPr>
              <a:t>stabilisation</a:t>
            </a:r>
            <a:r>
              <a:rPr lang="en-US" b="0" i="0" dirty="0">
                <a:solidFill>
                  <a:srgbClr val="414042"/>
                </a:solidFill>
                <a:effectLst/>
                <a:latin typeface="Lato" panose="020F0502020204030203" pitchFamily="34" charset="0"/>
              </a:rPr>
              <a:t> of the voltage is effective and the </a:t>
            </a:r>
            <a:r>
              <a:rPr lang="en-US" b="0" i="0" dirty="0" err="1">
                <a:solidFill>
                  <a:srgbClr val="414042"/>
                </a:solidFill>
                <a:effectLst/>
                <a:latin typeface="Lato" panose="020F0502020204030203" pitchFamily="34" charset="0"/>
              </a:rPr>
              <a:t>zener</a:t>
            </a:r>
            <a:r>
              <a:rPr lang="en-US" b="0" i="0" dirty="0">
                <a:solidFill>
                  <a:srgbClr val="414042"/>
                </a:solidFill>
                <a:effectLst/>
                <a:latin typeface="Lato" panose="020F0502020204030203" pitchFamily="34" charset="0"/>
              </a:rPr>
              <a:t> current must stay above this value operating under load within its breakdown region at all times. The upper limit of current is of course </a:t>
            </a:r>
            <a:r>
              <a:rPr lang="en-US" b="0" i="0" dirty="0" err="1">
                <a:solidFill>
                  <a:srgbClr val="414042"/>
                </a:solidFill>
                <a:effectLst/>
                <a:latin typeface="Lato" panose="020F0502020204030203" pitchFamily="34" charset="0"/>
              </a:rPr>
              <a:t>dependant</a:t>
            </a:r>
            <a:r>
              <a:rPr lang="en-US" b="0" i="0" dirty="0">
                <a:solidFill>
                  <a:srgbClr val="414042"/>
                </a:solidFill>
                <a:effectLst/>
                <a:latin typeface="Lato" panose="020F0502020204030203" pitchFamily="34" charset="0"/>
              </a:rPr>
              <a:t> upon the power rating of the device. The supply voltage </a:t>
            </a:r>
            <a:r>
              <a:rPr lang="en-US" b="0" i="0" u="none" strike="noStrike" dirty="0">
                <a:solidFill>
                  <a:srgbClr val="414143"/>
                </a:solidFill>
                <a:effectLst/>
                <a:latin typeface="Lato" panose="020F0502020204030203" pitchFamily="34" charset="0"/>
              </a:rPr>
              <a:t>V</a:t>
            </a:r>
            <a:r>
              <a:rPr lang="en-US" b="0" i="0" u="none" strike="noStrike" baseline="-25000" dirty="0">
                <a:solidFill>
                  <a:srgbClr val="414143"/>
                </a:solidFill>
                <a:effectLst/>
                <a:latin typeface="Lato" panose="020F0502020204030203" pitchFamily="34" charset="0"/>
              </a:rPr>
              <a:t>S</a:t>
            </a:r>
            <a:r>
              <a:rPr lang="en-US" b="0" i="0" dirty="0">
                <a:solidFill>
                  <a:srgbClr val="414042"/>
                </a:solidFill>
                <a:effectLst/>
                <a:latin typeface="Lato" panose="020F0502020204030203" pitchFamily="34" charset="0"/>
              </a:rPr>
              <a:t> must be greater than </a:t>
            </a:r>
            <a:r>
              <a:rPr lang="en-US" b="0" i="0" u="none" strike="noStrike" dirty="0">
                <a:solidFill>
                  <a:srgbClr val="414143"/>
                </a:solidFill>
                <a:effectLst/>
                <a:latin typeface="Lato" panose="020F0502020204030203" pitchFamily="34" charset="0"/>
              </a:rPr>
              <a:t>V</a:t>
            </a:r>
            <a:r>
              <a:rPr lang="en-US" b="0" i="0" u="none" strike="noStrike" baseline="-25000" dirty="0">
                <a:solidFill>
                  <a:srgbClr val="414143"/>
                </a:solidFill>
                <a:effectLst/>
                <a:latin typeface="Lato" panose="020F0502020204030203" pitchFamily="34" charset="0"/>
              </a:rPr>
              <a:t>Z</a:t>
            </a:r>
            <a:r>
              <a:rPr lang="en-US" b="0" i="0" dirty="0">
                <a:solidFill>
                  <a:srgbClr val="414042"/>
                </a:solidFill>
                <a:effectLst/>
                <a:latin typeface="Lato" panose="020F0502020204030203" pitchFamily="34" charset="0"/>
              </a:rPr>
              <a:t>.</a:t>
            </a:r>
          </a:p>
          <a:p>
            <a:pPr algn="just"/>
            <a:r>
              <a:rPr lang="en-US" b="0" i="0" dirty="0">
                <a:solidFill>
                  <a:srgbClr val="414042"/>
                </a:solidFill>
                <a:effectLst/>
                <a:latin typeface="Lato" panose="020F0502020204030203" pitchFamily="34" charset="0"/>
              </a:rPr>
              <a:t>One small problem with </a:t>
            </a:r>
            <a:r>
              <a:rPr lang="en-US" b="0" i="0" dirty="0" err="1">
                <a:solidFill>
                  <a:srgbClr val="414042"/>
                </a:solidFill>
                <a:effectLst/>
                <a:latin typeface="Lato" panose="020F0502020204030203" pitchFamily="34" charset="0"/>
              </a:rPr>
              <a:t>zener</a:t>
            </a:r>
            <a:r>
              <a:rPr lang="en-US" b="0" i="0" dirty="0">
                <a:solidFill>
                  <a:srgbClr val="414042"/>
                </a:solidFill>
                <a:effectLst/>
                <a:latin typeface="Lato" panose="020F0502020204030203" pitchFamily="34" charset="0"/>
              </a:rPr>
              <a:t> diode </a:t>
            </a:r>
            <a:r>
              <a:rPr lang="en-US" b="0" i="0" dirty="0" err="1">
                <a:solidFill>
                  <a:srgbClr val="414042"/>
                </a:solidFill>
                <a:effectLst/>
                <a:latin typeface="Lato" panose="020F0502020204030203" pitchFamily="34" charset="0"/>
              </a:rPr>
              <a:t>stabiliser</a:t>
            </a:r>
            <a:r>
              <a:rPr lang="en-US" b="0" i="0" dirty="0">
                <a:solidFill>
                  <a:srgbClr val="414042"/>
                </a:solidFill>
                <a:effectLst/>
                <a:latin typeface="Lato" panose="020F0502020204030203" pitchFamily="34" charset="0"/>
              </a:rPr>
              <a:t> circuits is that the diode can sometimes generate electrical noise on top of the DC supply as it tries to </a:t>
            </a:r>
            <a:r>
              <a:rPr lang="en-US" b="0" i="0" dirty="0" err="1">
                <a:solidFill>
                  <a:srgbClr val="414042"/>
                </a:solidFill>
                <a:effectLst/>
                <a:latin typeface="Lato" panose="020F0502020204030203" pitchFamily="34" charset="0"/>
              </a:rPr>
              <a:t>stabilise</a:t>
            </a:r>
            <a:r>
              <a:rPr lang="en-US" b="0" i="0" dirty="0">
                <a:solidFill>
                  <a:srgbClr val="414042"/>
                </a:solidFill>
                <a:effectLst/>
                <a:latin typeface="Lato" panose="020F0502020204030203" pitchFamily="34" charset="0"/>
              </a:rPr>
              <a:t> the voltage. Normally this is not a problem for most applications but the addition of a large value decoupling capacitor across the </a:t>
            </a:r>
            <a:r>
              <a:rPr lang="en-US" b="0" i="0" dirty="0" err="1">
                <a:solidFill>
                  <a:srgbClr val="414042"/>
                </a:solidFill>
                <a:effectLst/>
                <a:latin typeface="Lato" panose="020F0502020204030203" pitchFamily="34" charset="0"/>
              </a:rPr>
              <a:t>zener’s</a:t>
            </a:r>
            <a:r>
              <a:rPr lang="en-US" b="0" i="0" dirty="0">
                <a:solidFill>
                  <a:srgbClr val="414042"/>
                </a:solidFill>
                <a:effectLst/>
                <a:latin typeface="Lato" panose="020F0502020204030203" pitchFamily="34" charset="0"/>
              </a:rPr>
              <a:t> output may be required to give additional smoothing.</a:t>
            </a:r>
          </a:p>
        </p:txBody>
      </p:sp>
    </p:spTree>
    <p:extLst>
      <p:ext uri="{BB962C8B-B14F-4D97-AF65-F5344CB8AC3E}">
        <p14:creationId xmlns:p14="http://schemas.microsoft.com/office/powerpoint/2010/main" val="1227403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4E18CB-27F9-F13F-D98E-C990CBB03B0D}"/>
              </a:ext>
            </a:extLst>
          </p:cNvPr>
          <p:cNvSpPr txBox="1"/>
          <p:nvPr/>
        </p:nvSpPr>
        <p:spPr>
          <a:xfrm>
            <a:off x="1258529" y="1446299"/>
            <a:ext cx="7885471" cy="3139321"/>
          </a:xfrm>
          <a:prstGeom prst="rect">
            <a:avLst/>
          </a:prstGeom>
          <a:noFill/>
        </p:spPr>
        <p:txBody>
          <a:bodyPr wrap="square">
            <a:spAutoFit/>
          </a:bodyPr>
          <a:lstStyle/>
          <a:p>
            <a:pPr algn="just"/>
            <a:r>
              <a:rPr lang="en-US" b="0" i="0" dirty="0">
                <a:solidFill>
                  <a:srgbClr val="414042"/>
                </a:solidFill>
                <a:effectLst/>
                <a:latin typeface="Lato" panose="020F0502020204030203" pitchFamily="34" charset="0"/>
              </a:rPr>
              <a:t>Then to </a:t>
            </a:r>
            <a:r>
              <a:rPr lang="en-US" b="0" i="0" dirty="0" err="1">
                <a:solidFill>
                  <a:srgbClr val="414042"/>
                </a:solidFill>
                <a:effectLst/>
                <a:latin typeface="Lato" panose="020F0502020204030203" pitchFamily="34" charset="0"/>
              </a:rPr>
              <a:t>summarise</a:t>
            </a:r>
            <a:r>
              <a:rPr lang="en-US" b="0" i="0" dirty="0">
                <a:solidFill>
                  <a:srgbClr val="414042"/>
                </a:solidFill>
                <a:effectLst/>
                <a:latin typeface="Lato" panose="020F0502020204030203" pitchFamily="34" charset="0"/>
              </a:rPr>
              <a:t> a little. A </a:t>
            </a:r>
            <a:r>
              <a:rPr lang="en-US" b="0" i="0" dirty="0" err="1">
                <a:solidFill>
                  <a:srgbClr val="414042"/>
                </a:solidFill>
                <a:effectLst/>
                <a:latin typeface="Lato" panose="020F0502020204030203" pitchFamily="34" charset="0"/>
              </a:rPr>
              <a:t>zener</a:t>
            </a:r>
            <a:r>
              <a:rPr lang="en-US" b="0" i="0" dirty="0">
                <a:solidFill>
                  <a:srgbClr val="414042"/>
                </a:solidFill>
                <a:effectLst/>
                <a:latin typeface="Lato" panose="020F0502020204030203" pitchFamily="34" charset="0"/>
              </a:rPr>
              <a:t> diode is always operated in its reverse biased condition. As such a simple voltage regulator circuit can be designed using a </a:t>
            </a:r>
            <a:r>
              <a:rPr lang="en-US" b="0" i="0" dirty="0" err="1">
                <a:solidFill>
                  <a:srgbClr val="414042"/>
                </a:solidFill>
                <a:effectLst/>
                <a:latin typeface="Lato" panose="020F0502020204030203" pitchFamily="34" charset="0"/>
              </a:rPr>
              <a:t>zener</a:t>
            </a:r>
            <a:r>
              <a:rPr lang="en-US" b="0" i="0" dirty="0">
                <a:solidFill>
                  <a:srgbClr val="414042"/>
                </a:solidFill>
                <a:effectLst/>
                <a:latin typeface="Lato" panose="020F0502020204030203" pitchFamily="34" charset="0"/>
              </a:rPr>
              <a:t> diode to maintain a constant DC output voltage across the load in spite of variations in the input voltage or changes in the load current.</a:t>
            </a:r>
          </a:p>
          <a:p>
            <a:pPr algn="just"/>
            <a:r>
              <a:rPr lang="en-US" b="0" i="0" dirty="0">
                <a:solidFill>
                  <a:srgbClr val="414042"/>
                </a:solidFill>
                <a:effectLst/>
                <a:latin typeface="Lato" panose="020F0502020204030203" pitchFamily="34" charset="0"/>
              </a:rPr>
              <a:t>The </a:t>
            </a:r>
            <a:r>
              <a:rPr lang="en-US" b="0" i="0" dirty="0" err="1">
                <a:solidFill>
                  <a:srgbClr val="414042"/>
                </a:solidFill>
                <a:effectLst/>
                <a:latin typeface="Lato" panose="020F0502020204030203" pitchFamily="34" charset="0"/>
              </a:rPr>
              <a:t>zener</a:t>
            </a:r>
            <a:r>
              <a:rPr lang="en-US" b="0" i="0" dirty="0">
                <a:solidFill>
                  <a:srgbClr val="414042"/>
                </a:solidFill>
                <a:effectLst/>
                <a:latin typeface="Lato" panose="020F0502020204030203" pitchFamily="34" charset="0"/>
              </a:rPr>
              <a:t> voltage regulator consists of a current limiting resistor </a:t>
            </a:r>
            <a:r>
              <a:rPr lang="en-US" b="0" i="0" u="none" strike="noStrike" dirty="0">
                <a:solidFill>
                  <a:srgbClr val="414143"/>
                </a:solidFill>
                <a:effectLst/>
                <a:latin typeface="Lato" panose="020F0502020204030203" pitchFamily="34" charset="0"/>
              </a:rPr>
              <a:t>R</a:t>
            </a:r>
            <a:r>
              <a:rPr lang="en-US" b="0" i="0" u="none" strike="noStrike" baseline="-25000" dirty="0">
                <a:solidFill>
                  <a:srgbClr val="414143"/>
                </a:solidFill>
                <a:effectLst/>
                <a:latin typeface="Lato" panose="020F0502020204030203" pitchFamily="34" charset="0"/>
              </a:rPr>
              <a:t>S</a:t>
            </a:r>
            <a:r>
              <a:rPr lang="en-US" b="0" i="0" dirty="0">
                <a:solidFill>
                  <a:srgbClr val="414042"/>
                </a:solidFill>
                <a:effectLst/>
                <a:latin typeface="Lato" panose="020F0502020204030203" pitchFamily="34" charset="0"/>
              </a:rPr>
              <a:t> connected in series with the input voltage </a:t>
            </a:r>
            <a:r>
              <a:rPr lang="en-US" b="0" i="0" u="none" strike="noStrike" dirty="0">
                <a:solidFill>
                  <a:srgbClr val="414143"/>
                </a:solidFill>
                <a:effectLst/>
                <a:latin typeface="Lato" panose="020F0502020204030203" pitchFamily="34" charset="0"/>
              </a:rPr>
              <a:t>V</a:t>
            </a:r>
            <a:r>
              <a:rPr lang="en-US" b="0" i="0" u="none" strike="noStrike" baseline="-25000" dirty="0">
                <a:solidFill>
                  <a:srgbClr val="414143"/>
                </a:solidFill>
                <a:effectLst/>
                <a:latin typeface="Lato" panose="020F0502020204030203" pitchFamily="34" charset="0"/>
              </a:rPr>
              <a:t>S</a:t>
            </a:r>
            <a:r>
              <a:rPr lang="en-US" b="0" i="0" dirty="0">
                <a:solidFill>
                  <a:srgbClr val="414042"/>
                </a:solidFill>
                <a:effectLst/>
                <a:latin typeface="Lato" panose="020F0502020204030203" pitchFamily="34" charset="0"/>
              </a:rPr>
              <a:t> with the </a:t>
            </a:r>
            <a:r>
              <a:rPr lang="en-US" b="0" i="0" dirty="0" err="1">
                <a:solidFill>
                  <a:srgbClr val="414042"/>
                </a:solidFill>
                <a:effectLst/>
                <a:latin typeface="Lato" panose="020F0502020204030203" pitchFamily="34" charset="0"/>
              </a:rPr>
              <a:t>zener</a:t>
            </a:r>
            <a:r>
              <a:rPr lang="en-US" b="0" i="0" dirty="0">
                <a:solidFill>
                  <a:srgbClr val="414042"/>
                </a:solidFill>
                <a:effectLst/>
                <a:latin typeface="Lato" panose="020F0502020204030203" pitchFamily="34" charset="0"/>
              </a:rPr>
              <a:t> diode connected in parallel with the load </a:t>
            </a:r>
            <a:r>
              <a:rPr lang="en-US" b="0" i="0" u="none" strike="noStrike" dirty="0">
                <a:solidFill>
                  <a:srgbClr val="414143"/>
                </a:solidFill>
                <a:effectLst/>
                <a:latin typeface="Lato" panose="020F0502020204030203" pitchFamily="34" charset="0"/>
              </a:rPr>
              <a:t>R</a:t>
            </a:r>
            <a:r>
              <a:rPr lang="en-US" b="0" i="0" u="none" strike="noStrike" baseline="-25000" dirty="0">
                <a:solidFill>
                  <a:srgbClr val="414143"/>
                </a:solidFill>
                <a:effectLst/>
                <a:latin typeface="Lato" panose="020F0502020204030203" pitchFamily="34" charset="0"/>
              </a:rPr>
              <a:t>L</a:t>
            </a:r>
            <a:r>
              <a:rPr lang="en-US" b="0" i="0" dirty="0">
                <a:solidFill>
                  <a:srgbClr val="414042"/>
                </a:solidFill>
                <a:effectLst/>
                <a:latin typeface="Lato" panose="020F0502020204030203" pitchFamily="34" charset="0"/>
              </a:rPr>
              <a:t> in this reverse biased condition. The </a:t>
            </a:r>
            <a:r>
              <a:rPr lang="en-US" b="0" i="0" dirty="0" err="1">
                <a:solidFill>
                  <a:srgbClr val="414042"/>
                </a:solidFill>
                <a:effectLst/>
                <a:latin typeface="Lato" panose="020F0502020204030203" pitchFamily="34" charset="0"/>
              </a:rPr>
              <a:t>stabilised</a:t>
            </a:r>
            <a:r>
              <a:rPr lang="en-US" b="0" i="0" dirty="0">
                <a:solidFill>
                  <a:srgbClr val="414042"/>
                </a:solidFill>
                <a:effectLst/>
                <a:latin typeface="Lato" panose="020F0502020204030203" pitchFamily="34" charset="0"/>
              </a:rPr>
              <a:t> output voltage is always selected to be the same as the breakdown voltage </a:t>
            </a:r>
            <a:r>
              <a:rPr lang="en-US" b="0" i="0" u="none" strike="noStrike" dirty="0">
                <a:solidFill>
                  <a:srgbClr val="414143"/>
                </a:solidFill>
                <a:effectLst/>
                <a:latin typeface="Lato" panose="020F0502020204030203" pitchFamily="34" charset="0"/>
              </a:rPr>
              <a:t>V</a:t>
            </a:r>
            <a:r>
              <a:rPr lang="en-US" b="0" i="0" u="none" strike="noStrike" baseline="-25000" dirty="0">
                <a:solidFill>
                  <a:srgbClr val="414143"/>
                </a:solidFill>
                <a:effectLst/>
                <a:latin typeface="Lato" panose="020F0502020204030203" pitchFamily="34" charset="0"/>
              </a:rPr>
              <a:t>Z</a:t>
            </a:r>
            <a:r>
              <a:rPr lang="en-US" b="0" i="0" dirty="0">
                <a:solidFill>
                  <a:srgbClr val="414042"/>
                </a:solidFill>
                <a:effectLst/>
                <a:latin typeface="Lato" panose="020F0502020204030203" pitchFamily="34" charset="0"/>
              </a:rPr>
              <a:t> of the diode.</a:t>
            </a:r>
          </a:p>
          <a:p>
            <a:pPr algn="just"/>
            <a:br>
              <a:rPr lang="en-US" dirty="0"/>
            </a:br>
            <a:endParaRPr lang="en-IN" dirty="0"/>
          </a:p>
        </p:txBody>
      </p:sp>
    </p:spTree>
    <p:extLst>
      <p:ext uri="{BB962C8B-B14F-4D97-AF65-F5344CB8AC3E}">
        <p14:creationId xmlns:p14="http://schemas.microsoft.com/office/powerpoint/2010/main" val="4144460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847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E13C8F-0813-A191-0673-64F270565F35}"/>
              </a:ext>
            </a:extLst>
          </p:cNvPr>
          <p:cNvSpPr txBox="1"/>
          <p:nvPr/>
        </p:nvSpPr>
        <p:spPr>
          <a:xfrm>
            <a:off x="934065" y="753802"/>
            <a:ext cx="10235380" cy="3416320"/>
          </a:xfrm>
          <a:prstGeom prst="rect">
            <a:avLst/>
          </a:prstGeom>
          <a:noFill/>
        </p:spPr>
        <p:txBody>
          <a:bodyPr wrap="square">
            <a:spAutoFit/>
          </a:bodyPr>
          <a:lstStyle/>
          <a:p>
            <a:pPr algn="just"/>
            <a:r>
              <a:rPr lang="en-US" b="1" i="0" u="none" strike="noStrike" dirty="0">
                <a:solidFill>
                  <a:srgbClr val="3C4852"/>
                </a:solidFill>
                <a:effectLst/>
                <a:latin typeface="AvertaStd"/>
              </a:rPr>
              <a:t>Avalanche Breakdown</a:t>
            </a:r>
          </a:p>
          <a:p>
            <a:pPr algn="just"/>
            <a:r>
              <a:rPr lang="en-US" b="0" i="0" u="none" strike="noStrike" dirty="0">
                <a:solidFill>
                  <a:srgbClr val="3C4852"/>
                </a:solidFill>
                <a:effectLst/>
                <a:latin typeface="AvertaStd"/>
              </a:rPr>
              <a:t>When the reverse voltage is applied, the depletion layer of the Zener diode starts to widen. As the value of reverse voltage increases, the width of the depletion layer also keeps on increasing. In the presence of a strong electric field, the minority carriers gain kinetic energy. As the kinetic energy keeps on increasing, electrons start colliding with other ions in the depletion layer. In the process, more free electrons are knocked out, which further collide with ions and knock out even more free electrons. </a:t>
            </a:r>
          </a:p>
          <a:p>
            <a:pPr algn="just"/>
            <a:r>
              <a:rPr lang="en-US" b="0" i="0" u="none" strike="noStrike" dirty="0">
                <a:solidFill>
                  <a:srgbClr val="3C4852"/>
                </a:solidFill>
                <a:effectLst/>
                <a:latin typeface="AvertaStd"/>
              </a:rPr>
              <a:t>There is a sudden spike in the number and movement of free electrons in the depletion layer. This implies that there is a spike in the conductance value. At one point, known as the avalanche breakdown, there is a sharp increase in electrical conductance. </a:t>
            </a:r>
          </a:p>
          <a:p>
            <a:pPr algn="just"/>
            <a:r>
              <a:rPr lang="en-US" b="0" i="0" u="none" strike="noStrike" dirty="0">
                <a:solidFill>
                  <a:srgbClr val="3C4852"/>
                </a:solidFill>
                <a:effectLst/>
                <a:latin typeface="AvertaStd"/>
              </a:rPr>
              <a:t>Any normal diode would not be able to tolerate such a massive spike in current within a short interval. However, the Zener diode is designed to tolerate it and to conduct electricity at high reverse potential values. </a:t>
            </a:r>
          </a:p>
        </p:txBody>
      </p:sp>
    </p:spTree>
    <p:extLst>
      <p:ext uri="{BB962C8B-B14F-4D97-AF65-F5344CB8AC3E}">
        <p14:creationId xmlns:p14="http://schemas.microsoft.com/office/powerpoint/2010/main" val="41681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ACE05D-44B9-5407-B359-4AC744208437}"/>
              </a:ext>
            </a:extLst>
          </p:cNvPr>
          <p:cNvSpPr txBox="1"/>
          <p:nvPr/>
        </p:nvSpPr>
        <p:spPr>
          <a:xfrm>
            <a:off x="1971367" y="1444604"/>
            <a:ext cx="8249265" cy="3416320"/>
          </a:xfrm>
          <a:prstGeom prst="rect">
            <a:avLst/>
          </a:prstGeom>
          <a:noFill/>
        </p:spPr>
        <p:txBody>
          <a:bodyPr wrap="square">
            <a:spAutoFit/>
          </a:bodyPr>
          <a:lstStyle/>
          <a:p>
            <a:pPr algn="just"/>
            <a:r>
              <a:rPr lang="en-US" b="1" i="0" u="none" strike="noStrike" dirty="0">
                <a:solidFill>
                  <a:srgbClr val="3C4852"/>
                </a:solidFill>
                <a:effectLst/>
                <a:latin typeface="AvertaStd"/>
              </a:rPr>
              <a:t>Zener Breakdown</a:t>
            </a:r>
          </a:p>
          <a:p>
            <a:pPr algn="l"/>
            <a:r>
              <a:rPr lang="en-US" b="0" i="0" u="none" strike="noStrike" dirty="0">
                <a:solidFill>
                  <a:srgbClr val="3C4852"/>
                </a:solidFill>
                <a:effectLst/>
                <a:latin typeface="AvertaStd"/>
              </a:rPr>
              <a:t>Avalanche breakdown happens at a higher voltage value and is not very sharp. The sharper breakdown region is that of Zener breakdown and it happens at a lower reverse potential value. As mentioned above, the Zener diode is a heavily doped diode. That means the concentration of impurities in the depletion layer is much higher. </a:t>
            </a:r>
          </a:p>
          <a:p>
            <a:pPr algn="l"/>
            <a:r>
              <a:rPr lang="en-US" b="0" i="0" u="none" strike="noStrike" dirty="0">
                <a:solidFill>
                  <a:srgbClr val="3C4852"/>
                </a:solidFill>
                <a:effectLst/>
                <a:latin typeface="AvertaStd"/>
              </a:rPr>
              <a:t>Hence, for a given value of reverse potential, the number of ions in a Zener diode would be higher as compared to that in a normal diode. Hence, the depletion layer in the Zener diode is thinner. Having a thinner depletion layer implies a higher electric field strength or higher voltage gradient. After a given point, the electrons break free from the covalent bonds and start conducting electricity. This breakdown region is known as the Zener breakdown. Zener voltage refers to the voltage at which it occurs. </a:t>
            </a:r>
          </a:p>
        </p:txBody>
      </p:sp>
    </p:spTree>
    <p:extLst>
      <p:ext uri="{BB962C8B-B14F-4D97-AF65-F5344CB8AC3E}">
        <p14:creationId xmlns:p14="http://schemas.microsoft.com/office/powerpoint/2010/main" val="1260534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0EFE08-23A9-A712-04C7-E7ECBF8492E1}"/>
              </a:ext>
            </a:extLst>
          </p:cNvPr>
          <p:cNvSpPr txBox="1"/>
          <p:nvPr/>
        </p:nvSpPr>
        <p:spPr>
          <a:xfrm>
            <a:off x="2074607" y="1142689"/>
            <a:ext cx="6096000" cy="369332"/>
          </a:xfrm>
          <a:prstGeom prst="rect">
            <a:avLst/>
          </a:prstGeom>
          <a:noFill/>
        </p:spPr>
        <p:txBody>
          <a:bodyPr wrap="square">
            <a:spAutoFit/>
          </a:bodyPr>
          <a:lstStyle/>
          <a:p>
            <a:pPr algn="l"/>
            <a:r>
              <a:rPr lang="en-IN" b="0" i="0" u="none" strike="noStrike" dirty="0">
                <a:solidFill>
                  <a:srgbClr val="3C4852"/>
                </a:solidFill>
                <a:effectLst/>
                <a:latin typeface="AvertaStd"/>
              </a:rPr>
              <a:t>I-V Plot for Zener diode</a:t>
            </a:r>
            <a:endParaRPr lang="en-IN" b="1" i="0" u="none" strike="noStrike" dirty="0">
              <a:solidFill>
                <a:srgbClr val="3C4852"/>
              </a:solidFill>
              <a:effectLst/>
              <a:latin typeface="AvertaStd"/>
            </a:endParaRPr>
          </a:p>
        </p:txBody>
      </p:sp>
      <p:pic>
        <p:nvPicPr>
          <p:cNvPr id="1028" name="Picture 4" descr="zener diode characteristics">
            <a:extLst>
              <a:ext uri="{FF2B5EF4-FFF2-40B4-BE49-F238E27FC236}">
                <a16:creationId xmlns:a16="http://schemas.microsoft.com/office/drawing/2014/main" id="{A840ACAC-21D4-3DC6-EA88-A80AFA60A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1412" y="2146351"/>
            <a:ext cx="5796885"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153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EE44EA-8270-C573-C2DF-4215B0F26DAA}"/>
              </a:ext>
            </a:extLst>
          </p:cNvPr>
          <p:cNvSpPr txBox="1"/>
          <p:nvPr/>
        </p:nvSpPr>
        <p:spPr>
          <a:xfrm>
            <a:off x="1081547" y="476803"/>
            <a:ext cx="8947355" cy="4247317"/>
          </a:xfrm>
          <a:prstGeom prst="rect">
            <a:avLst/>
          </a:prstGeom>
          <a:noFill/>
        </p:spPr>
        <p:txBody>
          <a:bodyPr wrap="square">
            <a:spAutoFit/>
          </a:bodyPr>
          <a:lstStyle/>
          <a:p>
            <a:pPr algn="just"/>
            <a:r>
              <a:rPr lang="en-US" b="0" i="0" u="none" strike="noStrike" dirty="0">
                <a:solidFill>
                  <a:srgbClr val="3C4852"/>
                </a:solidFill>
                <a:effectLst/>
                <a:latin typeface="AvertaStd"/>
              </a:rPr>
              <a:t>Use of Zener diode As a voltage regulator</a:t>
            </a:r>
            <a:endParaRPr lang="en-US" b="1" i="0" u="none" strike="noStrike" dirty="0">
              <a:solidFill>
                <a:srgbClr val="3C4852"/>
              </a:solidFill>
              <a:effectLst/>
              <a:latin typeface="AvertaStd"/>
            </a:endParaRPr>
          </a:p>
          <a:p>
            <a:pPr algn="just"/>
            <a:r>
              <a:rPr lang="en-US" b="0" i="0" u="none" strike="noStrike" dirty="0">
                <a:solidFill>
                  <a:srgbClr val="3C4852"/>
                </a:solidFill>
                <a:effectLst/>
                <a:latin typeface="AvertaStd"/>
              </a:rPr>
              <a:t>The Zener diode has the characteristic that its voltage remains constant over a broad range of electric currents. A voltage regulator is called so because it can regulate the electrical voltage across a circuit. It ensures that the input voltage stays constant throughout the entire time period of supply. Thanks to the Zener diode, the value of voltage does not drop and remains constant even when a high power load is applied. This is a problem that used to occur a lot in olden times and still happens in rural areas.</a:t>
            </a:r>
          </a:p>
          <a:p>
            <a:pPr algn="just"/>
            <a:r>
              <a:rPr lang="en-US" b="0" i="0" u="none" strike="noStrike" dirty="0">
                <a:solidFill>
                  <a:srgbClr val="3C4852"/>
                </a:solidFill>
                <a:effectLst/>
                <a:latin typeface="AvertaStd"/>
              </a:rPr>
              <a:t>In an electrical circuit, the Zener diode is applied in parallel with the load. A resistor is connected in series with the diode to limit the supply of electrical current across the diode. The cathode is connected to the positive terminal of the battery (or cell) and the anode is connected to the negative terminal. </a:t>
            </a:r>
          </a:p>
          <a:p>
            <a:pPr algn="just"/>
            <a:r>
              <a:rPr lang="en-US" b="0" i="0" u="none" strike="noStrike" dirty="0">
                <a:solidFill>
                  <a:srgbClr val="3C4852"/>
                </a:solidFill>
                <a:effectLst/>
                <a:latin typeface="AvertaStd"/>
              </a:rPr>
              <a:t>Zener diodes are used in computers to ensure that there are no major voltage fluctuations as the computer machinery can be harmed if that happens. There is also a risk of fire in case of a sudden rise in voltage level. </a:t>
            </a:r>
          </a:p>
          <a:p>
            <a:pPr algn="just"/>
            <a:r>
              <a:rPr lang="en-US" b="0" i="0" u="none" strike="noStrike" dirty="0">
                <a:solidFill>
                  <a:srgbClr val="3C4852"/>
                </a:solidFill>
                <a:effectLst/>
                <a:latin typeface="AvertaStd"/>
              </a:rPr>
              <a:t>Zener diodes are also used in power generators to ensure a steady voltage supply.</a:t>
            </a:r>
          </a:p>
        </p:txBody>
      </p:sp>
    </p:spTree>
    <p:extLst>
      <p:ext uri="{BB962C8B-B14F-4D97-AF65-F5344CB8AC3E}">
        <p14:creationId xmlns:p14="http://schemas.microsoft.com/office/powerpoint/2010/main" val="355587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BC6422-0DED-5D6E-3127-80EFE78DD103}"/>
              </a:ext>
            </a:extLst>
          </p:cNvPr>
          <p:cNvSpPr txBox="1"/>
          <p:nvPr/>
        </p:nvSpPr>
        <p:spPr>
          <a:xfrm>
            <a:off x="904567" y="476803"/>
            <a:ext cx="9960077" cy="4247317"/>
          </a:xfrm>
          <a:prstGeom prst="rect">
            <a:avLst/>
          </a:prstGeom>
          <a:noFill/>
        </p:spPr>
        <p:txBody>
          <a:bodyPr wrap="square">
            <a:spAutoFit/>
          </a:bodyPr>
          <a:lstStyle/>
          <a:p>
            <a:pPr algn="just"/>
            <a:r>
              <a:rPr lang="en-US" b="1" i="0" dirty="0">
                <a:solidFill>
                  <a:srgbClr val="444444"/>
                </a:solidFill>
                <a:effectLst/>
                <a:latin typeface="Poppins" panose="00000500000000000000" pitchFamily="2" charset="0"/>
              </a:rPr>
              <a:t>Zener Diode as a Voltage Regulator</a:t>
            </a:r>
          </a:p>
          <a:p>
            <a:pPr algn="just"/>
            <a:r>
              <a:rPr lang="en-US" b="0" i="0" dirty="0">
                <a:solidFill>
                  <a:srgbClr val="444444"/>
                </a:solidFill>
                <a:effectLst/>
                <a:latin typeface="Poppins" panose="00000500000000000000" pitchFamily="2" charset="0"/>
              </a:rPr>
              <a:t>There is a series resistor connected to the circuit in order to limit the current into the diode. It is connected to the positive terminal of the </a:t>
            </a:r>
            <a:r>
              <a:rPr lang="en-US" b="0" i="0" dirty="0" err="1">
                <a:solidFill>
                  <a:srgbClr val="444444"/>
                </a:solidFill>
                <a:effectLst/>
                <a:latin typeface="Poppins" panose="00000500000000000000" pitchFamily="2" charset="0"/>
              </a:rPr>
              <a:t>d.c.</a:t>
            </a:r>
            <a:r>
              <a:rPr lang="en-US" b="0" i="0" dirty="0">
                <a:solidFill>
                  <a:srgbClr val="444444"/>
                </a:solidFill>
                <a:effectLst/>
                <a:latin typeface="Poppins" panose="00000500000000000000" pitchFamily="2" charset="0"/>
              </a:rPr>
              <a:t> It works in such a way the reverse-biased can also work in breakdown conditions. We do not use ordinary junction diode because the low power rating diode can get damaged when we apply reverse bias above its breakdown voltage. When the minimum input voltage and the maximum load current is applied, the Zener diode current should always be minimum.</a:t>
            </a:r>
          </a:p>
          <a:p>
            <a:pPr algn="just"/>
            <a:r>
              <a:rPr lang="en-US" b="0" i="0" dirty="0">
                <a:solidFill>
                  <a:srgbClr val="444444"/>
                </a:solidFill>
                <a:effectLst/>
                <a:latin typeface="Poppins" panose="00000500000000000000" pitchFamily="2" charset="0"/>
              </a:rPr>
              <a:t>Since the input voltage and the required output voltage is known, it is easier to choose a Zener diode with a voltage approximately equal to the load voltage, i.e. </a:t>
            </a:r>
            <a:r>
              <a:rPr lang="en-US" b="1" i="1" dirty="0">
                <a:solidFill>
                  <a:srgbClr val="444444"/>
                </a:solidFill>
                <a:effectLst/>
                <a:latin typeface="Poppins" panose="00000500000000000000" pitchFamily="2" charset="0"/>
              </a:rPr>
              <a:t>VZ</a:t>
            </a:r>
            <a:r>
              <a:rPr lang="en-US" b="1" i="0" dirty="0">
                <a:solidFill>
                  <a:srgbClr val="444444"/>
                </a:solidFill>
                <a:effectLst/>
                <a:latin typeface="Poppins" panose="00000500000000000000" pitchFamily="2" charset="0"/>
              </a:rPr>
              <a:t>  =</a:t>
            </a:r>
            <a:r>
              <a:rPr lang="en-US" b="1" i="1" dirty="0">
                <a:solidFill>
                  <a:srgbClr val="444444"/>
                </a:solidFill>
                <a:effectLst/>
                <a:latin typeface="Poppins" panose="00000500000000000000" pitchFamily="2" charset="0"/>
              </a:rPr>
              <a:t> VL</a:t>
            </a:r>
            <a:r>
              <a:rPr lang="en-US" b="0" i="0" dirty="0">
                <a:solidFill>
                  <a:srgbClr val="444444"/>
                </a:solidFill>
                <a:effectLst/>
                <a:latin typeface="Poppins" panose="00000500000000000000" pitchFamily="2" charset="0"/>
              </a:rPr>
              <a:t>.</a:t>
            </a:r>
          </a:p>
          <a:p>
            <a:pPr algn="l"/>
            <a:r>
              <a:rPr lang="en-US" b="0" i="0" dirty="0">
                <a:solidFill>
                  <a:srgbClr val="444444"/>
                </a:solidFill>
                <a:effectLst/>
                <a:latin typeface="Poppins" panose="00000500000000000000" pitchFamily="2" charset="0"/>
              </a:rPr>
              <a:t>Following is the link explaining the difference between Zener breakdown and Avalanche breakdown:</a:t>
            </a:r>
          </a:p>
          <a:p>
            <a:br>
              <a:rPr lang="en-US" dirty="0"/>
            </a:br>
            <a:endParaRPr lang="en-IN" dirty="0"/>
          </a:p>
        </p:txBody>
      </p:sp>
    </p:spTree>
    <p:extLst>
      <p:ext uri="{BB962C8B-B14F-4D97-AF65-F5344CB8AC3E}">
        <p14:creationId xmlns:p14="http://schemas.microsoft.com/office/powerpoint/2010/main" val="2448666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A9F448-B287-E044-A10C-B33F33801525}"/>
              </a:ext>
            </a:extLst>
          </p:cNvPr>
          <p:cNvSpPr txBox="1"/>
          <p:nvPr/>
        </p:nvSpPr>
        <p:spPr>
          <a:xfrm>
            <a:off x="1524000" y="562586"/>
            <a:ext cx="6096000" cy="369332"/>
          </a:xfrm>
          <a:prstGeom prst="rect">
            <a:avLst/>
          </a:prstGeom>
          <a:noFill/>
        </p:spPr>
        <p:txBody>
          <a:bodyPr wrap="square">
            <a:spAutoFit/>
          </a:bodyPr>
          <a:lstStyle/>
          <a:p>
            <a:pPr algn="l"/>
            <a:r>
              <a:rPr lang="en-IN" b="1" i="0" dirty="0">
                <a:solidFill>
                  <a:srgbClr val="404041"/>
                </a:solidFill>
                <a:effectLst/>
                <a:latin typeface="Lato" panose="020F0502020204030204" pitchFamily="34" charset="0"/>
              </a:rPr>
              <a:t>Zener Diode Regulator</a:t>
            </a:r>
          </a:p>
        </p:txBody>
      </p:sp>
      <p:pic>
        <p:nvPicPr>
          <p:cNvPr id="3074" name="Picture 2" descr="zener diode regulator">
            <a:extLst>
              <a:ext uri="{FF2B5EF4-FFF2-40B4-BE49-F238E27FC236}">
                <a16:creationId xmlns:a16="http://schemas.microsoft.com/office/drawing/2014/main" id="{1FC961D7-F684-456D-9A05-664D90675F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8824" y="1123950"/>
            <a:ext cx="3467100" cy="2305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4F3C936-F4A4-6149-8112-272A794686E6}"/>
              </a:ext>
            </a:extLst>
          </p:cNvPr>
          <p:cNvSpPr txBox="1"/>
          <p:nvPr/>
        </p:nvSpPr>
        <p:spPr>
          <a:xfrm>
            <a:off x="1061883" y="3813672"/>
            <a:ext cx="10245213" cy="923330"/>
          </a:xfrm>
          <a:prstGeom prst="rect">
            <a:avLst/>
          </a:prstGeom>
          <a:noFill/>
        </p:spPr>
        <p:txBody>
          <a:bodyPr wrap="square">
            <a:spAutoFit/>
          </a:bodyPr>
          <a:lstStyle/>
          <a:p>
            <a:r>
              <a:rPr lang="en-US" b="0" i="0" dirty="0">
                <a:solidFill>
                  <a:srgbClr val="414042"/>
                </a:solidFill>
                <a:effectLst/>
                <a:latin typeface="Lato" panose="020F0502020204030203" pitchFamily="34" charset="0"/>
              </a:rPr>
              <a:t>Resistor, </a:t>
            </a:r>
            <a:r>
              <a:rPr lang="en-US" b="0" i="0" u="none" strike="noStrike" dirty="0">
                <a:solidFill>
                  <a:srgbClr val="414143"/>
                </a:solidFill>
                <a:effectLst/>
                <a:latin typeface="Lato" panose="020F0502020204030203" pitchFamily="34" charset="0"/>
              </a:rPr>
              <a:t>R</a:t>
            </a:r>
            <a:r>
              <a:rPr lang="en-US" b="0" i="0" u="none" strike="noStrike" baseline="-25000" dirty="0">
                <a:solidFill>
                  <a:srgbClr val="414143"/>
                </a:solidFill>
                <a:effectLst/>
                <a:latin typeface="Lato" panose="020F0502020204030203" pitchFamily="34" charset="0"/>
              </a:rPr>
              <a:t>S</a:t>
            </a:r>
            <a:r>
              <a:rPr lang="en-US" b="0" i="0" dirty="0">
                <a:solidFill>
                  <a:srgbClr val="414042"/>
                </a:solidFill>
                <a:effectLst/>
                <a:latin typeface="Lato" panose="020F0502020204030203" pitchFamily="34" charset="0"/>
              </a:rPr>
              <a:t> is connected in series with the </a:t>
            </a:r>
            <a:r>
              <a:rPr lang="en-US" b="0" i="0" dirty="0" err="1">
                <a:solidFill>
                  <a:srgbClr val="414042"/>
                </a:solidFill>
                <a:effectLst/>
                <a:latin typeface="Lato" panose="020F0502020204030203" pitchFamily="34" charset="0"/>
              </a:rPr>
              <a:t>zener</a:t>
            </a:r>
            <a:r>
              <a:rPr lang="en-US" b="0" i="0" dirty="0">
                <a:solidFill>
                  <a:srgbClr val="414042"/>
                </a:solidFill>
                <a:effectLst/>
                <a:latin typeface="Lato" panose="020F0502020204030203" pitchFamily="34" charset="0"/>
              </a:rPr>
              <a:t> diode to limit the current flow through the diode with the voltage source, </a:t>
            </a:r>
            <a:r>
              <a:rPr lang="en-US" b="0" i="0" u="none" strike="noStrike" dirty="0">
                <a:solidFill>
                  <a:srgbClr val="414143"/>
                </a:solidFill>
                <a:effectLst/>
                <a:latin typeface="Lato" panose="020F0502020204030203" pitchFamily="34" charset="0"/>
              </a:rPr>
              <a:t>V</a:t>
            </a:r>
            <a:r>
              <a:rPr lang="en-US" b="0" i="0" u="none" strike="noStrike" baseline="-25000" dirty="0">
                <a:solidFill>
                  <a:srgbClr val="414143"/>
                </a:solidFill>
                <a:effectLst/>
                <a:latin typeface="Lato" panose="020F0502020204030203" pitchFamily="34" charset="0"/>
              </a:rPr>
              <a:t>S</a:t>
            </a:r>
            <a:r>
              <a:rPr lang="en-US" b="0" i="0" dirty="0">
                <a:solidFill>
                  <a:srgbClr val="414042"/>
                </a:solidFill>
                <a:effectLst/>
                <a:latin typeface="Lato" panose="020F0502020204030203" pitchFamily="34" charset="0"/>
              </a:rPr>
              <a:t> being connected across the combination. The </a:t>
            </a:r>
            <a:r>
              <a:rPr lang="en-US" b="0" i="0" dirty="0" err="1">
                <a:solidFill>
                  <a:srgbClr val="414042"/>
                </a:solidFill>
                <a:effectLst/>
                <a:latin typeface="Lato" panose="020F0502020204030203" pitchFamily="34" charset="0"/>
              </a:rPr>
              <a:t>stabilised</a:t>
            </a:r>
            <a:r>
              <a:rPr lang="en-US" b="0" i="0" dirty="0">
                <a:solidFill>
                  <a:srgbClr val="414042"/>
                </a:solidFill>
                <a:effectLst/>
                <a:latin typeface="Lato" panose="020F0502020204030203" pitchFamily="34" charset="0"/>
              </a:rPr>
              <a:t> output voltage </a:t>
            </a:r>
            <a:r>
              <a:rPr lang="en-US" b="0" i="0" u="none" strike="noStrike" dirty="0" err="1">
                <a:solidFill>
                  <a:srgbClr val="414143"/>
                </a:solidFill>
                <a:effectLst/>
                <a:latin typeface="Lato" panose="020F0502020204030203" pitchFamily="34" charset="0"/>
              </a:rPr>
              <a:t>V</a:t>
            </a:r>
            <a:r>
              <a:rPr lang="en-US" b="0" i="0" u="none" strike="noStrike" baseline="-25000" dirty="0" err="1">
                <a:solidFill>
                  <a:srgbClr val="414143"/>
                </a:solidFill>
                <a:effectLst/>
                <a:latin typeface="Lato" panose="020F0502020204030203" pitchFamily="34" charset="0"/>
              </a:rPr>
              <a:t>out</a:t>
            </a:r>
            <a:r>
              <a:rPr lang="en-US" b="0" i="0" dirty="0">
                <a:solidFill>
                  <a:srgbClr val="414042"/>
                </a:solidFill>
                <a:effectLst/>
                <a:latin typeface="Lato" panose="020F0502020204030203" pitchFamily="34" charset="0"/>
              </a:rPr>
              <a:t> is taken from across the </a:t>
            </a:r>
            <a:r>
              <a:rPr lang="en-US" b="0" i="0" dirty="0" err="1">
                <a:solidFill>
                  <a:srgbClr val="414042"/>
                </a:solidFill>
                <a:effectLst/>
                <a:latin typeface="Lato" panose="020F0502020204030203" pitchFamily="34" charset="0"/>
              </a:rPr>
              <a:t>zener</a:t>
            </a:r>
            <a:r>
              <a:rPr lang="en-US" b="0" i="0" dirty="0">
                <a:solidFill>
                  <a:srgbClr val="414042"/>
                </a:solidFill>
                <a:effectLst/>
                <a:latin typeface="Lato" panose="020F0502020204030203" pitchFamily="34" charset="0"/>
              </a:rPr>
              <a:t> diode.</a:t>
            </a:r>
            <a:endParaRPr lang="en-IN" dirty="0"/>
          </a:p>
        </p:txBody>
      </p:sp>
    </p:spTree>
    <p:extLst>
      <p:ext uri="{BB962C8B-B14F-4D97-AF65-F5344CB8AC3E}">
        <p14:creationId xmlns:p14="http://schemas.microsoft.com/office/powerpoint/2010/main" val="72211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59DB29-8EA3-AF39-1EF9-DD25D921BCA4}"/>
              </a:ext>
            </a:extLst>
          </p:cNvPr>
          <p:cNvSpPr txBox="1"/>
          <p:nvPr/>
        </p:nvSpPr>
        <p:spPr>
          <a:xfrm>
            <a:off x="963561" y="1169301"/>
            <a:ext cx="9065342" cy="3139321"/>
          </a:xfrm>
          <a:prstGeom prst="rect">
            <a:avLst/>
          </a:prstGeom>
          <a:noFill/>
        </p:spPr>
        <p:txBody>
          <a:bodyPr wrap="square">
            <a:spAutoFit/>
          </a:bodyPr>
          <a:lstStyle/>
          <a:p>
            <a:pPr algn="just"/>
            <a:r>
              <a:rPr lang="en-US" b="0" i="0" dirty="0">
                <a:solidFill>
                  <a:srgbClr val="414042"/>
                </a:solidFill>
                <a:effectLst/>
                <a:latin typeface="Lato" panose="020F0502020204030203" pitchFamily="34" charset="0"/>
              </a:rPr>
              <a:t>The </a:t>
            </a:r>
            <a:r>
              <a:rPr lang="en-US" b="0" i="0" dirty="0" err="1">
                <a:solidFill>
                  <a:srgbClr val="414042"/>
                </a:solidFill>
                <a:effectLst/>
                <a:latin typeface="Lato" panose="020F0502020204030203" pitchFamily="34" charset="0"/>
              </a:rPr>
              <a:t>zener</a:t>
            </a:r>
            <a:r>
              <a:rPr lang="en-US" b="0" i="0" dirty="0">
                <a:solidFill>
                  <a:srgbClr val="414042"/>
                </a:solidFill>
                <a:effectLst/>
                <a:latin typeface="Lato" panose="020F0502020204030203" pitchFamily="34" charset="0"/>
              </a:rPr>
              <a:t> diode is connected with its cathode terminal connected to the positive rail of the DC supply so it is reverse biased and will be operating in its breakdown condition. Resistor </a:t>
            </a:r>
            <a:r>
              <a:rPr lang="en-US" b="0" i="0" u="none" strike="noStrike" dirty="0">
                <a:solidFill>
                  <a:srgbClr val="414143"/>
                </a:solidFill>
                <a:effectLst/>
                <a:latin typeface="Lato" panose="020F0502020204030203" pitchFamily="34" charset="0"/>
              </a:rPr>
              <a:t>R</a:t>
            </a:r>
            <a:r>
              <a:rPr lang="en-US" b="0" i="0" u="none" strike="noStrike" baseline="-25000" dirty="0">
                <a:solidFill>
                  <a:srgbClr val="414143"/>
                </a:solidFill>
                <a:effectLst/>
                <a:latin typeface="Lato" panose="020F0502020204030203" pitchFamily="34" charset="0"/>
              </a:rPr>
              <a:t>S</a:t>
            </a:r>
            <a:r>
              <a:rPr lang="en-US" b="0" i="0" dirty="0">
                <a:solidFill>
                  <a:srgbClr val="414042"/>
                </a:solidFill>
                <a:effectLst/>
                <a:latin typeface="Lato" panose="020F0502020204030203" pitchFamily="34" charset="0"/>
              </a:rPr>
              <a:t> is selected so to limit the maximum current flowing in the circuit.</a:t>
            </a:r>
          </a:p>
          <a:p>
            <a:pPr algn="just"/>
            <a:r>
              <a:rPr lang="en-US" b="0" i="0" dirty="0">
                <a:solidFill>
                  <a:srgbClr val="414042"/>
                </a:solidFill>
                <a:effectLst/>
                <a:latin typeface="Lato" panose="020F0502020204030203" pitchFamily="34" charset="0"/>
              </a:rPr>
              <a:t>With no load connected to the circuit, the load current will be zero, ( </a:t>
            </a:r>
            <a:r>
              <a:rPr lang="en-US" b="0" i="0" u="none" strike="noStrike" dirty="0">
                <a:solidFill>
                  <a:srgbClr val="414143"/>
                </a:solidFill>
                <a:effectLst/>
                <a:latin typeface="Lato" panose="020F0502020204030203" pitchFamily="34" charset="0"/>
              </a:rPr>
              <a:t>I</a:t>
            </a:r>
            <a:r>
              <a:rPr lang="en-US" b="0" i="0" u="none" strike="noStrike" baseline="-25000" dirty="0">
                <a:solidFill>
                  <a:srgbClr val="414143"/>
                </a:solidFill>
                <a:effectLst/>
                <a:latin typeface="Lato" panose="020F0502020204030203" pitchFamily="34" charset="0"/>
              </a:rPr>
              <a:t>L</a:t>
            </a:r>
            <a:r>
              <a:rPr lang="en-US" b="0" i="0" u="none" strike="noStrike" dirty="0">
                <a:solidFill>
                  <a:srgbClr val="414143"/>
                </a:solidFill>
                <a:effectLst/>
                <a:latin typeface="Lato" panose="020F0502020204030203" pitchFamily="34" charset="0"/>
              </a:rPr>
              <a:t> = 0</a:t>
            </a:r>
            <a:r>
              <a:rPr lang="en-US" b="0" i="0" dirty="0">
                <a:solidFill>
                  <a:srgbClr val="414042"/>
                </a:solidFill>
                <a:effectLst/>
                <a:latin typeface="Lato" panose="020F0502020204030203" pitchFamily="34" charset="0"/>
              </a:rPr>
              <a:t> ), and all the circuit current passes through the </a:t>
            </a:r>
            <a:r>
              <a:rPr lang="en-US" b="0" i="0" dirty="0" err="1">
                <a:solidFill>
                  <a:srgbClr val="414042"/>
                </a:solidFill>
                <a:effectLst/>
                <a:latin typeface="Lato" panose="020F0502020204030203" pitchFamily="34" charset="0"/>
              </a:rPr>
              <a:t>zener</a:t>
            </a:r>
            <a:r>
              <a:rPr lang="en-US" b="0" i="0" dirty="0">
                <a:solidFill>
                  <a:srgbClr val="414042"/>
                </a:solidFill>
                <a:effectLst/>
                <a:latin typeface="Lato" panose="020F0502020204030203" pitchFamily="34" charset="0"/>
              </a:rPr>
              <a:t> diode which in turn dissipates its maximum power.</a:t>
            </a:r>
          </a:p>
          <a:p>
            <a:pPr algn="just"/>
            <a:r>
              <a:rPr lang="en-US" b="0" i="0" dirty="0">
                <a:solidFill>
                  <a:srgbClr val="414042"/>
                </a:solidFill>
                <a:effectLst/>
                <a:latin typeface="Lato" panose="020F0502020204030203" pitchFamily="34" charset="0"/>
              </a:rPr>
              <a:t>Also a small value of the series resistor </a:t>
            </a:r>
            <a:r>
              <a:rPr lang="en-US" b="0" i="0" u="none" strike="noStrike" dirty="0">
                <a:solidFill>
                  <a:srgbClr val="414143"/>
                </a:solidFill>
                <a:effectLst/>
                <a:latin typeface="Lato" panose="020F0502020204030203" pitchFamily="34" charset="0"/>
              </a:rPr>
              <a:t>R</a:t>
            </a:r>
            <a:r>
              <a:rPr lang="en-US" b="0" i="0" u="none" strike="noStrike" baseline="-25000" dirty="0">
                <a:solidFill>
                  <a:srgbClr val="414143"/>
                </a:solidFill>
                <a:effectLst/>
                <a:latin typeface="Lato" panose="020F0502020204030203" pitchFamily="34" charset="0"/>
              </a:rPr>
              <a:t>S</a:t>
            </a:r>
            <a:r>
              <a:rPr lang="en-US" b="0" i="0" dirty="0">
                <a:solidFill>
                  <a:srgbClr val="414042"/>
                </a:solidFill>
                <a:effectLst/>
                <a:latin typeface="Lato" panose="020F0502020204030203" pitchFamily="34" charset="0"/>
              </a:rPr>
              <a:t> will result in a greater diode current when the load resistance </a:t>
            </a:r>
            <a:r>
              <a:rPr lang="en-US" b="0" i="0" u="none" strike="noStrike" dirty="0">
                <a:solidFill>
                  <a:srgbClr val="414143"/>
                </a:solidFill>
                <a:effectLst/>
                <a:latin typeface="Lato" panose="020F0502020204030203" pitchFamily="34" charset="0"/>
              </a:rPr>
              <a:t>R</a:t>
            </a:r>
            <a:r>
              <a:rPr lang="en-US" b="0" i="0" u="none" strike="noStrike" baseline="-25000" dirty="0">
                <a:solidFill>
                  <a:srgbClr val="414143"/>
                </a:solidFill>
                <a:effectLst/>
                <a:latin typeface="Lato" panose="020F0502020204030203" pitchFamily="34" charset="0"/>
              </a:rPr>
              <a:t>L</a:t>
            </a:r>
            <a:r>
              <a:rPr lang="en-US" b="0" i="0" dirty="0">
                <a:solidFill>
                  <a:srgbClr val="414042"/>
                </a:solidFill>
                <a:effectLst/>
                <a:latin typeface="Lato" panose="020F0502020204030203" pitchFamily="34" charset="0"/>
              </a:rPr>
              <a:t> is connected and large as this will increase the power dissipation requirement of the diode so care must be taken when selecting the appropriate value of series resistance so that the </a:t>
            </a:r>
            <a:r>
              <a:rPr lang="en-US" b="0" i="0" dirty="0" err="1">
                <a:solidFill>
                  <a:srgbClr val="414042"/>
                </a:solidFill>
                <a:effectLst/>
                <a:latin typeface="Lato" panose="020F0502020204030203" pitchFamily="34" charset="0"/>
              </a:rPr>
              <a:t>zener’s</a:t>
            </a:r>
            <a:r>
              <a:rPr lang="en-US" b="0" i="0" dirty="0">
                <a:solidFill>
                  <a:srgbClr val="414042"/>
                </a:solidFill>
                <a:effectLst/>
                <a:latin typeface="Lato" panose="020F0502020204030203" pitchFamily="34" charset="0"/>
              </a:rPr>
              <a:t> maximum power rating is not exceeded under this no-load or high-impedance condition.</a:t>
            </a:r>
          </a:p>
        </p:txBody>
      </p:sp>
    </p:spTree>
    <p:extLst>
      <p:ext uri="{BB962C8B-B14F-4D97-AF65-F5344CB8AC3E}">
        <p14:creationId xmlns:p14="http://schemas.microsoft.com/office/powerpoint/2010/main" val="3743006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2A01C5-E3BC-9B32-F520-28913A5FDDC6}"/>
              </a:ext>
            </a:extLst>
          </p:cNvPr>
          <p:cNvSpPr txBox="1"/>
          <p:nvPr/>
        </p:nvSpPr>
        <p:spPr>
          <a:xfrm>
            <a:off x="1337187" y="1169301"/>
            <a:ext cx="8662219" cy="3416320"/>
          </a:xfrm>
          <a:prstGeom prst="rect">
            <a:avLst/>
          </a:prstGeom>
          <a:noFill/>
        </p:spPr>
        <p:txBody>
          <a:bodyPr wrap="square">
            <a:spAutoFit/>
          </a:bodyPr>
          <a:lstStyle/>
          <a:p>
            <a:pPr algn="just"/>
            <a:r>
              <a:rPr lang="en-US" b="0" i="0" dirty="0">
                <a:solidFill>
                  <a:srgbClr val="414042"/>
                </a:solidFill>
                <a:effectLst/>
                <a:latin typeface="Lato" panose="020F0502020204030203" pitchFamily="34" charset="0"/>
              </a:rPr>
              <a:t>The load is connected in parallel with the </a:t>
            </a:r>
            <a:r>
              <a:rPr lang="en-US" b="0" i="0" dirty="0" err="1">
                <a:solidFill>
                  <a:srgbClr val="414042"/>
                </a:solidFill>
                <a:effectLst/>
                <a:latin typeface="Lato" panose="020F0502020204030203" pitchFamily="34" charset="0"/>
              </a:rPr>
              <a:t>zener</a:t>
            </a:r>
            <a:r>
              <a:rPr lang="en-US" b="0" i="0" dirty="0">
                <a:solidFill>
                  <a:srgbClr val="414042"/>
                </a:solidFill>
                <a:effectLst/>
                <a:latin typeface="Lato" panose="020F0502020204030203" pitchFamily="34" charset="0"/>
              </a:rPr>
              <a:t> diode, so the voltage across </a:t>
            </a:r>
            <a:r>
              <a:rPr lang="en-US" b="0" i="0" u="none" strike="noStrike" dirty="0">
                <a:solidFill>
                  <a:srgbClr val="414143"/>
                </a:solidFill>
                <a:effectLst/>
                <a:latin typeface="Lato" panose="020F0502020204030203" pitchFamily="34" charset="0"/>
              </a:rPr>
              <a:t>R</a:t>
            </a:r>
            <a:r>
              <a:rPr lang="en-US" b="0" i="0" u="none" strike="noStrike" baseline="-25000" dirty="0">
                <a:solidFill>
                  <a:srgbClr val="414143"/>
                </a:solidFill>
                <a:effectLst/>
                <a:latin typeface="Lato" panose="020F0502020204030203" pitchFamily="34" charset="0"/>
              </a:rPr>
              <a:t>L</a:t>
            </a:r>
            <a:r>
              <a:rPr lang="en-US" b="0" i="0" dirty="0">
                <a:solidFill>
                  <a:srgbClr val="414042"/>
                </a:solidFill>
                <a:effectLst/>
                <a:latin typeface="Lato" panose="020F0502020204030203" pitchFamily="34" charset="0"/>
              </a:rPr>
              <a:t> is always the same as the </a:t>
            </a:r>
            <a:r>
              <a:rPr lang="en-US" b="0" i="0" dirty="0" err="1">
                <a:solidFill>
                  <a:srgbClr val="414042"/>
                </a:solidFill>
                <a:effectLst/>
                <a:latin typeface="Lato" panose="020F0502020204030203" pitchFamily="34" charset="0"/>
              </a:rPr>
              <a:t>zener</a:t>
            </a:r>
            <a:r>
              <a:rPr lang="en-US" b="0" i="0" dirty="0">
                <a:solidFill>
                  <a:srgbClr val="414042"/>
                </a:solidFill>
                <a:effectLst/>
                <a:latin typeface="Lato" panose="020F0502020204030203" pitchFamily="34" charset="0"/>
              </a:rPr>
              <a:t> voltage, ( </a:t>
            </a:r>
            <a:r>
              <a:rPr lang="en-US" b="0" i="0" u="none" strike="noStrike" dirty="0">
                <a:solidFill>
                  <a:srgbClr val="414143"/>
                </a:solidFill>
                <a:effectLst/>
                <a:latin typeface="Lato" panose="020F0502020204030203" pitchFamily="34" charset="0"/>
              </a:rPr>
              <a:t>V</a:t>
            </a:r>
            <a:r>
              <a:rPr lang="en-US" b="0" i="0" u="none" strike="noStrike" baseline="-25000" dirty="0">
                <a:solidFill>
                  <a:srgbClr val="414143"/>
                </a:solidFill>
                <a:effectLst/>
                <a:latin typeface="Lato" panose="020F0502020204030203" pitchFamily="34" charset="0"/>
              </a:rPr>
              <a:t>R</a:t>
            </a:r>
            <a:r>
              <a:rPr lang="en-US" b="0" i="0" u="none" strike="noStrike" dirty="0">
                <a:solidFill>
                  <a:srgbClr val="414143"/>
                </a:solidFill>
                <a:effectLst/>
                <a:latin typeface="Lato" panose="020F0502020204030203" pitchFamily="34" charset="0"/>
              </a:rPr>
              <a:t> = V</a:t>
            </a:r>
            <a:r>
              <a:rPr lang="en-US" b="0" i="0" u="none" strike="noStrike" baseline="-25000" dirty="0">
                <a:solidFill>
                  <a:srgbClr val="414143"/>
                </a:solidFill>
                <a:effectLst/>
                <a:latin typeface="Lato" panose="020F0502020204030203" pitchFamily="34" charset="0"/>
              </a:rPr>
              <a:t>Z</a:t>
            </a:r>
            <a:r>
              <a:rPr lang="en-US" b="0" i="0" dirty="0">
                <a:solidFill>
                  <a:srgbClr val="414042"/>
                </a:solidFill>
                <a:effectLst/>
                <a:latin typeface="Lato" panose="020F0502020204030203" pitchFamily="34" charset="0"/>
              </a:rPr>
              <a:t> ).</a:t>
            </a:r>
          </a:p>
          <a:p>
            <a:pPr algn="just"/>
            <a:r>
              <a:rPr lang="en-US" b="0" i="0" dirty="0">
                <a:solidFill>
                  <a:srgbClr val="414042"/>
                </a:solidFill>
                <a:effectLst/>
                <a:latin typeface="Lato" panose="020F0502020204030203" pitchFamily="34" charset="0"/>
              </a:rPr>
              <a:t>There is a minimum </a:t>
            </a:r>
            <a:r>
              <a:rPr lang="en-US" b="0" i="0" dirty="0" err="1">
                <a:solidFill>
                  <a:srgbClr val="414042"/>
                </a:solidFill>
                <a:effectLst/>
                <a:latin typeface="Lato" panose="020F0502020204030203" pitchFamily="34" charset="0"/>
              </a:rPr>
              <a:t>zener</a:t>
            </a:r>
            <a:r>
              <a:rPr lang="en-US" b="0" i="0" dirty="0">
                <a:solidFill>
                  <a:srgbClr val="414042"/>
                </a:solidFill>
                <a:effectLst/>
                <a:latin typeface="Lato" panose="020F0502020204030203" pitchFamily="34" charset="0"/>
              </a:rPr>
              <a:t> current for which the </a:t>
            </a:r>
            <a:r>
              <a:rPr lang="en-US" b="0" i="0" dirty="0" err="1">
                <a:solidFill>
                  <a:srgbClr val="414042"/>
                </a:solidFill>
                <a:effectLst/>
                <a:latin typeface="Lato" panose="020F0502020204030203" pitchFamily="34" charset="0"/>
              </a:rPr>
              <a:t>stabilisation</a:t>
            </a:r>
            <a:r>
              <a:rPr lang="en-US" b="0" i="0" dirty="0">
                <a:solidFill>
                  <a:srgbClr val="414042"/>
                </a:solidFill>
                <a:effectLst/>
                <a:latin typeface="Lato" panose="020F0502020204030203" pitchFamily="34" charset="0"/>
              </a:rPr>
              <a:t> of the voltage is effective and the </a:t>
            </a:r>
            <a:r>
              <a:rPr lang="en-US" b="0" i="0" dirty="0" err="1">
                <a:solidFill>
                  <a:srgbClr val="414042"/>
                </a:solidFill>
                <a:effectLst/>
                <a:latin typeface="Lato" panose="020F0502020204030203" pitchFamily="34" charset="0"/>
              </a:rPr>
              <a:t>zener</a:t>
            </a:r>
            <a:r>
              <a:rPr lang="en-US" b="0" i="0" dirty="0">
                <a:solidFill>
                  <a:srgbClr val="414042"/>
                </a:solidFill>
                <a:effectLst/>
                <a:latin typeface="Lato" panose="020F0502020204030203" pitchFamily="34" charset="0"/>
              </a:rPr>
              <a:t> current must stay above this value operating under load within its breakdown region at all times. The upper limit of current is of course </a:t>
            </a:r>
            <a:r>
              <a:rPr lang="en-US" b="0" i="0" dirty="0" err="1">
                <a:solidFill>
                  <a:srgbClr val="414042"/>
                </a:solidFill>
                <a:effectLst/>
                <a:latin typeface="Lato" panose="020F0502020204030203" pitchFamily="34" charset="0"/>
              </a:rPr>
              <a:t>dependant</a:t>
            </a:r>
            <a:r>
              <a:rPr lang="en-US" b="0" i="0" dirty="0">
                <a:solidFill>
                  <a:srgbClr val="414042"/>
                </a:solidFill>
                <a:effectLst/>
                <a:latin typeface="Lato" panose="020F0502020204030203" pitchFamily="34" charset="0"/>
              </a:rPr>
              <a:t> upon the power rating of the device. The supply voltage </a:t>
            </a:r>
            <a:r>
              <a:rPr lang="en-US" b="0" i="0" u="none" strike="noStrike" dirty="0">
                <a:solidFill>
                  <a:srgbClr val="414143"/>
                </a:solidFill>
                <a:effectLst/>
                <a:latin typeface="Lato" panose="020F0502020204030203" pitchFamily="34" charset="0"/>
              </a:rPr>
              <a:t>V</a:t>
            </a:r>
            <a:r>
              <a:rPr lang="en-US" b="0" i="0" u="none" strike="noStrike" baseline="-25000" dirty="0">
                <a:solidFill>
                  <a:srgbClr val="414143"/>
                </a:solidFill>
                <a:effectLst/>
                <a:latin typeface="Lato" panose="020F0502020204030203" pitchFamily="34" charset="0"/>
              </a:rPr>
              <a:t>S</a:t>
            </a:r>
            <a:r>
              <a:rPr lang="en-US" b="0" i="0" dirty="0">
                <a:solidFill>
                  <a:srgbClr val="414042"/>
                </a:solidFill>
                <a:effectLst/>
                <a:latin typeface="Lato" panose="020F0502020204030203" pitchFamily="34" charset="0"/>
              </a:rPr>
              <a:t> must be greater than </a:t>
            </a:r>
            <a:r>
              <a:rPr lang="en-US" b="0" i="0" u="none" strike="noStrike" dirty="0">
                <a:solidFill>
                  <a:srgbClr val="414143"/>
                </a:solidFill>
                <a:effectLst/>
                <a:latin typeface="Lato" panose="020F0502020204030203" pitchFamily="34" charset="0"/>
              </a:rPr>
              <a:t>V</a:t>
            </a:r>
            <a:r>
              <a:rPr lang="en-US" b="0" i="0" u="none" strike="noStrike" baseline="-25000" dirty="0">
                <a:solidFill>
                  <a:srgbClr val="414143"/>
                </a:solidFill>
                <a:effectLst/>
                <a:latin typeface="Lato" panose="020F0502020204030203" pitchFamily="34" charset="0"/>
              </a:rPr>
              <a:t>Z</a:t>
            </a:r>
            <a:r>
              <a:rPr lang="en-US" b="0" i="0" dirty="0">
                <a:solidFill>
                  <a:srgbClr val="414042"/>
                </a:solidFill>
                <a:effectLst/>
                <a:latin typeface="Lato" panose="020F0502020204030203" pitchFamily="34" charset="0"/>
              </a:rPr>
              <a:t>.</a:t>
            </a:r>
          </a:p>
          <a:p>
            <a:pPr algn="just"/>
            <a:r>
              <a:rPr lang="en-US" b="0" i="0" dirty="0">
                <a:solidFill>
                  <a:srgbClr val="414042"/>
                </a:solidFill>
                <a:effectLst/>
                <a:latin typeface="Lato" panose="020F0502020204030203" pitchFamily="34" charset="0"/>
              </a:rPr>
              <a:t>One small problem with </a:t>
            </a:r>
            <a:r>
              <a:rPr lang="en-US" b="0" i="0" dirty="0" err="1">
                <a:solidFill>
                  <a:srgbClr val="414042"/>
                </a:solidFill>
                <a:effectLst/>
                <a:latin typeface="Lato" panose="020F0502020204030203" pitchFamily="34" charset="0"/>
              </a:rPr>
              <a:t>zener</a:t>
            </a:r>
            <a:r>
              <a:rPr lang="en-US" b="0" i="0" dirty="0">
                <a:solidFill>
                  <a:srgbClr val="414042"/>
                </a:solidFill>
                <a:effectLst/>
                <a:latin typeface="Lato" panose="020F0502020204030203" pitchFamily="34" charset="0"/>
              </a:rPr>
              <a:t> diode </a:t>
            </a:r>
            <a:r>
              <a:rPr lang="en-US" b="0" i="0" dirty="0" err="1">
                <a:solidFill>
                  <a:srgbClr val="414042"/>
                </a:solidFill>
                <a:effectLst/>
                <a:latin typeface="Lato" panose="020F0502020204030203" pitchFamily="34" charset="0"/>
              </a:rPr>
              <a:t>stabiliser</a:t>
            </a:r>
            <a:r>
              <a:rPr lang="en-US" b="0" i="0" dirty="0">
                <a:solidFill>
                  <a:srgbClr val="414042"/>
                </a:solidFill>
                <a:effectLst/>
                <a:latin typeface="Lato" panose="020F0502020204030203" pitchFamily="34" charset="0"/>
              </a:rPr>
              <a:t> circuits is that the diode can sometimes generate electrical noise on top of the DC supply as it tries to </a:t>
            </a:r>
            <a:r>
              <a:rPr lang="en-US" b="0" i="0" dirty="0" err="1">
                <a:solidFill>
                  <a:srgbClr val="414042"/>
                </a:solidFill>
                <a:effectLst/>
                <a:latin typeface="Lato" panose="020F0502020204030203" pitchFamily="34" charset="0"/>
              </a:rPr>
              <a:t>stabilise</a:t>
            </a:r>
            <a:r>
              <a:rPr lang="en-US" b="0" i="0" dirty="0">
                <a:solidFill>
                  <a:srgbClr val="414042"/>
                </a:solidFill>
                <a:effectLst/>
                <a:latin typeface="Lato" panose="020F0502020204030203" pitchFamily="34" charset="0"/>
              </a:rPr>
              <a:t> the voltage. Normally this is not a problem for most applications but the addition of a large value decoupling capacitor across the </a:t>
            </a:r>
            <a:r>
              <a:rPr lang="en-US" b="0" i="0" dirty="0" err="1">
                <a:solidFill>
                  <a:srgbClr val="414042"/>
                </a:solidFill>
                <a:effectLst/>
                <a:latin typeface="Lato" panose="020F0502020204030203" pitchFamily="34" charset="0"/>
              </a:rPr>
              <a:t>zener’s</a:t>
            </a:r>
            <a:r>
              <a:rPr lang="en-US" b="0" i="0" dirty="0">
                <a:solidFill>
                  <a:srgbClr val="414042"/>
                </a:solidFill>
                <a:effectLst/>
                <a:latin typeface="Lato" panose="020F0502020204030203" pitchFamily="34" charset="0"/>
              </a:rPr>
              <a:t> output may be required to give additional smoothing.</a:t>
            </a:r>
          </a:p>
        </p:txBody>
      </p:sp>
    </p:spTree>
    <p:extLst>
      <p:ext uri="{BB962C8B-B14F-4D97-AF65-F5344CB8AC3E}">
        <p14:creationId xmlns:p14="http://schemas.microsoft.com/office/powerpoint/2010/main" val="3851419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1594</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AvertaStd</vt:lpstr>
      <vt:lpstr>Calibri</vt:lpstr>
      <vt:lpstr>Calibri Light</vt:lpstr>
      <vt:lpstr>Lato</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vani sana</dc:creator>
  <cp:lastModifiedBy>vani sana</cp:lastModifiedBy>
  <cp:revision>2</cp:revision>
  <dcterms:created xsi:type="dcterms:W3CDTF">2023-09-19T08:07:49Z</dcterms:created>
  <dcterms:modified xsi:type="dcterms:W3CDTF">2023-09-19T08:41:09Z</dcterms:modified>
</cp:coreProperties>
</file>