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4" r:id="rId10"/>
    <p:sldId id="265" r:id="rId11"/>
    <p:sldId id="266" r:id="rId12"/>
    <p:sldId id="267" r:id="rId13"/>
    <p:sldId id="268"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100" d="100"/>
          <a:sy n="100" d="100"/>
        </p:scale>
        <p:origin x="-43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1447800" y="1603444"/>
            <a:ext cx="7315200" cy="2816156"/>
          </a:xfrm>
          <a:prstGeom prst="rect">
            <a:avLst/>
          </a:prstGeom>
          <a:noFill/>
          <a:ln w="9525">
            <a:noFill/>
            <a:miter lim="800000"/>
            <a:headEnd/>
            <a:tailEnd/>
          </a:ln>
          <a:effectLst/>
        </p:spPr>
        <p:txBody>
          <a:bodyPr vert="horz" wrap="square" lIns="73002" tIns="45720" rIns="91440" bIns="0" numCol="1" anchor="ctr" anchorCtr="0" compatLnSpc="1">
            <a:prstTxWarp prst="textNoShape">
              <a:avLst/>
            </a:prstTxWarp>
            <a:spAutoFit/>
          </a:bodyPr>
          <a:lstStyle/>
          <a:p>
            <a:pPr marL="0" marR="0" lvl="0" indent="0" defTabSz="914400" rtl="0" eaLnBrk="1" fontAlgn="base" latinLnBrk="0" hangingPunct="1">
              <a:lnSpc>
                <a:spcPct val="150000"/>
              </a:lnSpc>
              <a:spcBef>
                <a:spcPct val="0"/>
              </a:spcBef>
              <a:spcAft>
                <a:spcPct val="0"/>
              </a:spcAft>
              <a:buClrTx/>
              <a:buSzTx/>
              <a:buFontTx/>
              <a:buNone/>
              <a:tabLst>
                <a:tab pos="531813" algn="l"/>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                                                                    UNIT- II </a:t>
            </a:r>
          </a:p>
          <a:p>
            <a:pPr marL="0" marR="0" lvl="0" indent="0" algn="ctr" defTabSz="914400" rtl="0" eaLnBrk="1" fontAlgn="base" latinLnBrk="0" hangingPunct="1">
              <a:lnSpc>
                <a:spcPct val="150000"/>
              </a:lnSpc>
              <a:spcBef>
                <a:spcPct val="0"/>
              </a:spcBef>
              <a:spcAft>
                <a:spcPct val="0"/>
              </a:spcAft>
              <a:buClrTx/>
              <a:buSzTx/>
              <a:buFontTx/>
              <a:buNone/>
              <a:tabLst>
                <a:tab pos="531813" algn="l"/>
              </a:tabLst>
            </a:pPr>
            <a:r>
              <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Harmony in the Human Being</a:t>
            </a:r>
          </a:p>
          <a:p>
            <a:pPr marL="0" marR="0" lvl="0" indent="0" algn="ctr" defTabSz="914400" rtl="0" eaLnBrk="1" fontAlgn="base" latinLnBrk="0" hangingPunct="1">
              <a:lnSpc>
                <a:spcPct val="150000"/>
              </a:lnSpc>
              <a:spcBef>
                <a:spcPct val="0"/>
              </a:spcBef>
              <a:spcAft>
                <a:spcPct val="0"/>
              </a:spcAft>
              <a:buClrTx/>
              <a:buSzTx/>
              <a:buFontTx/>
              <a:buNone/>
              <a:tabLst>
                <a:tab pos="531813" algn="l"/>
              </a:tabLst>
            </a:pPr>
            <a:endPar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Human Being is more than just the Body.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Harmony of the Self (‘I’) with the Body.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Understanding Myself as Co-existence of the Self and the Body.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Understanding Needs of the Self and the needs of the Body.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531813"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Understanding the activities in the Self and the activities in the Body.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531813"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Understanding Human Being as Co-existence Of Self ('I') &amp; Body - ppt video  online download"/>
          <p:cNvPicPr>
            <a:picLocks noChangeAspect="1" noChangeArrowheads="1"/>
          </p:cNvPicPr>
          <p:nvPr/>
        </p:nvPicPr>
        <p:blipFill>
          <a:blip r:embed="rId2"/>
          <a:srcRect l="2857" t="1111" r="1905" b="3333"/>
          <a:stretch>
            <a:fillRect/>
          </a:stretch>
        </p:blipFill>
        <p:spPr bwMode="auto">
          <a:xfrm>
            <a:off x="533400" y="1066800"/>
            <a:ext cx="7620000" cy="5791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143000"/>
            <a:ext cx="7010400" cy="369332"/>
          </a:xfrm>
          <a:prstGeom prst="rect">
            <a:avLst/>
          </a:prstGeom>
        </p:spPr>
        <p:txBody>
          <a:bodyPr wrap="square">
            <a:spAutoFit/>
          </a:bodyPr>
          <a:lstStyle/>
          <a:p>
            <a:r>
              <a:rPr lang="en-US" b="1" dirty="0" smtClean="0">
                <a:solidFill>
                  <a:srgbClr val="FF0000"/>
                </a:solidFill>
                <a:latin typeface="Arial" pitchFamily="34" charset="0"/>
                <a:ea typeface="Times New Roman" pitchFamily="18" charset="0"/>
                <a:cs typeface="Arial" pitchFamily="34" charset="0"/>
              </a:rPr>
              <a:t>Understanding Needs of the Self and the needs of the Body</a:t>
            </a:r>
            <a:endParaRPr lang="en-US" b="1" dirty="0">
              <a:solidFill>
                <a:srgbClr val="FF0000"/>
              </a:solidFill>
            </a:endParaRPr>
          </a:p>
        </p:txBody>
      </p:sp>
      <p:sp>
        <p:nvSpPr>
          <p:cNvPr id="3" name="Rectangle 2"/>
          <p:cNvSpPr/>
          <p:nvPr/>
        </p:nvSpPr>
        <p:spPr>
          <a:xfrm>
            <a:off x="609600" y="1676400"/>
            <a:ext cx="8305800" cy="738664"/>
          </a:xfrm>
          <a:prstGeom prst="rect">
            <a:avLst/>
          </a:prstGeom>
        </p:spPr>
        <p:txBody>
          <a:bodyPr wrap="square">
            <a:spAutoFit/>
          </a:bodyPr>
          <a:lstStyle/>
          <a:p>
            <a:pPr algn="just"/>
            <a:r>
              <a:rPr lang="en-US" sz="1400" dirty="0" smtClean="0"/>
              <a:t>	Self ( I ) needs respect, happiness, trust etc. Thus, the need of Self is to live in state of continuous happiness. Needs of body are quantitative and temporary in nature whereas needs of Self are qualitative and continuous in nature. Activities like imagining, dreaming, thinking, choosing, understanding etc.</a:t>
            </a:r>
            <a:endParaRPr lang="en-US" sz="1400" dirty="0"/>
          </a:p>
        </p:txBody>
      </p:sp>
      <p:pic>
        <p:nvPicPr>
          <p:cNvPr id="4" name="Picture 2" descr="Understanding Human Being as Co-existence Of Self ('I') &amp; Body - ppt video  online download"/>
          <p:cNvPicPr>
            <a:picLocks noChangeAspect="1" noChangeArrowheads="1"/>
          </p:cNvPicPr>
          <p:nvPr/>
        </p:nvPicPr>
        <p:blipFill>
          <a:blip r:embed="rId2"/>
          <a:srcRect t="22369" b="7407"/>
          <a:stretch>
            <a:fillRect/>
          </a:stretch>
        </p:blipFill>
        <p:spPr bwMode="auto">
          <a:xfrm>
            <a:off x="990600" y="3048000"/>
            <a:ext cx="6400800" cy="3124200"/>
          </a:xfrm>
          <a:prstGeom prst="rect">
            <a:avLst/>
          </a:prstGeom>
          <a:noFill/>
        </p:spPr>
      </p:pic>
      <p:sp>
        <p:nvSpPr>
          <p:cNvPr id="5" name="TextBox 4"/>
          <p:cNvSpPr txBox="1"/>
          <p:nvPr/>
        </p:nvSpPr>
        <p:spPr>
          <a:xfrm>
            <a:off x="1143000" y="2667000"/>
            <a:ext cx="5715000" cy="369332"/>
          </a:xfrm>
          <a:prstGeom prst="rect">
            <a:avLst/>
          </a:prstGeom>
          <a:noFill/>
        </p:spPr>
        <p:txBody>
          <a:bodyPr wrap="square" rtlCol="0">
            <a:spAutoFit/>
          </a:bodyPr>
          <a:lstStyle/>
          <a:p>
            <a:r>
              <a:rPr lang="en-US" b="1" dirty="0" smtClean="0">
                <a:solidFill>
                  <a:srgbClr val="FF0000"/>
                </a:solidFill>
              </a:rPr>
              <a:t>Needs of the Self(I) and Body:</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nderstanding Human Being as Co-existence Of Self ('I') &amp; Body - ppt video  online download"/>
          <p:cNvPicPr>
            <a:picLocks noChangeAspect="1" noChangeArrowheads="1"/>
          </p:cNvPicPr>
          <p:nvPr/>
        </p:nvPicPr>
        <p:blipFill>
          <a:blip r:embed="rId2"/>
          <a:srcRect t="22984" r="2353" b="9265"/>
          <a:stretch>
            <a:fillRect/>
          </a:stretch>
        </p:blipFill>
        <p:spPr bwMode="auto">
          <a:xfrm>
            <a:off x="1143000" y="1600200"/>
            <a:ext cx="6589442" cy="3429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The Science of Motivation: Maslow's Hierarchy of Needs Explained -  Sinaumedia"/>
          <p:cNvPicPr>
            <a:picLocks noChangeAspect="1" noChangeArrowheads="1"/>
          </p:cNvPicPr>
          <p:nvPr/>
        </p:nvPicPr>
        <p:blipFill>
          <a:blip r:embed="rId2"/>
          <a:srcRect/>
          <a:stretch>
            <a:fillRect/>
          </a:stretch>
        </p:blipFill>
        <p:spPr bwMode="auto">
          <a:xfrm>
            <a:off x="2667000" y="1637127"/>
            <a:ext cx="6019800" cy="4306473"/>
          </a:xfrm>
          <a:prstGeom prst="rect">
            <a:avLst/>
          </a:prstGeom>
          <a:noFill/>
        </p:spPr>
      </p:pic>
      <p:sp>
        <p:nvSpPr>
          <p:cNvPr id="3" name="TextBox 2"/>
          <p:cNvSpPr txBox="1"/>
          <p:nvPr/>
        </p:nvSpPr>
        <p:spPr>
          <a:xfrm>
            <a:off x="838200" y="1600200"/>
            <a:ext cx="4191000" cy="646331"/>
          </a:xfrm>
          <a:prstGeom prst="rect">
            <a:avLst/>
          </a:prstGeom>
          <a:noFill/>
        </p:spPr>
        <p:txBody>
          <a:bodyPr wrap="square" rtlCol="0">
            <a:spAutoFit/>
          </a:bodyPr>
          <a:lstStyle/>
          <a:p>
            <a:r>
              <a:rPr lang="en-US" b="1" dirty="0" smtClean="0">
                <a:solidFill>
                  <a:srgbClr val="002060"/>
                </a:solidFill>
              </a:rPr>
              <a:t>Abraham Maslow’s Hierarchy  of Needs Theory: </a:t>
            </a:r>
            <a:endParaRPr lang="en-US" b="1" dirty="0">
              <a:solidFill>
                <a:srgbClr val="00206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133600"/>
            <a:ext cx="8153400" cy="4708981"/>
          </a:xfrm>
          <a:prstGeom prst="rect">
            <a:avLst/>
          </a:prstGeom>
          <a:noFill/>
        </p:spPr>
        <p:txBody>
          <a:bodyPr wrap="square" rtlCol="0">
            <a:spAutoFit/>
          </a:bodyPr>
          <a:lstStyle/>
          <a:p>
            <a:pPr algn="just"/>
            <a:r>
              <a:rPr lang="en-US" b="1" dirty="0" smtClean="0">
                <a:solidFill>
                  <a:srgbClr val="002060"/>
                </a:solidFill>
              </a:rPr>
              <a:t>Understanding the needs of self I and Body (</a:t>
            </a:r>
            <a:r>
              <a:rPr lang="en-US" b="1" dirty="0" err="1" smtClean="0">
                <a:solidFill>
                  <a:srgbClr val="002060"/>
                </a:solidFill>
              </a:rPr>
              <a:t>Suka</a:t>
            </a:r>
            <a:r>
              <a:rPr lang="en-US" b="1" dirty="0" smtClean="0">
                <a:solidFill>
                  <a:srgbClr val="002060"/>
                </a:solidFill>
              </a:rPr>
              <a:t> and </a:t>
            </a:r>
            <a:r>
              <a:rPr lang="en-US" b="1" dirty="0" err="1" smtClean="0">
                <a:solidFill>
                  <a:srgbClr val="002060"/>
                </a:solidFill>
              </a:rPr>
              <a:t>Suvidha</a:t>
            </a:r>
            <a:r>
              <a:rPr lang="en-US" b="1" dirty="0" smtClean="0">
                <a:solidFill>
                  <a:srgbClr val="002060"/>
                </a:solidFill>
              </a:rPr>
              <a:t>):</a:t>
            </a:r>
          </a:p>
          <a:p>
            <a:pPr algn="just"/>
            <a:endParaRPr lang="en-US" sz="1400" dirty="0" smtClean="0"/>
          </a:p>
          <a:p>
            <a:pPr algn="just"/>
            <a:endParaRPr lang="en-US" sz="1400" dirty="0" smtClean="0"/>
          </a:p>
          <a:p>
            <a:pPr algn="just"/>
            <a:r>
              <a:rPr lang="en-US" sz="1400" dirty="0" smtClean="0"/>
              <a:t>The needs of the self(or “I”) and the body can be broadly categorized into two categories: </a:t>
            </a:r>
            <a:r>
              <a:rPr lang="en-US" sz="1400" dirty="0" err="1" smtClean="0"/>
              <a:t>sukh</a:t>
            </a:r>
            <a:r>
              <a:rPr lang="en-US" sz="1400" dirty="0" smtClean="0"/>
              <a:t> (happiness) and </a:t>
            </a:r>
            <a:r>
              <a:rPr lang="en-US" sz="1400" dirty="0" err="1" smtClean="0"/>
              <a:t>suvidha</a:t>
            </a:r>
            <a:r>
              <a:rPr lang="en-US" sz="1400" dirty="0" smtClean="0"/>
              <a:t> (convenience). Here’s a closer look at these two needs:</a:t>
            </a:r>
          </a:p>
          <a:p>
            <a:pPr algn="just"/>
            <a:endParaRPr lang="en-US" sz="1400" dirty="0" smtClean="0"/>
          </a:p>
          <a:p>
            <a:pPr algn="just">
              <a:buFont typeface="Wingdings" pitchFamily="2" charset="2"/>
              <a:buChar char="v"/>
            </a:pPr>
            <a:r>
              <a:rPr lang="en-US" sz="1600" b="1" dirty="0" err="1" smtClean="0">
                <a:solidFill>
                  <a:srgbClr val="FF0000"/>
                </a:solidFill>
              </a:rPr>
              <a:t>Suka</a:t>
            </a:r>
            <a:r>
              <a:rPr lang="en-US" sz="1600" b="1" dirty="0" smtClean="0">
                <a:solidFill>
                  <a:srgbClr val="FF0000"/>
                </a:solidFill>
              </a:rPr>
              <a:t>:</a:t>
            </a:r>
            <a:r>
              <a:rPr lang="en-US" sz="1400" dirty="0" smtClean="0">
                <a:solidFill>
                  <a:srgbClr val="FF0000"/>
                </a:solidFill>
              </a:rPr>
              <a:t> </a:t>
            </a:r>
            <a:r>
              <a:rPr lang="en-US" sz="1400" dirty="0" err="1" smtClean="0"/>
              <a:t>Sukh</a:t>
            </a:r>
            <a:r>
              <a:rPr lang="en-US" sz="1400" dirty="0" smtClean="0"/>
              <a:t> refers to the psychological and emotional needs of the self, and includes feelings of happiness, fulfillment, and contentment.</a:t>
            </a:r>
          </a:p>
          <a:p>
            <a:pPr algn="just"/>
            <a:endParaRPr lang="en-US" sz="1400" dirty="0" smtClean="0"/>
          </a:p>
          <a:p>
            <a:pPr algn="just"/>
            <a:r>
              <a:rPr lang="en-US" sz="1400" b="1" dirty="0" smtClean="0">
                <a:solidFill>
                  <a:srgbClr val="002060"/>
                </a:solidFill>
              </a:rPr>
              <a:t>Relationships: </a:t>
            </a:r>
            <a:r>
              <a:rPr lang="en-US" sz="1400" dirty="0" smtClean="0"/>
              <a:t>Positive and meaningful relationships with others can provide a sense of belonging, security and happiness.</a:t>
            </a:r>
          </a:p>
          <a:p>
            <a:pPr algn="just"/>
            <a:endParaRPr lang="en-US" sz="1400" dirty="0" smtClean="0"/>
          </a:p>
          <a:p>
            <a:pPr algn="just"/>
            <a:r>
              <a:rPr lang="en-US" sz="1400" b="1" dirty="0" smtClean="0">
                <a:solidFill>
                  <a:srgbClr val="002060"/>
                </a:solidFill>
              </a:rPr>
              <a:t>Personal growth: </a:t>
            </a:r>
            <a:r>
              <a:rPr lang="en-US" sz="1400" dirty="0" smtClean="0"/>
              <a:t>Pursuing personal growth and self-discovery can help the self to better understand itself, its values, and what truly brings joy and fulfillment.</a:t>
            </a:r>
          </a:p>
          <a:p>
            <a:pPr algn="just"/>
            <a:endParaRPr lang="en-US" sz="1400" dirty="0" smtClean="0"/>
          </a:p>
          <a:p>
            <a:pPr algn="just"/>
            <a:r>
              <a:rPr lang="en-US" sz="1400" b="1" dirty="0" smtClean="0">
                <a:solidFill>
                  <a:srgbClr val="002060"/>
                </a:solidFill>
              </a:rPr>
              <a:t>Spirituality: </a:t>
            </a:r>
            <a:r>
              <a:rPr lang="en-US" sz="1400" dirty="0" smtClean="0"/>
              <a:t>Engaging in spiritual practices can help the self-connect with a deeper sense of meaning and purpose, which can contribute to feelings of happiness and peace.</a:t>
            </a:r>
          </a:p>
          <a:p>
            <a:pPr algn="just"/>
            <a:endParaRPr lang="en-US" sz="1400" dirty="0" smtClean="0"/>
          </a:p>
          <a:p>
            <a:pPr algn="just"/>
            <a:r>
              <a:rPr lang="en-US" sz="1400" b="1" dirty="0" smtClean="0">
                <a:solidFill>
                  <a:srgbClr val="002060"/>
                </a:solidFill>
              </a:rPr>
              <a:t>Creativity: </a:t>
            </a:r>
            <a:r>
              <a:rPr lang="en-US" sz="1400" dirty="0" smtClean="0"/>
              <a:t>Engaging in creative pursuits can help the self-tap into its imagination and express its individuality, which can contribute to feelings of joy and fulfillment.</a:t>
            </a:r>
          </a:p>
          <a:p>
            <a:pPr algn="just"/>
            <a:endParaRPr 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752600"/>
            <a:ext cx="8153400" cy="3323987"/>
          </a:xfrm>
          <a:prstGeom prst="rect">
            <a:avLst/>
          </a:prstGeom>
          <a:noFill/>
        </p:spPr>
        <p:txBody>
          <a:bodyPr wrap="square" rtlCol="0">
            <a:spAutoFit/>
          </a:bodyPr>
          <a:lstStyle/>
          <a:p>
            <a:pPr marL="342900" indent="-342900" algn="just">
              <a:lnSpc>
                <a:spcPct val="150000"/>
              </a:lnSpc>
              <a:buFont typeface="Wingdings" pitchFamily="2" charset="2"/>
              <a:buChar char="v"/>
            </a:pPr>
            <a:r>
              <a:rPr lang="en-US" sz="1400" b="1" dirty="0" err="1" smtClean="0">
                <a:solidFill>
                  <a:srgbClr val="FF0000"/>
                </a:solidFill>
              </a:rPr>
              <a:t>Suvidha</a:t>
            </a:r>
            <a:r>
              <a:rPr lang="en-US" sz="1400" dirty="0" smtClean="0"/>
              <a:t> refers to the physical and material needs of the body, and includes the provision of food, shelter, safety, and physical comfort.</a:t>
            </a:r>
          </a:p>
          <a:p>
            <a:pPr marL="342900" indent="-342900" algn="just">
              <a:lnSpc>
                <a:spcPct val="150000"/>
              </a:lnSpc>
            </a:pPr>
            <a:r>
              <a:rPr lang="en-US" sz="1400" b="1" dirty="0" smtClean="0">
                <a:solidFill>
                  <a:srgbClr val="002060"/>
                </a:solidFill>
              </a:rPr>
              <a:t>Examples of these needs include:</a:t>
            </a:r>
          </a:p>
          <a:p>
            <a:pPr marL="342900" indent="-342900" algn="just">
              <a:lnSpc>
                <a:spcPct val="150000"/>
              </a:lnSpc>
              <a:buFont typeface="Arial" pitchFamily="34" charset="0"/>
              <a:buChar char="•"/>
            </a:pPr>
            <a:r>
              <a:rPr lang="en-US" sz="1400" b="1" dirty="0" smtClean="0">
                <a:solidFill>
                  <a:srgbClr val="002060"/>
                </a:solidFill>
              </a:rPr>
              <a:t>Food: </a:t>
            </a:r>
            <a:r>
              <a:rPr lang="en-US" sz="1400" dirty="0" smtClean="0"/>
              <a:t>The body requires nourishment in the form of food to provide energy and support growth and repair.</a:t>
            </a:r>
          </a:p>
          <a:p>
            <a:pPr marL="342900" indent="-342900" algn="just">
              <a:lnSpc>
                <a:spcPct val="150000"/>
              </a:lnSpc>
              <a:buFont typeface="Arial" pitchFamily="34" charset="0"/>
              <a:buChar char="•"/>
            </a:pPr>
            <a:r>
              <a:rPr lang="en-US" sz="1400" b="1" dirty="0" smtClean="0">
                <a:solidFill>
                  <a:srgbClr val="002060"/>
                </a:solidFill>
              </a:rPr>
              <a:t>Shelter: </a:t>
            </a:r>
            <a:r>
              <a:rPr lang="en-US" sz="1400" dirty="0" smtClean="0"/>
              <a:t>The body requires a safe and secure place to live to protect against the elements and provide a sense of security.</a:t>
            </a:r>
          </a:p>
          <a:p>
            <a:pPr marL="342900" indent="-342900" algn="just">
              <a:lnSpc>
                <a:spcPct val="150000"/>
              </a:lnSpc>
              <a:buFont typeface="Arial" pitchFamily="34" charset="0"/>
              <a:buChar char="•"/>
            </a:pPr>
            <a:r>
              <a:rPr lang="en-US" sz="1400" b="1" dirty="0" smtClean="0">
                <a:solidFill>
                  <a:srgbClr val="002060"/>
                </a:solidFill>
              </a:rPr>
              <a:t>Safety: </a:t>
            </a:r>
            <a:r>
              <a:rPr lang="en-US" sz="1400" dirty="0" smtClean="0"/>
              <a:t>The body requires a safe and secure environment to thrive, free from harm and danger.</a:t>
            </a:r>
          </a:p>
          <a:p>
            <a:pPr marL="342900" indent="-342900" algn="just">
              <a:lnSpc>
                <a:spcPct val="150000"/>
              </a:lnSpc>
              <a:buFont typeface="Arial" pitchFamily="34" charset="0"/>
              <a:buChar char="•"/>
            </a:pPr>
            <a:r>
              <a:rPr lang="en-US" sz="1400" b="1" dirty="0" smtClean="0">
                <a:solidFill>
                  <a:srgbClr val="002060"/>
                </a:solidFill>
              </a:rPr>
              <a:t>Physical comfort: </a:t>
            </a:r>
            <a:r>
              <a:rPr lang="en-US" sz="1400" dirty="0" smtClean="0"/>
              <a:t>The body requires physical comfort, including adequate  sleep, physical activity, and hydration, to function optimally.</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19200"/>
            <a:ext cx="7924800" cy="456535"/>
          </a:xfrm>
          <a:prstGeom prst="rect">
            <a:avLst/>
          </a:prstGeom>
        </p:spPr>
        <p:txBody>
          <a:bodyPr wrap="square">
            <a:spAutoFit/>
          </a:bodyPr>
          <a:lstStyle/>
          <a:p>
            <a:pPr lvl="0" eaLnBrk="0" fontAlgn="base" hangingPunct="0">
              <a:lnSpc>
                <a:spcPct val="150000"/>
              </a:lnSpc>
              <a:spcBef>
                <a:spcPct val="0"/>
              </a:spcBef>
              <a:spcAft>
                <a:spcPct val="0"/>
              </a:spcAft>
              <a:tabLst>
                <a:tab pos="531813" algn="l"/>
              </a:tabLst>
            </a:pPr>
            <a:r>
              <a:rPr lang="en-US" dirty="0" smtClean="0">
                <a:solidFill>
                  <a:srgbClr val="FF0000"/>
                </a:solidFill>
                <a:latin typeface="Arial" pitchFamily="34" charset="0"/>
                <a:ea typeface="Times New Roman" pitchFamily="18" charset="0"/>
                <a:cs typeface="Arial" pitchFamily="34" charset="0"/>
              </a:rPr>
              <a:t>Understanding the activities in the Self and the activities in the Body</a:t>
            </a:r>
            <a:endParaRPr lang="en-US" sz="1050" dirty="0" smtClean="0">
              <a:solidFill>
                <a:srgbClr val="FF0000"/>
              </a:solidFill>
              <a:latin typeface="Arial" pitchFamily="34" charset="0"/>
              <a:cs typeface="Arial" pitchFamily="34" charset="0"/>
            </a:endParaRPr>
          </a:p>
        </p:txBody>
      </p:sp>
      <p:sp>
        <p:nvSpPr>
          <p:cNvPr id="3" name="Rectangle 2"/>
          <p:cNvSpPr/>
          <p:nvPr/>
        </p:nvSpPr>
        <p:spPr>
          <a:xfrm>
            <a:off x="685800" y="1852136"/>
            <a:ext cx="7924800" cy="738664"/>
          </a:xfrm>
          <a:prstGeom prst="rect">
            <a:avLst/>
          </a:prstGeom>
        </p:spPr>
        <p:txBody>
          <a:bodyPr wrap="square">
            <a:spAutoFit/>
          </a:bodyPr>
          <a:lstStyle/>
          <a:p>
            <a:pPr algn="just"/>
            <a:r>
              <a:rPr lang="en-US" sz="1400" dirty="0" smtClean="0"/>
              <a:t>	Conscious entity (Self) performs activities of knowing, assuming, recognizing and fulfilling whereas material entity (Body) performs only activities of recognizing and fulfilling. There is a need to work for physical facilities of Body.</a:t>
            </a:r>
            <a:endParaRPr lang="en-US" sz="1400" dirty="0"/>
          </a:p>
        </p:txBody>
      </p:sp>
      <p:pic>
        <p:nvPicPr>
          <p:cNvPr id="30722" name="Picture 2" descr="PPT - Harmony in the Human Being Understanding Human being as Coexistence  of Self (I) &amp;amp; Body PowerPoint Presentation - ID:1829423"/>
          <p:cNvPicPr>
            <a:picLocks noChangeAspect="1" noChangeArrowheads="1"/>
          </p:cNvPicPr>
          <p:nvPr/>
        </p:nvPicPr>
        <p:blipFill>
          <a:blip r:embed="rId2"/>
          <a:srcRect l="5714" t="4762" b="3810"/>
          <a:stretch>
            <a:fillRect/>
          </a:stretch>
        </p:blipFill>
        <p:spPr bwMode="auto">
          <a:xfrm>
            <a:off x="2286000" y="2743200"/>
            <a:ext cx="5181600" cy="3768436"/>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98352"/>
            <a:ext cx="7772400" cy="4616648"/>
          </a:xfrm>
          <a:prstGeom prst="rect">
            <a:avLst/>
          </a:prstGeom>
        </p:spPr>
        <p:txBody>
          <a:bodyPr wrap="square">
            <a:spAutoFit/>
          </a:bodyPr>
          <a:lstStyle/>
          <a:p>
            <a:pPr algn="just"/>
            <a:r>
              <a:rPr lang="en-US" sz="1400" dirty="0" smtClean="0"/>
              <a:t>	The </a:t>
            </a:r>
            <a:r>
              <a:rPr lang="en-US" sz="1400" dirty="0" smtClean="0"/>
              <a:t>self is conscious in nature while the body is physico-chemical in nature. The interaction is the 'I' and the body is in the form of exchange of information. So the focus of attention is on two categories of attributes of the self, namely, the powers of the self and the corresponding activities as the mi outcomes of these powers</a:t>
            </a:r>
            <a:r>
              <a:rPr lang="en-US" sz="1400" dirty="0" smtClean="0"/>
              <a:t>.</a:t>
            </a:r>
          </a:p>
          <a:p>
            <a:pPr algn="just"/>
            <a:endParaRPr lang="en-US" sz="1400" dirty="0" smtClean="0"/>
          </a:p>
          <a:p>
            <a:pPr algn="just"/>
            <a:r>
              <a:rPr lang="en-US" sz="1400" dirty="0" smtClean="0"/>
              <a:t> </a:t>
            </a:r>
            <a:r>
              <a:rPr lang="en-US" sz="1400" b="1" dirty="0" smtClean="0">
                <a:solidFill>
                  <a:srgbClr val="002060"/>
                </a:solidFill>
              </a:rPr>
              <a:t>1. Power: </a:t>
            </a:r>
            <a:r>
              <a:rPr lang="en-US" sz="1400" dirty="0" smtClean="0"/>
              <a:t>This means the basic capacity in the self (I). </a:t>
            </a:r>
          </a:p>
          <a:p>
            <a:pPr algn="just"/>
            <a:r>
              <a:rPr lang="en-US" sz="1400" dirty="0" smtClean="0"/>
              <a:t>They are: desires, thoughts and expectations. </a:t>
            </a:r>
            <a:endParaRPr lang="en-US" sz="1400" dirty="0" smtClean="0"/>
          </a:p>
          <a:p>
            <a:pPr algn="just"/>
            <a:endParaRPr lang="en-US" sz="1400" dirty="0" smtClean="0"/>
          </a:p>
          <a:p>
            <a:pPr algn="just"/>
            <a:r>
              <a:rPr lang="en-US" sz="1400" b="1" dirty="0" smtClean="0">
                <a:solidFill>
                  <a:srgbClr val="002060"/>
                </a:solidFill>
              </a:rPr>
              <a:t>2. Activities: </a:t>
            </a:r>
            <a:r>
              <a:rPr lang="en-US" sz="1400" dirty="0" smtClean="0"/>
              <a:t>The activities are: imaging, analyzing, and selecting/tasting. The activity of analyzing breaking down the image into various parts or to open it up. Selecting/tasting is with the expectation fulfilling our desires with the expectation of happiness. The activity of selecting/tasting is the basic via which the self interacts with the body. </a:t>
            </a:r>
            <a:endParaRPr lang="en-US" sz="1400" dirty="0" smtClean="0"/>
          </a:p>
          <a:p>
            <a:pPr algn="just"/>
            <a:endParaRPr lang="en-US" sz="1400" dirty="0" smtClean="0"/>
          </a:p>
          <a:p>
            <a:pPr algn="just"/>
            <a:r>
              <a:rPr lang="en-US" sz="1400" b="1" dirty="0" smtClean="0">
                <a:solidFill>
                  <a:srgbClr val="002060"/>
                </a:solidFill>
              </a:rPr>
              <a:t>A simple example to understand these activities is a follow: </a:t>
            </a:r>
          </a:p>
          <a:p>
            <a:pPr algn="just"/>
            <a:r>
              <a:rPr lang="en-US" sz="1400" dirty="0" smtClean="0"/>
              <a:t>• We may have a desire to have respect by being the owner of a big house. This is in the form of imagination we have an image in us of </a:t>
            </a:r>
            <a:r>
              <a:rPr lang="en-US" sz="1400" dirty="0" smtClean="0"/>
              <a:t>fulfillment </a:t>
            </a:r>
            <a:r>
              <a:rPr lang="en-US" sz="1400" dirty="0" smtClean="0"/>
              <a:t>of this need for respect via a house. </a:t>
            </a:r>
          </a:p>
          <a:p>
            <a:pPr algn="just"/>
            <a:r>
              <a:rPr lang="en-US" sz="1400" dirty="0" smtClean="0"/>
              <a:t>• Based on this desire, we start working out the details of the house. Example: no. of rooms, </a:t>
            </a:r>
            <a:r>
              <a:rPr lang="en-US" sz="1400" dirty="0" smtClean="0"/>
              <a:t> </a:t>
            </a:r>
            <a:r>
              <a:rPr lang="en-US" sz="1400" dirty="0" smtClean="0"/>
              <a:t>on floor in will stay. The image of wanting respect from the house is split into many parts — this is </a:t>
            </a:r>
            <a:r>
              <a:rPr lang="en-US" sz="1400" dirty="0" smtClean="0"/>
              <a:t>analyzing. </a:t>
            </a:r>
            <a:r>
              <a:rPr lang="en-US" sz="1400" dirty="0" smtClean="0"/>
              <a:t>The activity of </a:t>
            </a:r>
            <a:r>
              <a:rPr lang="en-US" sz="1400" dirty="0" smtClean="0"/>
              <a:t>analyzing </a:t>
            </a:r>
            <a:r>
              <a:rPr lang="en-US" sz="1400" dirty="0" smtClean="0"/>
              <a:t>means breaking down the image into various parts. </a:t>
            </a:r>
          </a:p>
          <a:p>
            <a:pPr algn="just"/>
            <a:r>
              <a:rPr lang="en-US" sz="1400" dirty="0" smtClean="0"/>
              <a:t>• Now that we have worked out the details of the house, we go about choosing the size, </a:t>
            </a:r>
            <a:r>
              <a:rPr lang="en-US" sz="1400" dirty="0" smtClean="0"/>
              <a:t>color </a:t>
            </a:r>
            <a:r>
              <a:rPr lang="en-US" sz="1400" dirty="0" smtClean="0"/>
              <a:t>etc. </a:t>
            </a:r>
          </a:p>
          <a:p>
            <a:pPr algn="just"/>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5669"/>
            <a:ext cx="8229600" cy="646331"/>
          </a:xfrm>
          <a:prstGeom prst="rect">
            <a:avLst/>
          </a:prstGeom>
        </p:spPr>
        <p:txBody>
          <a:bodyPr wrap="square">
            <a:spAutoFit/>
          </a:bodyPr>
          <a:lstStyle/>
          <a:p>
            <a:r>
              <a:rPr lang="en-US" dirty="0" smtClean="0">
                <a:solidFill>
                  <a:srgbClr val="FF0000"/>
                </a:solidFill>
                <a:latin typeface="Arial" pitchFamily="34" charset="0"/>
                <a:ea typeface="Times New Roman" pitchFamily="18" charset="0"/>
                <a:cs typeface="Arial" pitchFamily="34" charset="0"/>
              </a:rPr>
              <a:t>Understanding the </a:t>
            </a:r>
            <a:r>
              <a:rPr lang="en-US" dirty="0" smtClean="0">
                <a:solidFill>
                  <a:srgbClr val="FF0000"/>
                </a:solidFill>
                <a:latin typeface="Arial" pitchFamily="34" charset="0"/>
                <a:ea typeface="Times New Roman" pitchFamily="18" charset="0"/>
                <a:cs typeface="Arial" pitchFamily="34" charset="0"/>
              </a:rPr>
              <a:t>characteristics and activities of “I” and Harmony in “I”                                                </a:t>
            </a:r>
          </a:p>
          <a:p>
            <a:endParaRPr lang="en-US" dirty="0"/>
          </a:p>
        </p:txBody>
      </p:sp>
      <p:pic>
        <p:nvPicPr>
          <p:cNvPr id="3" name="Picture 2" descr="WhatsApp Image 2023-07-27 at 1.45.02 PM.jpeg"/>
          <p:cNvPicPr>
            <a:picLocks noChangeAspect="1"/>
          </p:cNvPicPr>
          <p:nvPr/>
        </p:nvPicPr>
        <p:blipFill>
          <a:blip r:embed="rId2">
            <a:lum contrast="30000"/>
          </a:blip>
          <a:srcRect l="902" t="8260" b="26840"/>
          <a:stretch>
            <a:fillRect/>
          </a:stretch>
        </p:blipFill>
        <p:spPr>
          <a:xfrm>
            <a:off x="228600" y="914400"/>
            <a:ext cx="8372409" cy="4191000"/>
          </a:xfrm>
          <a:prstGeom prst="rect">
            <a:avLst/>
          </a:prstGeom>
        </p:spPr>
      </p:pic>
      <p:sp>
        <p:nvSpPr>
          <p:cNvPr id="4" name="Rectangle 3"/>
          <p:cNvSpPr/>
          <p:nvPr/>
        </p:nvSpPr>
        <p:spPr>
          <a:xfrm>
            <a:off x="533400" y="533400"/>
            <a:ext cx="1537600" cy="307777"/>
          </a:xfrm>
          <a:prstGeom prst="rect">
            <a:avLst/>
          </a:prstGeom>
        </p:spPr>
        <p:txBody>
          <a:bodyPr wrap="none">
            <a:spAutoFit/>
          </a:bodyPr>
          <a:lstStyle/>
          <a:p>
            <a:r>
              <a:rPr lang="en-US" sz="1400" b="1" dirty="0" smtClean="0">
                <a:solidFill>
                  <a:srgbClr val="00B050"/>
                </a:solidFill>
                <a:latin typeface="Arial" pitchFamily="34" charset="0"/>
                <a:ea typeface="Times New Roman" pitchFamily="18" charset="0"/>
                <a:cs typeface="Arial" pitchFamily="34" charset="0"/>
              </a:rPr>
              <a:t>Characteristics:</a:t>
            </a:r>
            <a:endParaRPr lang="en-US" sz="1400" b="1"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1039067" cy="307777"/>
          </a:xfrm>
          <a:prstGeom prst="rect">
            <a:avLst/>
          </a:prstGeom>
        </p:spPr>
        <p:txBody>
          <a:bodyPr wrap="none">
            <a:spAutoFit/>
          </a:bodyPr>
          <a:lstStyle/>
          <a:p>
            <a:r>
              <a:rPr lang="en-US" sz="1400" b="1" dirty="0" smtClean="0">
                <a:solidFill>
                  <a:srgbClr val="00B050"/>
                </a:solidFill>
                <a:latin typeface="Arial" pitchFamily="34" charset="0"/>
                <a:cs typeface="Arial" pitchFamily="34" charset="0"/>
              </a:rPr>
              <a:t>Activities:</a:t>
            </a:r>
            <a:endParaRPr lang="en-US" sz="1400" b="1" dirty="0">
              <a:solidFill>
                <a:srgbClr val="00B050"/>
              </a:solidFill>
            </a:endParaRPr>
          </a:p>
        </p:txBody>
      </p:sp>
      <p:pic>
        <p:nvPicPr>
          <p:cNvPr id="3" name="Picture 2" descr="WhatsApp Image 2023-07-27 at 1.53.46 PM.jpeg"/>
          <p:cNvPicPr>
            <a:picLocks noChangeAspect="1"/>
          </p:cNvPicPr>
          <p:nvPr/>
        </p:nvPicPr>
        <p:blipFill>
          <a:blip r:embed="rId2">
            <a:lum contrast="30000"/>
          </a:blip>
          <a:srcRect t="10514" r="10000" b="22892"/>
          <a:stretch>
            <a:fillRect/>
          </a:stretch>
        </p:blipFill>
        <p:spPr>
          <a:xfrm>
            <a:off x="304800" y="1524000"/>
            <a:ext cx="8229600" cy="434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19201"/>
            <a:ext cx="8458200" cy="2308324"/>
          </a:xfrm>
          <a:prstGeom prst="rect">
            <a:avLst/>
          </a:prstGeom>
        </p:spPr>
        <p:txBody>
          <a:bodyPr wrap="square">
            <a:spAutoFit/>
          </a:bodyPr>
          <a:lstStyle/>
          <a:p>
            <a:pPr algn="ctr"/>
            <a:r>
              <a:rPr lang="en-US" sz="1600" b="1" dirty="0" smtClean="0">
                <a:solidFill>
                  <a:srgbClr val="FF0000"/>
                </a:solidFill>
                <a:latin typeface="Arial" pitchFamily="34" charset="0"/>
                <a:ea typeface="Times New Roman" pitchFamily="18" charset="0"/>
                <a:cs typeface="Arial" pitchFamily="34" charset="0"/>
              </a:rPr>
              <a:t>Human Being is more than just the Body</a:t>
            </a:r>
          </a:p>
          <a:p>
            <a:pPr algn="just"/>
            <a:endParaRPr lang="en-US" sz="1600" b="1" dirty="0" smtClean="0">
              <a:solidFill>
                <a:srgbClr val="FF0000"/>
              </a:solidFill>
              <a:latin typeface="Arial" pitchFamily="34" charset="0"/>
              <a:cs typeface="Arial" pitchFamily="34" charset="0"/>
            </a:endParaRPr>
          </a:p>
          <a:p>
            <a:pPr algn="just"/>
            <a:r>
              <a:rPr lang="en-US" sz="1600" b="1" dirty="0" smtClean="0">
                <a:solidFill>
                  <a:srgbClr val="FF0000"/>
                </a:solidFill>
                <a:latin typeface="Arial" pitchFamily="34" charset="0"/>
                <a:cs typeface="Arial" pitchFamily="34" charset="0"/>
              </a:rPr>
              <a:t>Introduction:</a:t>
            </a:r>
          </a:p>
          <a:p>
            <a:pPr algn="just"/>
            <a:r>
              <a:rPr lang="en-US" sz="1600" dirty="0" smtClean="0"/>
              <a:t>There is the familiar shape and structure of a human being that is immediately apparent to us. Imagine someone with similar human body-like features. But in addition to the body, there is also the alive-</a:t>
            </a:r>
            <a:r>
              <a:rPr lang="en-US" sz="1600" dirty="0" err="1" smtClean="0"/>
              <a:t>ness</a:t>
            </a:r>
            <a:r>
              <a:rPr lang="en-US" sz="1600" dirty="0" smtClean="0"/>
              <a:t> of the person — the entity that keeps the body 'alive' and makes it operate in various ways. We perceive this aliveness in the activities demonstrated by the person like their seeing, </a:t>
            </a:r>
            <a:r>
              <a:rPr lang="en-US" sz="1600" dirty="0" err="1" smtClean="0"/>
              <a:t>ti</a:t>
            </a:r>
            <a:r>
              <a:rPr lang="en-US" sz="1600" dirty="0" smtClean="0"/>
              <a:t> listening, walking, and eating, etc. This aliveness is called </a:t>
            </a:r>
            <a:r>
              <a:rPr lang="en-US" sz="1600" dirty="0" err="1" smtClean="0"/>
              <a:t>Jivana</a:t>
            </a:r>
            <a:r>
              <a:rPr lang="en-US" sz="1600" dirty="0" smtClean="0"/>
              <a:t>.</a:t>
            </a:r>
          </a:p>
          <a:p>
            <a:pPr algn="just"/>
            <a:endParaRPr lang="en-US" sz="1600" b="1" dirty="0">
              <a:solidFill>
                <a:srgbClr val="FF0000"/>
              </a:solidFill>
            </a:endParaRPr>
          </a:p>
        </p:txBody>
      </p:sp>
      <p:sp>
        <p:nvSpPr>
          <p:cNvPr id="3" name="Rectangle 2"/>
          <p:cNvSpPr/>
          <p:nvPr/>
        </p:nvSpPr>
        <p:spPr>
          <a:xfrm>
            <a:off x="381000" y="3503474"/>
            <a:ext cx="8382000" cy="1569660"/>
          </a:xfrm>
          <a:prstGeom prst="rect">
            <a:avLst/>
          </a:prstGeom>
        </p:spPr>
        <p:txBody>
          <a:bodyPr wrap="square">
            <a:spAutoFit/>
          </a:bodyPr>
          <a:lstStyle/>
          <a:p>
            <a:pPr algn="just"/>
            <a:r>
              <a:rPr lang="en-US" sz="1600" dirty="0" smtClean="0"/>
              <a:t>Thus, a human being is a coexistent body and </a:t>
            </a:r>
            <a:r>
              <a:rPr lang="en-US" sz="1600" dirty="0" err="1" smtClean="0"/>
              <a:t>jivan</a:t>
            </a:r>
            <a:r>
              <a:rPr lang="en-US" sz="1600" dirty="0" smtClean="0"/>
              <a:t>. This </a:t>
            </a:r>
            <a:r>
              <a:rPr lang="en-US" sz="1600" dirty="0" err="1" smtClean="0"/>
              <a:t>jivan</a:t>
            </a:r>
            <a:r>
              <a:rPr lang="en-US" sz="1600" dirty="0" smtClean="0"/>
              <a:t> refers to itself as 'I' (self). Thus we say "I am so and so" or "I feel tired" or happy" and not "my body is happy". This I or self is also called 'consciousness' and is the sentient con of the human being. The human being is the sum total of sentiments and physical aspect, the self (I) and the body there is </a:t>
            </a:r>
            <a:r>
              <a:rPr lang="en-US" sz="1600" dirty="0" smtClean="0">
                <a:latin typeface="Arial" pitchFamily="34" charset="0"/>
                <a:cs typeface="Arial" pitchFamily="34" charset="0"/>
              </a:rPr>
              <a:t>exchange</a:t>
            </a:r>
            <a:r>
              <a:rPr lang="en-US" sz="1600" dirty="0" smtClean="0"/>
              <a:t> of information between the two, i.e. 'I' and body exist together and are related. The flow of information from T to the body and from body to the 'I'.</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3048000"/>
            <a:ext cx="3352800" cy="523220"/>
          </a:xfrm>
          <a:prstGeom prst="rect">
            <a:avLst/>
          </a:prstGeom>
          <a:noFill/>
        </p:spPr>
        <p:txBody>
          <a:bodyPr wrap="square" rtlCol="0">
            <a:spAutoFit/>
          </a:bodyPr>
          <a:lstStyle/>
          <a:p>
            <a:pPr algn="ctr"/>
            <a:r>
              <a:rPr lang="en-US" sz="2800" b="1" dirty="0" smtClean="0">
                <a:solidFill>
                  <a:srgbClr val="FF0000"/>
                </a:solidFill>
              </a:rPr>
              <a:t>THE-END</a:t>
            </a:r>
            <a:endParaRPr lang="en-US" sz="28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UMAN+BEING+IS+MORE+THAN+JUST+THE+BODY.jpg"/>
          <p:cNvPicPr>
            <a:picLocks noChangeAspect="1"/>
          </p:cNvPicPr>
          <p:nvPr/>
        </p:nvPicPr>
        <p:blipFill>
          <a:blip r:embed="rId2"/>
          <a:srcRect l="6187" t="8249" r="4924" b="6902"/>
          <a:stretch>
            <a:fillRect/>
          </a:stretch>
        </p:blipFill>
        <p:spPr>
          <a:xfrm>
            <a:off x="1066800" y="1219200"/>
            <a:ext cx="6705600" cy="48006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3239" y="1143000"/>
            <a:ext cx="3897221" cy="338554"/>
          </a:xfrm>
          <a:prstGeom prst="rect">
            <a:avLst/>
          </a:prstGeom>
        </p:spPr>
        <p:txBody>
          <a:bodyPr wrap="none">
            <a:spAutoFit/>
          </a:bodyPr>
          <a:lstStyle/>
          <a:p>
            <a:r>
              <a:rPr lang="en-US" sz="1600" b="1" dirty="0" smtClean="0">
                <a:solidFill>
                  <a:srgbClr val="FF0000"/>
                </a:solidFill>
                <a:latin typeface="Arial" pitchFamily="34" charset="0"/>
                <a:ea typeface="Times New Roman" pitchFamily="18" charset="0"/>
                <a:cs typeface="Arial" pitchFamily="34" charset="0"/>
              </a:rPr>
              <a:t>Harmony of the Self (‘I’) with the Body</a:t>
            </a:r>
            <a:endParaRPr lang="en-US" sz="1600" b="1" dirty="0">
              <a:solidFill>
                <a:srgbClr val="FF0000"/>
              </a:solidFill>
            </a:endParaRPr>
          </a:p>
        </p:txBody>
      </p:sp>
      <p:sp>
        <p:nvSpPr>
          <p:cNvPr id="3" name="Rectangle 2"/>
          <p:cNvSpPr/>
          <p:nvPr/>
        </p:nvSpPr>
        <p:spPr>
          <a:xfrm>
            <a:off x="990600" y="1600200"/>
            <a:ext cx="7543800" cy="2031325"/>
          </a:xfrm>
          <a:prstGeom prst="rect">
            <a:avLst/>
          </a:prstGeom>
        </p:spPr>
        <p:txBody>
          <a:bodyPr wrap="square">
            <a:spAutoFit/>
          </a:bodyPr>
          <a:lstStyle/>
          <a:p>
            <a:pPr algn="just"/>
            <a:r>
              <a:rPr lang="en-US" sz="1400" b="1" dirty="0" smtClean="0"/>
              <a:t>          </a:t>
            </a:r>
            <a:r>
              <a:rPr lang="en-US" sz="1400" dirty="0" smtClean="0"/>
              <a:t>The human body is a self-organized unit with a highly sophisticated mechanism. It is made up of several organs such as the heart, lungs etc. and various glands, all of which work in a close co-ordination.</a:t>
            </a:r>
          </a:p>
          <a:p>
            <a:pPr algn="just"/>
            <a:endParaRPr lang="en-US" sz="1400" dirty="0" smtClean="0"/>
          </a:p>
          <a:p>
            <a:pPr algn="just"/>
            <a:r>
              <a:rPr lang="en-US" sz="1400" dirty="0" smtClean="0"/>
              <a:t>            The body is made up of cells and each cell of the body has a role to play in the overall working of the body. Each cell is Self-organized and participates in the Self- organization of the body as a whole.</a:t>
            </a:r>
            <a:br>
              <a:rPr lang="en-US" sz="1400" dirty="0" smtClean="0"/>
            </a:br>
            <a:endParaRPr lang="en-US" sz="1400" dirty="0" smtClean="0"/>
          </a:p>
          <a:p>
            <a:pPr algn="just"/>
            <a:r>
              <a:rPr lang="en-US" sz="1400" dirty="0" smtClean="0"/>
              <a:t>            </a:t>
            </a:r>
            <a:r>
              <a:rPr lang="en-US" sz="1400" i="1" dirty="0" smtClean="0">
                <a:solidFill>
                  <a:srgbClr val="FF0000"/>
                </a:solidFill>
              </a:rPr>
              <a:t>-All the activities in the body keep the body fit for the use of “I”</a:t>
            </a:r>
            <a:endParaRPr lang="en-US" sz="1400" i="1" dirty="0">
              <a:solidFill>
                <a:srgbClr val="FF0000"/>
              </a:solidFill>
            </a:endParaRPr>
          </a:p>
        </p:txBody>
      </p:sp>
      <p:sp>
        <p:nvSpPr>
          <p:cNvPr id="4" name="Rectangle 3"/>
          <p:cNvSpPr/>
          <p:nvPr/>
        </p:nvSpPr>
        <p:spPr>
          <a:xfrm>
            <a:off x="838200" y="3949005"/>
            <a:ext cx="8077200" cy="1384995"/>
          </a:xfrm>
          <a:prstGeom prst="rect">
            <a:avLst/>
          </a:prstGeom>
        </p:spPr>
        <p:txBody>
          <a:bodyPr wrap="square">
            <a:spAutoFit/>
          </a:bodyPr>
          <a:lstStyle/>
          <a:p>
            <a:r>
              <a:rPr lang="en-US" sz="1400" b="1" dirty="0" smtClean="0">
                <a:solidFill>
                  <a:srgbClr val="FF0000"/>
                </a:solidFill>
              </a:rPr>
              <a:t>Harmony of the “I” with the Body:</a:t>
            </a:r>
            <a:r>
              <a:rPr lang="en-US" sz="1400" dirty="0" smtClean="0"/>
              <a:t/>
            </a:r>
            <a:br>
              <a:rPr lang="en-US" sz="1400" dirty="0" smtClean="0"/>
            </a:br>
            <a:endParaRPr lang="en-US" sz="1400" dirty="0" smtClean="0"/>
          </a:p>
          <a:p>
            <a:r>
              <a:rPr lang="en-US" sz="1400" dirty="0" smtClean="0"/>
              <a:t>The harmony of “I” with the body is:</a:t>
            </a:r>
          </a:p>
          <a:p>
            <a:endParaRPr lang="en-US" sz="1400" dirty="0" smtClean="0"/>
          </a:p>
          <a:p>
            <a:r>
              <a:rPr lang="en-US" sz="1400" dirty="0" smtClean="0"/>
              <a:t>                 </a:t>
            </a:r>
            <a:r>
              <a:rPr lang="en-US" sz="1400" dirty="0" err="1" smtClean="0"/>
              <a:t>i</a:t>
            </a:r>
            <a:r>
              <a:rPr lang="en-US" sz="1400" dirty="0" smtClean="0"/>
              <a:t>. In the form of </a:t>
            </a:r>
            <a:r>
              <a:rPr lang="en-US" sz="1400" dirty="0" err="1" smtClean="0"/>
              <a:t>Sanyama</a:t>
            </a:r>
            <a:r>
              <a:rPr lang="en-US" sz="1400" dirty="0" smtClean="0"/>
              <a:t> (Self-Regulation) on part of </a:t>
            </a:r>
            <a:r>
              <a:rPr lang="en-US" sz="1400" b="1" dirty="0" smtClean="0"/>
              <a:t>“I”</a:t>
            </a:r>
            <a:r>
              <a:rPr lang="en-US" sz="1400" dirty="0" smtClean="0"/>
              <a:t/>
            </a:r>
            <a:br>
              <a:rPr lang="en-US" sz="1400" dirty="0" smtClean="0"/>
            </a:br>
            <a:r>
              <a:rPr lang="en-US" sz="1400" dirty="0" smtClean="0"/>
              <a:t>                 ii.  In the form of </a:t>
            </a:r>
            <a:r>
              <a:rPr lang="en-US" sz="1400" dirty="0" err="1" smtClean="0"/>
              <a:t>Svasthya</a:t>
            </a:r>
            <a:r>
              <a:rPr lang="en-US" sz="1400" dirty="0" smtClean="0"/>
              <a:t> (Health) on part of the “</a:t>
            </a:r>
            <a:r>
              <a:rPr lang="en-US" sz="1400" b="1" dirty="0" smtClean="0"/>
              <a:t>Body”</a:t>
            </a:r>
            <a:endParaRPr lang="en-US" sz="1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5-l.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_7.jpg"/>
          <p:cNvPicPr>
            <a:picLocks noChangeAspect="1"/>
          </p:cNvPicPr>
          <p:nvPr/>
        </p:nvPicPr>
        <p:blipFill>
          <a:blip r:embed="rId2"/>
          <a:srcRect b="6785"/>
          <a:stretch>
            <a:fillRect/>
          </a:stretch>
        </p:blipFill>
        <p:spPr>
          <a:xfrm>
            <a:off x="304800" y="685800"/>
            <a:ext cx="8610600" cy="60198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94846"/>
            <a:ext cx="7162800" cy="338554"/>
          </a:xfrm>
          <a:prstGeom prst="rect">
            <a:avLst/>
          </a:prstGeom>
        </p:spPr>
        <p:txBody>
          <a:bodyPr wrap="square">
            <a:spAutoFit/>
          </a:bodyPr>
          <a:lstStyle/>
          <a:p>
            <a:r>
              <a:rPr lang="en-US" sz="1600" b="1" dirty="0" smtClean="0">
                <a:solidFill>
                  <a:srgbClr val="FF0000"/>
                </a:solidFill>
                <a:latin typeface="Arial" pitchFamily="34" charset="0"/>
                <a:ea typeface="Times New Roman" pitchFamily="18" charset="0"/>
                <a:cs typeface="Arial" pitchFamily="34" charset="0"/>
              </a:rPr>
              <a:t>Understanding Myself as Co-existence of the Self and the Body</a:t>
            </a:r>
            <a:endParaRPr lang="en-US" sz="1600" b="1" dirty="0">
              <a:solidFill>
                <a:srgbClr val="FF0000"/>
              </a:solidFill>
            </a:endParaRPr>
          </a:p>
        </p:txBody>
      </p:sp>
      <p:sp>
        <p:nvSpPr>
          <p:cNvPr id="3" name="Rectangle 2"/>
          <p:cNvSpPr/>
          <p:nvPr/>
        </p:nvSpPr>
        <p:spPr>
          <a:xfrm>
            <a:off x="304800" y="937736"/>
            <a:ext cx="8153400" cy="738664"/>
          </a:xfrm>
          <a:prstGeom prst="rect">
            <a:avLst/>
          </a:prstGeom>
        </p:spPr>
        <p:txBody>
          <a:bodyPr wrap="square">
            <a:spAutoFit/>
          </a:bodyPr>
          <a:lstStyle/>
          <a:p>
            <a:pPr algn="just"/>
            <a:r>
              <a:rPr lang="en-US" sz="1400" dirty="0" smtClean="0"/>
              <a:t>	The human being is a co-existence of conscious Self (I) and material Body. Conscious entity (Self) performs activities of knowing, assuming, recognizing and fulfilling whereas material entity (Body) performs only activities of recognizing and fulfilling.</a:t>
            </a:r>
            <a:endParaRPr lang="en-US" sz="1400" dirty="0"/>
          </a:p>
        </p:txBody>
      </p:sp>
      <p:sp>
        <p:nvSpPr>
          <p:cNvPr id="21508" name="AutoShape 4" descr="AKTU KVE301/KVE401 UHVPE Understanding coexistence of Self and body -  Digital जीवन"/>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AKTU KVE301/KVE401 UHVPE Understanding coexistence of Self and body -  Digital जीवन"/>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2133601" y="2152650"/>
            <a:ext cx="4682066" cy="15049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1447800"/>
            <a:ext cx="6858000" cy="1754326"/>
          </a:xfrm>
          <a:prstGeom prst="rect">
            <a:avLst/>
          </a:prstGeom>
          <a:noFill/>
        </p:spPr>
        <p:txBody>
          <a:bodyPr wrap="square" rtlCol="0">
            <a:spAutoFit/>
          </a:bodyPr>
          <a:lstStyle/>
          <a:p>
            <a:pPr algn="just"/>
            <a:r>
              <a:rPr lang="en-US" sz="1600" b="1" dirty="0" smtClean="0">
                <a:solidFill>
                  <a:srgbClr val="0070C0"/>
                </a:solidFill>
              </a:rPr>
              <a:t>Understanding The Human Being As Co-Existence of Self “I” &amp; “Body”</a:t>
            </a:r>
          </a:p>
          <a:p>
            <a:pPr algn="just"/>
            <a:endParaRPr lang="en-US" dirty="0" smtClean="0"/>
          </a:p>
          <a:p>
            <a:pPr algn="just">
              <a:buFont typeface="Wingdings" pitchFamily="2" charset="2"/>
              <a:buChar char="Ø"/>
            </a:pPr>
            <a:r>
              <a:rPr lang="en-US" dirty="0" smtClean="0"/>
              <a:t>Human being is more than just a Body. She/he is a co-existence of both the self(</a:t>
            </a:r>
            <a:r>
              <a:rPr lang="en-US" dirty="0" err="1" smtClean="0"/>
              <a:t>i</a:t>
            </a:r>
            <a:r>
              <a:rPr lang="en-US" dirty="0" smtClean="0"/>
              <a:t>/</a:t>
            </a:r>
            <a:r>
              <a:rPr lang="en-US" dirty="0" err="1" smtClean="0"/>
              <a:t>Jivana</a:t>
            </a:r>
            <a:r>
              <a:rPr lang="en-US" dirty="0" smtClean="0"/>
              <a:t>) and the Body.</a:t>
            </a:r>
          </a:p>
          <a:p>
            <a:pPr algn="just">
              <a:buFont typeface="Wingdings" pitchFamily="2" charset="2"/>
              <a:buChar char="Ø"/>
            </a:pPr>
            <a:r>
              <a:rPr lang="en-US" dirty="0" smtClean="0"/>
              <a:t>There is an exchange of information between the two. Our body acts according to the suggestions given by our “</a:t>
            </a:r>
            <a:r>
              <a:rPr lang="en-US" dirty="0" err="1" smtClean="0"/>
              <a:t>Jivana</a:t>
            </a:r>
            <a:r>
              <a:rPr lang="en-US" dirty="0" smtClean="0"/>
              <a:t>”. </a:t>
            </a:r>
            <a:endParaRPr lang="en-US" dirty="0"/>
          </a:p>
        </p:txBody>
      </p:sp>
      <p:sp>
        <p:nvSpPr>
          <p:cNvPr id="4" name="TextBox 3"/>
          <p:cNvSpPr txBox="1"/>
          <p:nvPr/>
        </p:nvSpPr>
        <p:spPr>
          <a:xfrm>
            <a:off x="3505200" y="3505200"/>
            <a:ext cx="2209800" cy="338554"/>
          </a:xfrm>
          <a:prstGeom prst="rect">
            <a:avLst/>
          </a:prstGeom>
          <a:noFill/>
        </p:spPr>
        <p:txBody>
          <a:bodyPr wrap="square" rtlCol="0">
            <a:spAutoFit/>
          </a:bodyPr>
          <a:lstStyle/>
          <a:p>
            <a:r>
              <a:rPr lang="en-US" sz="1600" b="1" dirty="0" smtClean="0"/>
              <a:t>Human Being</a:t>
            </a:r>
            <a:endParaRPr lang="en-US" sz="1600" b="1" dirty="0"/>
          </a:p>
        </p:txBody>
      </p:sp>
      <p:cxnSp>
        <p:nvCxnSpPr>
          <p:cNvPr id="6" name="Straight Connector 5"/>
          <p:cNvCxnSpPr/>
          <p:nvPr/>
        </p:nvCxnSpPr>
        <p:spPr>
          <a:xfrm>
            <a:off x="1905000" y="4038600"/>
            <a:ext cx="45720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4076700" y="39243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1638300" y="43053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6210300" y="43053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371600" y="4724400"/>
            <a:ext cx="1981200" cy="307777"/>
          </a:xfrm>
          <a:prstGeom prst="rect">
            <a:avLst/>
          </a:prstGeom>
          <a:noFill/>
        </p:spPr>
        <p:txBody>
          <a:bodyPr wrap="square" rtlCol="0">
            <a:spAutoFit/>
          </a:bodyPr>
          <a:lstStyle/>
          <a:p>
            <a:r>
              <a:rPr lang="en-US" sz="1400" b="1" dirty="0" smtClean="0"/>
              <a:t>Physical Body</a:t>
            </a:r>
            <a:endParaRPr lang="en-US" sz="1400" b="1" dirty="0"/>
          </a:p>
        </p:txBody>
      </p:sp>
      <p:sp>
        <p:nvSpPr>
          <p:cNvPr id="16" name="TextBox 15"/>
          <p:cNvSpPr txBox="1"/>
          <p:nvPr/>
        </p:nvSpPr>
        <p:spPr>
          <a:xfrm>
            <a:off x="5562600" y="4648200"/>
            <a:ext cx="1981200" cy="307777"/>
          </a:xfrm>
          <a:prstGeom prst="rect">
            <a:avLst/>
          </a:prstGeom>
          <a:noFill/>
        </p:spPr>
        <p:txBody>
          <a:bodyPr wrap="square" rtlCol="0">
            <a:spAutoFit/>
          </a:bodyPr>
          <a:lstStyle/>
          <a:p>
            <a:r>
              <a:rPr lang="en-US" sz="1400" b="1" dirty="0" smtClean="0"/>
              <a:t>Alive-</a:t>
            </a:r>
            <a:r>
              <a:rPr lang="en-US" sz="1400" b="1" dirty="0" err="1" smtClean="0"/>
              <a:t>ness</a:t>
            </a:r>
            <a:r>
              <a:rPr lang="en-US" sz="1400" b="1" dirty="0" smtClean="0"/>
              <a:t> (I or Self)</a:t>
            </a:r>
            <a:endParaRPr lang="en-US" sz="1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Understanding Human Being as Co-existence Of Self ('I') &amp; Body - ppt video  online download"/>
          <p:cNvPicPr>
            <a:picLocks noChangeAspect="1" noChangeArrowheads="1"/>
          </p:cNvPicPr>
          <p:nvPr/>
        </p:nvPicPr>
        <p:blipFill>
          <a:blip r:embed="rId2"/>
          <a:srcRect t="3538" r="2691" b="19794"/>
          <a:stretch>
            <a:fillRect/>
          </a:stretch>
        </p:blipFill>
        <p:spPr bwMode="auto">
          <a:xfrm>
            <a:off x="381000" y="1201882"/>
            <a:ext cx="8153400" cy="4817918"/>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746</Words>
  <Application>Microsoft Office PowerPoint</Application>
  <PresentationFormat>On-screen Show (4:3)</PresentationFormat>
  <Paragraphs>72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dc:creator>
  <cp:lastModifiedBy>Ramesh</cp:lastModifiedBy>
  <cp:revision>57</cp:revision>
  <dcterms:created xsi:type="dcterms:W3CDTF">2006-08-16T00:00:00Z</dcterms:created>
  <dcterms:modified xsi:type="dcterms:W3CDTF">2023-07-27T08:27:29Z</dcterms:modified>
</cp:coreProperties>
</file>