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9" r:id="rId4"/>
    <p:sldId id="275" r:id="rId5"/>
    <p:sldId id="276" r:id="rId6"/>
    <p:sldId id="278" r:id="rId7"/>
    <p:sldId id="258" r:id="rId8"/>
    <p:sldId id="265" r:id="rId9"/>
    <p:sldId id="277" r:id="rId10"/>
    <p:sldId id="267"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432" y="6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1828800" y="1049447"/>
            <a:ext cx="6324600" cy="3370153"/>
          </a:xfrm>
          <a:prstGeom prst="rect">
            <a:avLst/>
          </a:prstGeom>
          <a:noFill/>
          <a:ln w="9525">
            <a:noFill/>
            <a:miter lim="800000"/>
            <a:headEnd/>
            <a:tailEnd/>
          </a:ln>
          <a:effectLst/>
        </p:spPr>
        <p:txBody>
          <a:bodyPr vert="horz" wrap="square" lIns="73002" tIns="45720" rIns="91440" bIns="0" numCol="1" anchor="ctr" anchorCtr="0" compatLnSpc="1">
            <a:prstTxWarp prst="textNoShape">
              <a:avLst/>
            </a:prstTxWarp>
            <a:spAutoFit/>
          </a:bodyPr>
          <a:lstStyle/>
          <a:p>
            <a:pPr lvl="0" algn="ctr" fontAlgn="base">
              <a:spcBef>
                <a:spcPct val="0"/>
              </a:spcBef>
              <a:spcAft>
                <a:spcPct val="0"/>
              </a:spcAft>
              <a:tabLst>
                <a:tab pos="531813" algn="l"/>
              </a:tabLst>
            </a:pPr>
            <a:r>
              <a:rPr lang="en-US" sz="1600" b="1" u="sng" dirty="0" smtClean="0">
                <a:solidFill>
                  <a:schemeClr val="tx2">
                    <a:lumMod val="50000"/>
                  </a:schemeClr>
                </a:solidFill>
              </a:rPr>
              <a:t>UNIVERSAL HUMAN VALUES</a:t>
            </a:r>
          </a:p>
          <a:p>
            <a:pPr lvl="0" algn="ctr" fontAlgn="base">
              <a:spcBef>
                <a:spcPct val="0"/>
              </a:spcBef>
              <a:spcAft>
                <a:spcPct val="0"/>
              </a:spcAft>
              <a:tabLst>
                <a:tab pos="531813" algn="l"/>
              </a:tabLst>
            </a:pPr>
            <a:endPar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endParaRPr>
          </a:p>
          <a:p>
            <a:pPr lvl="0" algn="ctr" fontAlgn="base">
              <a:spcBef>
                <a:spcPct val="0"/>
              </a:spcBef>
              <a:spcAft>
                <a:spcPct val="0"/>
              </a:spcAft>
              <a:tabLst>
                <a:tab pos="531813" algn="l"/>
              </a:tabLst>
            </a:pPr>
            <a:r>
              <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UNIT- </a:t>
            </a:r>
            <a:r>
              <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I</a:t>
            </a:r>
          </a:p>
          <a:p>
            <a:pPr lvl="0" algn="ctr" fontAlgn="base">
              <a:spcBef>
                <a:spcPct val="0"/>
              </a:spcBef>
              <a:spcAft>
                <a:spcPct val="0"/>
              </a:spcAft>
              <a:tabLst>
                <a:tab pos="531813" algn="l"/>
              </a:tabLst>
            </a:pPr>
            <a:endPar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tab pos="531813" algn="l"/>
              </a:tabLst>
            </a:pPr>
            <a:r>
              <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Introduction to Value Education</a:t>
            </a:r>
          </a:p>
          <a:p>
            <a:pPr marL="0" marR="0" lvl="0" indent="0" algn="ctr" defTabSz="914400" rtl="0" eaLnBrk="1" fontAlgn="base" latinLnBrk="0" hangingPunct="1">
              <a:lnSpc>
                <a:spcPct val="200000"/>
              </a:lnSpc>
              <a:spcBef>
                <a:spcPct val="0"/>
              </a:spcBef>
              <a:spcAft>
                <a:spcPct val="0"/>
              </a:spcAft>
              <a:buClrTx/>
              <a:buSzTx/>
              <a:buFontTx/>
              <a:buNone/>
              <a:tabLst>
                <a:tab pos="531813" algn="l"/>
              </a:tabLst>
            </a:pPr>
            <a:endPar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Value Education, Definition, Concept and Need for Value Education.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Content and Process of Value Education.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Basic Guidelines for Value Education.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Self-exploration as a means of Value Education.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Happiness and Prosperity as parts of Value Education.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457200"/>
            <a:ext cx="7924800" cy="5970865"/>
          </a:xfrm>
          <a:prstGeom prst="rect">
            <a:avLst/>
          </a:prstGeom>
        </p:spPr>
        <p:txBody>
          <a:bodyPr wrap="square">
            <a:spAutoFit/>
          </a:bodyPr>
          <a:lstStyle/>
          <a:p>
            <a:pPr algn="just"/>
            <a:r>
              <a:rPr lang="en-US" dirty="0" smtClean="0">
                <a:solidFill>
                  <a:srgbClr val="FF0000"/>
                </a:solidFill>
              </a:rPr>
              <a:t>Process of Value of Education:</a:t>
            </a:r>
          </a:p>
          <a:p>
            <a:pPr algn="just"/>
            <a:endParaRPr lang="en-US" sz="1400" dirty="0" smtClean="0"/>
          </a:p>
          <a:p>
            <a:pPr algn="just"/>
            <a:r>
              <a:rPr lang="en-US" sz="1400" dirty="0" smtClean="0"/>
              <a:t>Process has to be that of self-exploration. This includes </a:t>
            </a:r>
            <a:r>
              <a:rPr lang="en-US" sz="1400" dirty="0" smtClean="0">
                <a:solidFill>
                  <a:srgbClr val="FF0000"/>
                </a:solidFill>
              </a:rPr>
              <a:t>two</a:t>
            </a:r>
            <a:r>
              <a:rPr lang="en-US" sz="1400" dirty="0" smtClean="0"/>
              <a:t> things</a:t>
            </a:r>
          </a:p>
          <a:p>
            <a:pPr algn="just">
              <a:buFont typeface="Arial" pitchFamily="34" charset="0"/>
              <a:buChar char="•"/>
            </a:pPr>
            <a:r>
              <a:rPr lang="en-US" sz="1400" dirty="0" smtClean="0"/>
              <a:t> verification at the level of self acceptance</a:t>
            </a:r>
          </a:p>
          <a:p>
            <a:pPr algn="just">
              <a:buFont typeface="Arial" pitchFamily="34" charset="0"/>
              <a:buChar char="•"/>
            </a:pPr>
            <a:r>
              <a:rPr lang="en-US" sz="1400" dirty="0" smtClean="0"/>
              <a:t> Experiential validation in living</a:t>
            </a:r>
          </a:p>
          <a:p>
            <a:pPr algn="just"/>
            <a:endParaRPr lang="en-US" sz="1400" dirty="0" smtClean="0"/>
          </a:p>
          <a:p>
            <a:pPr algn="just"/>
            <a:r>
              <a:rPr lang="en-US" sz="1400" dirty="0" smtClean="0"/>
              <a:t>There can be many ways to impart knowledge to students. The process should be easily understandable. There can be following four methods that can be adopted for value education:-</a:t>
            </a:r>
          </a:p>
          <a:p>
            <a:pPr algn="just"/>
            <a:endParaRPr lang="en-US" sz="1400" dirty="0" smtClean="0"/>
          </a:p>
          <a:p>
            <a:pPr lvl="0" algn="just">
              <a:buFont typeface="Arial" pitchFamily="34" charset="0"/>
              <a:buChar char="•"/>
            </a:pPr>
            <a:r>
              <a:rPr lang="en-US" sz="1400" b="1" u="heavy" dirty="0" smtClean="0"/>
              <a:t>Individualized Learning:-</a:t>
            </a:r>
            <a:r>
              <a:rPr lang="en-US" sz="1400" b="1" dirty="0" smtClean="0"/>
              <a:t> </a:t>
            </a:r>
            <a:r>
              <a:rPr lang="en-US" sz="1400" dirty="0" smtClean="0"/>
              <a:t>This is the highly interactive way of learning the values. This is very personal one to one interaction with the learner. The basic drawback of this type of this type of learning as we are the part of a society and we should develop all those values in student as well.</a:t>
            </a:r>
          </a:p>
          <a:p>
            <a:pPr algn="just"/>
            <a:r>
              <a:rPr lang="en-US" sz="1400" dirty="0" smtClean="0"/>
              <a:t> </a:t>
            </a:r>
          </a:p>
          <a:p>
            <a:pPr lvl="0" algn="just">
              <a:buFont typeface="Arial" pitchFamily="34" charset="0"/>
              <a:buChar char="•"/>
            </a:pPr>
            <a:r>
              <a:rPr lang="en-US" sz="1400" b="1" u="heavy" dirty="0" smtClean="0"/>
              <a:t>Group Learning:-</a:t>
            </a:r>
            <a:r>
              <a:rPr lang="en-US" sz="1400" b="1" dirty="0" smtClean="0"/>
              <a:t> </a:t>
            </a:r>
            <a:r>
              <a:rPr lang="en-US" sz="1400" dirty="0" smtClean="0"/>
              <a:t>The group working is always different from individual working. Some students are lack behind from interpersonal skills. The group learning helps these students in overcoming these problems. This method teaches co-operation and co- ordination among the members of the group.</a:t>
            </a:r>
          </a:p>
          <a:p>
            <a:pPr lvl="0"/>
            <a:r>
              <a:rPr lang="en-US" sz="1400" dirty="0" smtClean="0"/>
              <a:t> </a:t>
            </a:r>
          </a:p>
          <a:p>
            <a:r>
              <a:rPr lang="en-US" sz="1400" dirty="0" smtClean="0"/>
              <a:t> </a:t>
            </a:r>
          </a:p>
          <a:p>
            <a:pPr lvl="0">
              <a:buFont typeface="Arial" pitchFamily="34" charset="0"/>
              <a:buChar char="•"/>
            </a:pPr>
            <a:r>
              <a:rPr lang="en-US" sz="1400" b="1" u="heavy" dirty="0" smtClean="0"/>
              <a:t>Project Learning:-</a:t>
            </a:r>
            <a:r>
              <a:rPr lang="en-US" sz="1400" b="1" dirty="0" smtClean="0"/>
              <a:t> </a:t>
            </a:r>
            <a:r>
              <a:rPr lang="en-US" sz="1400" dirty="0" smtClean="0"/>
              <a:t>This is one of the best methods of learning. The projects are basically real life problems and students needs to find out the solutions on the basis of their value system. This teaches the concept of self- explanation and Self- verification to do best in their respective field.</a:t>
            </a:r>
          </a:p>
          <a:p>
            <a:pPr lvl="0"/>
            <a:endParaRPr lang="en-US" sz="1400" dirty="0" smtClean="0"/>
          </a:p>
          <a:p>
            <a:pPr lvl="0">
              <a:buFont typeface="Arial" pitchFamily="34" charset="0"/>
              <a:buChar char="•"/>
            </a:pPr>
            <a:r>
              <a:rPr lang="en-US" sz="1400" b="1" u="heavy" dirty="0" smtClean="0"/>
              <a:t>Open Learning:-</a:t>
            </a:r>
            <a:r>
              <a:rPr lang="en-US" sz="1400" b="1" dirty="0" smtClean="0"/>
              <a:t> </a:t>
            </a:r>
            <a:r>
              <a:rPr lang="en-US" sz="1400" dirty="0" smtClean="0"/>
              <a:t>Open learning is a teaching method i.e. among others, founded on the work of </a:t>
            </a:r>
            <a:r>
              <a:rPr lang="en-US" sz="1400" b="1" dirty="0" smtClean="0"/>
              <a:t>‘Maria Montessori’. </a:t>
            </a:r>
            <a:r>
              <a:rPr lang="en-US" sz="1400" dirty="0" smtClean="0"/>
              <a:t>Open learning is supplied to allow pupils self-determined, independent and interest-guided learning.</a:t>
            </a:r>
          </a:p>
          <a:p>
            <a:pPr lvl="0" algn="just"/>
            <a:endParaRPr lang="en-US" sz="1400" dirty="0" smtClean="0"/>
          </a:p>
          <a:p>
            <a:pPr algn="just"/>
            <a:endParaRPr lang="en-US" sz="1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7" name="Picture 13" descr="Steps in Implementing Universal Human Values in Education - ppt download"/>
          <p:cNvPicPr>
            <a:picLocks noChangeAspect="1" noChangeArrowheads="1"/>
          </p:cNvPicPr>
          <p:nvPr/>
        </p:nvPicPr>
        <p:blipFill>
          <a:blip r:embed="rId2"/>
          <a:srcRect t="6897"/>
          <a:stretch>
            <a:fillRect/>
          </a:stretch>
        </p:blipFill>
        <p:spPr bwMode="auto">
          <a:xfrm>
            <a:off x="1524000" y="2286000"/>
            <a:ext cx="6248400" cy="3780503"/>
          </a:xfrm>
          <a:prstGeom prst="rect">
            <a:avLst/>
          </a:prstGeom>
          <a:noFill/>
        </p:spPr>
      </p:pic>
      <p:sp>
        <p:nvSpPr>
          <p:cNvPr id="14" name="Rectangle 13"/>
          <p:cNvSpPr/>
          <p:nvPr/>
        </p:nvSpPr>
        <p:spPr>
          <a:xfrm>
            <a:off x="1524000" y="1295400"/>
            <a:ext cx="4027577" cy="369332"/>
          </a:xfrm>
          <a:prstGeom prst="rect">
            <a:avLst/>
          </a:prstGeom>
        </p:spPr>
        <p:txBody>
          <a:bodyPr wrap="none">
            <a:spAutoFit/>
          </a:bodyPr>
          <a:lstStyle/>
          <a:p>
            <a:r>
              <a:rPr lang="en-US" dirty="0" smtClean="0">
                <a:solidFill>
                  <a:srgbClr val="FF0000"/>
                </a:solidFill>
                <a:latin typeface="Arial" pitchFamily="34" charset="0"/>
                <a:ea typeface="Times New Roman" pitchFamily="18" charset="0"/>
                <a:cs typeface="Arial" pitchFamily="34" charset="0"/>
              </a:rPr>
              <a:t>Basic Guidelines for Value Education:</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143000"/>
            <a:ext cx="6629400" cy="612412"/>
          </a:xfrm>
          <a:prstGeom prst="rect">
            <a:avLst/>
          </a:prstGeom>
        </p:spPr>
        <p:txBody>
          <a:bodyPr wrap="square">
            <a:spAutoFit/>
          </a:bodyPr>
          <a:lstStyle/>
          <a:p>
            <a:pPr lvl="0" eaLnBrk="0" fontAlgn="base" hangingPunct="0">
              <a:lnSpc>
                <a:spcPct val="200000"/>
              </a:lnSpc>
              <a:spcBef>
                <a:spcPct val="0"/>
              </a:spcBef>
              <a:spcAft>
                <a:spcPct val="0"/>
              </a:spcAft>
              <a:tabLst>
                <a:tab pos="531813" algn="l"/>
              </a:tabLst>
            </a:pPr>
            <a:r>
              <a:rPr lang="en-US" sz="2000" b="1" dirty="0" smtClean="0">
                <a:solidFill>
                  <a:srgbClr val="FF0000"/>
                </a:solidFill>
                <a:latin typeface="Arial" pitchFamily="34" charset="0"/>
                <a:ea typeface="Times New Roman" pitchFamily="18" charset="0"/>
                <a:cs typeface="Arial" pitchFamily="34" charset="0"/>
              </a:rPr>
              <a:t>Self-exploration as a means of Value Education:</a:t>
            </a:r>
            <a:endParaRPr lang="en-US" sz="2000" b="1" dirty="0" smtClean="0">
              <a:solidFill>
                <a:srgbClr val="FF0000"/>
              </a:solidFill>
              <a:latin typeface="Arial" pitchFamily="34" charset="0"/>
              <a:cs typeface="Arial" pitchFamily="34" charset="0"/>
            </a:endParaRPr>
          </a:p>
        </p:txBody>
      </p:sp>
      <p:pic>
        <p:nvPicPr>
          <p:cNvPr id="22530" name="Picture 2" descr="Self exploration. - ppt video online download"/>
          <p:cNvPicPr>
            <a:picLocks noChangeAspect="1" noChangeArrowheads="1"/>
          </p:cNvPicPr>
          <p:nvPr/>
        </p:nvPicPr>
        <p:blipFill>
          <a:blip r:embed="rId2"/>
          <a:srcRect l="3448" t="7018" r="2299" b="5263"/>
          <a:stretch>
            <a:fillRect/>
          </a:stretch>
        </p:blipFill>
        <p:spPr bwMode="auto">
          <a:xfrm>
            <a:off x="1752600" y="2133600"/>
            <a:ext cx="6248400" cy="38100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Self exploration. - ppt video online download"/>
          <p:cNvPicPr>
            <a:picLocks noChangeAspect="1" noChangeArrowheads="1"/>
          </p:cNvPicPr>
          <p:nvPr/>
        </p:nvPicPr>
        <p:blipFill>
          <a:blip r:embed="rId2"/>
          <a:srcRect l="3063" t="5444" r="3020" b="10166"/>
          <a:stretch>
            <a:fillRect/>
          </a:stretch>
        </p:blipFill>
        <p:spPr bwMode="auto">
          <a:xfrm>
            <a:off x="1143000" y="1371600"/>
            <a:ext cx="7010400" cy="47244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Process Of Self Exploration"/>
          <p:cNvPicPr>
            <a:picLocks noChangeAspect="1" noChangeArrowheads="1"/>
          </p:cNvPicPr>
          <p:nvPr/>
        </p:nvPicPr>
        <p:blipFill>
          <a:blip r:embed="rId2"/>
          <a:srcRect/>
          <a:stretch>
            <a:fillRect/>
          </a:stretch>
        </p:blipFill>
        <p:spPr bwMode="auto">
          <a:xfrm>
            <a:off x="685800" y="1752600"/>
            <a:ext cx="7829550" cy="3886201"/>
          </a:xfrm>
          <a:prstGeom prst="rect">
            <a:avLst/>
          </a:prstGeom>
          <a:noFill/>
        </p:spPr>
      </p:pic>
      <p:sp>
        <p:nvSpPr>
          <p:cNvPr id="3" name="Rectangle 2"/>
          <p:cNvSpPr/>
          <p:nvPr/>
        </p:nvSpPr>
        <p:spPr>
          <a:xfrm>
            <a:off x="914400" y="1371600"/>
            <a:ext cx="3018775" cy="369332"/>
          </a:xfrm>
          <a:prstGeom prst="rect">
            <a:avLst/>
          </a:prstGeom>
        </p:spPr>
        <p:txBody>
          <a:bodyPr wrap="none">
            <a:spAutoFit/>
          </a:bodyPr>
          <a:lstStyle/>
          <a:p>
            <a:r>
              <a:rPr lang="en-US" dirty="0" smtClean="0">
                <a:solidFill>
                  <a:srgbClr val="FF0000"/>
                </a:solidFill>
                <a:latin typeface="Arial" pitchFamily="34" charset="0"/>
                <a:ea typeface="Times New Roman" pitchFamily="18" charset="0"/>
                <a:cs typeface="Arial" pitchFamily="34" charset="0"/>
              </a:rPr>
              <a:t>Process of Self Exploration: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28600"/>
            <a:ext cx="5943600" cy="830997"/>
          </a:xfrm>
          <a:prstGeom prst="rect">
            <a:avLst/>
          </a:prstGeom>
        </p:spPr>
        <p:txBody>
          <a:bodyPr wrap="square">
            <a:spAutoFit/>
          </a:bodyPr>
          <a:lstStyle/>
          <a:p>
            <a:r>
              <a:rPr lang="en-US" sz="1600" b="1" dirty="0" smtClean="0">
                <a:solidFill>
                  <a:srgbClr val="FF0000"/>
                </a:solidFill>
                <a:latin typeface="Arial" pitchFamily="34" charset="0"/>
                <a:ea typeface="Times New Roman" pitchFamily="18" charset="0"/>
                <a:cs typeface="Arial" pitchFamily="34" charset="0"/>
              </a:rPr>
              <a:t>Happiness and Prosperity as parts of Value </a:t>
            </a:r>
            <a:r>
              <a:rPr lang="en-US" sz="1600" b="1" dirty="0" smtClean="0">
                <a:solidFill>
                  <a:srgbClr val="FF0000"/>
                </a:solidFill>
                <a:latin typeface="Arial" pitchFamily="34" charset="0"/>
                <a:ea typeface="Times New Roman" pitchFamily="18" charset="0"/>
                <a:cs typeface="Arial" pitchFamily="34" charset="0"/>
              </a:rPr>
              <a:t>Education:</a:t>
            </a:r>
          </a:p>
          <a:p>
            <a:endParaRPr lang="en-US" sz="1600" b="1" dirty="0" smtClean="0">
              <a:solidFill>
                <a:srgbClr val="FF0000"/>
              </a:solidFill>
              <a:latin typeface="Arial" pitchFamily="34" charset="0"/>
              <a:cs typeface="Arial" pitchFamily="34" charset="0"/>
            </a:endParaRPr>
          </a:p>
          <a:p>
            <a:r>
              <a:rPr lang="en-US" sz="1600" b="1" dirty="0" smtClean="0">
                <a:solidFill>
                  <a:srgbClr val="002060"/>
                </a:solidFill>
                <a:latin typeface="Arial" pitchFamily="34" charset="0"/>
                <a:cs typeface="Arial" pitchFamily="34" charset="0"/>
              </a:rPr>
              <a:t>Meaning of Happiness:</a:t>
            </a:r>
            <a:endParaRPr lang="en-US" sz="1600" b="1" dirty="0">
              <a:solidFill>
                <a:srgbClr val="002060"/>
              </a:solidFill>
            </a:endParaRPr>
          </a:p>
        </p:txBody>
      </p:sp>
      <p:sp>
        <p:nvSpPr>
          <p:cNvPr id="3" name="Rectangle 2"/>
          <p:cNvSpPr/>
          <p:nvPr/>
        </p:nvSpPr>
        <p:spPr>
          <a:xfrm>
            <a:off x="685800" y="1114961"/>
            <a:ext cx="8229600" cy="4770537"/>
          </a:xfrm>
          <a:prstGeom prst="rect">
            <a:avLst/>
          </a:prstGeom>
        </p:spPr>
        <p:txBody>
          <a:bodyPr wrap="square">
            <a:spAutoFit/>
          </a:bodyPr>
          <a:lstStyle/>
          <a:p>
            <a:pPr algn="just"/>
            <a:r>
              <a:rPr lang="en-US" sz="1600" dirty="0" smtClean="0"/>
              <a:t>Happiness may be defined as being in harmony/synergy in the state/ situation that I live in. "A situation in which I live, if there is harmony in it then I like to be in that state / situation. The state of is happiness." Happiness is a state of mind or feeling characterized by contentment, love, satisfaction, pleasure or joy. Happiness may be described as consisting of positive emotions and positive activities. may be three kinds of happiness: pleasure, engagement, and meaning</a:t>
            </a:r>
            <a:r>
              <a:rPr lang="en-US" sz="1600" dirty="0" smtClean="0"/>
              <a:t>.</a:t>
            </a:r>
          </a:p>
          <a:p>
            <a:pPr algn="just"/>
            <a:endParaRPr lang="en-US" sz="1600" dirty="0" smtClean="0"/>
          </a:p>
          <a:p>
            <a:pPr algn="just"/>
            <a:r>
              <a:rPr lang="en-US" sz="1600" b="1" dirty="0" smtClean="0">
                <a:solidFill>
                  <a:srgbClr val="002060"/>
                </a:solidFill>
                <a:latin typeface="Arial" pitchFamily="34" charset="0"/>
                <a:cs typeface="Arial" pitchFamily="34" charset="0"/>
              </a:rPr>
              <a:t>Meaning of Prosperity:</a:t>
            </a:r>
          </a:p>
          <a:p>
            <a:pPr algn="just"/>
            <a:endParaRPr lang="en-US" sz="1600" b="1" dirty="0" smtClean="0">
              <a:solidFill>
                <a:srgbClr val="002060"/>
              </a:solidFill>
              <a:latin typeface="Arial" pitchFamily="34" charset="0"/>
              <a:cs typeface="Arial" pitchFamily="34" charset="0"/>
            </a:endParaRPr>
          </a:p>
          <a:p>
            <a:pPr algn="just"/>
            <a:r>
              <a:rPr lang="en-US" sz="1600" dirty="0" smtClean="0"/>
              <a:t>The feeling of having or making available more than required physical facilities is prosperity. all of us feel that wealth alone means prosperity and try to explain this phenomenon based on this non-exist half fact. We are trying to achieve happiness and prosperity by maximizing accumulation and consumption of physical facilities. It is becoming anti-ecological and anti-people, and threatening the human  itself For prosperity, two things are required-</a:t>
            </a:r>
          </a:p>
          <a:p>
            <a:pPr algn="just"/>
            <a:r>
              <a:rPr lang="en-US" sz="1600" dirty="0" smtClean="0"/>
              <a:t>1. Identification of the required quantity of physical facilities, and </a:t>
            </a:r>
          </a:p>
          <a:p>
            <a:pPr algn="just"/>
            <a:r>
              <a:rPr lang="en-US" sz="1600" dirty="0" smtClean="0"/>
              <a:t>2. Ensuring availability / production of more than required physical facilities. We can be prosperous only if there is a limit to the need for physical facilities. If there is no what so ever be the availability the feeling of prosperity cannot be assured. Secondly, just assessing the need is not enough. We need to be able to produce or make </a:t>
            </a:r>
            <a:r>
              <a:rPr lang="en-US" sz="1600" dirty="0" err="1" smtClean="0"/>
              <a:t>av</a:t>
            </a:r>
            <a:r>
              <a:rPr lang="en-US" sz="1600" dirty="0" smtClean="0"/>
              <a:t>; more than the perceived need.</a:t>
            </a:r>
          </a:p>
          <a:p>
            <a:pPr algn="just"/>
            <a:endParaRPr lang="en-US" sz="1600" b="1" dirty="0">
              <a:solidFill>
                <a:srgbClr val="00206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95400"/>
            <a:ext cx="7848600" cy="3785652"/>
          </a:xfrm>
          <a:prstGeom prst="rect">
            <a:avLst/>
          </a:prstGeom>
        </p:spPr>
        <p:txBody>
          <a:bodyPr wrap="square">
            <a:spAutoFit/>
          </a:bodyPr>
          <a:lstStyle/>
          <a:p>
            <a:pPr algn="just"/>
            <a:r>
              <a:rPr lang="en-US" sz="1600" b="1" u="sng" dirty="0" smtClean="0">
                <a:solidFill>
                  <a:srgbClr val="FF0000"/>
                </a:solidFill>
              </a:rPr>
              <a:t>Vision of a Happy and Prosperous Life:</a:t>
            </a:r>
            <a:endParaRPr lang="en-US" sz="1600" dirty="0" smtClean="0">
              <a:solidFill>
                <a:srgbClr val="FF0000"/>
              </a:solidFill>
            </a:endParaRPr>
          </a:p>
          <a:p>
            <a:pPr algn="just"/>
            <a:r>
              <a:rPr lang="en-US" sz="1600" dirty="0" smtClean="0"/>
              <a:t>We are trying to achieve happiness and prosperity by maximizing accumulation and consumption of physical facilities. It is becoming anti-ecological and anti-people, and threatening the human survival itself. Some of the consequences of such trend are summarized below:</a:t>
            </a:r>
          </a:p>
          <a:p>
            <a:pPr algn="just"/>
            <a:r>
              <a:rPr lang="en-US" sz="1600" b="1" dirty="0" smtClean="0">
                <a:solidFill>
                  <a:srgbClr val="002060"/>
                </a:solidFill>
              </a:rPr>
              <a:t>At the level of individual </a:t>
            </a:r>
            <a:r>
              <a:rPr lang="en-US" sz="1600" dirty="0" smtClean="0"/>
              <a:t>– rising problems of depression, psychological disorders, suicides, stress, insecurity, etc.</a:t>
            </a:r>
          </a:p>
          <a:p>
            <a:pPr algn="just"/>
            <a:r>
              <a:rPr lang="en-US" sz="1600" b="1" dirty="0" smtClean="0">
                <a:solidFill>
                  <a:srgbClr val="002060"/>
                </a:solidFill>
              </a:rPr>
              <a:t>At the level of family </a:t>
            </a:r>
            <a:r>
              <a:rPr lang="en-US" sz="1600" dirty="0" smtClean="0"/>
              <a:t>– breaking of joint families, mistrust, and conflict between older and younger generations, insecurity in relationships, divorce, dowry tortures, etc.</a:t>
            </a:r>
          </a:p>
          <a:p>
            <a:pPr algn="just"/>
            <a:r>
              <a:rPr lang="en-US" sz="1600" b="1" dirty="0" smtClean="0">
                <a:solidFill>
                  <a:srgbClr val="002060"/>
                </a:solidFill>
              </a:rPr>
              <a:t>At the level of society </a:t>
            </a:r>
            <a:r>
              <a:rPr lang="en-US" sz="1600" dirty="0" smtClean="0"/>
              <a:t>– growing incidence of terrorism and </a:t>
            </a:r>
            <a:r>
              <a:rPr lang="en-US" sz="1600" dirty="0" err="1" smtClean="0"/>
              <a:t>naxalism</a:t>
            </a:r>
            <a:r>
              <a:rPr lang="en-US" sz="1600" dirty="0" smtClean="0"/>
              <a:t>, rising communalism, spreading </a:t>
            </a:r>
            <a:r>
              <a:rPr lang="en-US" sz="1600" dirty="0" err="1" smtClean="0"/>
              <a:t>casteism</a:t>
            </a:r>
            <a:r>
              <a:rPr lang="en-US" sz="1600" dirty="0" smtClean="0"/>
              <a:t>, racial and ethnic struggle, wars between nations, etc.</a:t>
            </a:r>
          </a:p>
          <a:p>
            <a:pPr algn="just"/>
            <a:r>
              <a:rPr lang="en-US" sz="1600" b="1" dirty="0" smtClean="0">
                <a:solidFill>
                  <a:srgbClr val="002060"/>
                </a:solidFill>
              </a:rPr>
              <a:t>At the level of nature </a:t>
            </a:r>
            <a:r>
              <a:rPr lang="en-US" sz="1600" dirty="0" smtClean="0"/>
              <a:t>– global warming, water, air, soil, noise etc. pollution, resource depletion of minerals and mineral oils, etc.</a:t>
            </a:r>
          </a:p>
          <a:p>
            <a:pPr algn="just"/>
            <a:r>
              <a:rPr lang="en-US" sz="1600" dirty="0" smtClean="0"/>
              <a:t>All the problems are a direct outcome of an incorrect understanding, our wrong notion about happiness and prosperity and their continuity – this is an issue for serious exploration.</a:t>
            </a:r>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0" y="3124200"/>
            <a:ext cx="2590800" cy="584775"/>
          </a:xfrm>
          <a:prstGeom prst="rect">
            <a:avLst/>
          </a:prstGeom>
          <a:noFill/>
        </p:spPr>
        <p:txBody>
          <a:bodyPr wrap="square" rtlCol="0">
            <a:spAutoFit/>
          </a:bodyPr>
          <a:lstStyle/>
          <a:p>
            <a:r>
              <a:rPr lang="en-US" sz="3200" b="1" dirty="0" smtClean="0">
                <a:solidFill>
                  <a:srgbClr val="FF0000"/>
                </a:solidFill>
              </a:rPr>
              <a:t>THE-END</a:t>
            </a:r>
            <a:endParaRPr lang="en-US" sz="3200" b="1"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381000"/>
            <a:ext cx="3213187" cy="646331"/>
          </a:xfrm>
          <a:prstGeom prst="rect">
            <a:avLst/>
          </a:prstGeom>
        </p:spPr>
        <p:txBody>
          <a:bodyPr wrap="none">
            <a:spAutoFit/>
          </a:bodyPr>
          <a:lstStyle/>
          <a:p>
            <a:pPr algn="ctr"/>
            <a:r>
              <a:rPr lang="en-US" b="1" u="sng" dirty="0" smtClean="0">
                <a:solidFill>
                  <a:srgbClr val="FF0000"/>
                </a:solidFill>
                <a:latin typeface="Arial" pitchFamily="34" charset="0"/>
                <a:cs typeface="Arial" pitchFamily="34" charset="0"/>
              </a:rPr>
              <a:t>UNIT- I</a:t>
            </a:r>
            <a:endParaRPr lang="en-US" b="1" u="sng" dirty="0" smtClean="0">
              <a:solidFill>
                <a:srgbClr val="002060"/>
              </a:solidFill>
            </a:endParaRPr>
          </a:p>
          <a:p>
            <a:pPr algn="ctr"/>
            <a:r>
              <a:rPr lang="en-US" b="1" u="sng" dirty="0" smtClean="0">
                <a:solidFill>
                  <a:srgbClr val="002060"/>
                </a:solidFill>
              </a:rPr>
              <a:t>Introduction to Value Education</a:t>
            </a:r>
            <a:endParaRPr lang="en-US" b="1" u="sng" dirty="0">
              <a:solidFill>
                <a:srgbClr val="002060"/>
              </a:solidFill>
            </a:endParaRPr>
          </a:p>
        </p:txBody>
      </p:sp>
      <p:sp>
        <p:nvSpPr>
          <p:cNvPr id="3" name="Rectangle 2"/>
          <p:cNvSpPr/>
          <p:nvPr/>
        </p:nvSpPr>
        <p:spPr>
          <a:xfrm>
            <a:off x="533400" y="1447800"/>
            <a:ext cx="7620000" cy="5816977"/>
          </a:xfrm>
          <a:prstGeom prst="rect">
            <a:avLst/>
          </a:prstGeom>
        </p:spPr>
        <p:txBody>
          <a:bodyPr wrap="square">
            <a:spAutoFit/>
          </a:bodyPr>
          <a:lstStyle/>
          <a:p>
            <a:pPr algn="just"/>
            <a:endParaRPr lang="en-US" sz="1200" b="1" u="sng" dirty="0" smtClean="0">
              <a:solidFill>
                <a:srgbClr val="FF0000"/>
              </a:solidFill>
              <a:latin typeface="Arial" pitchFamily="34" charset="0"/>
              <a:cs typeface="Arial" pitchFamily="34" charset="0"/>
            </a:endParaRPr>
          </a:p>
          <a:p>
            <a:pPr algn="just"/>
            <a:endParaRPr lang="en-US" sz="1200" b="1" u="sng" dirty="0" smtClean="0">
              <a:solidFill>
                <a:srgbClr val="FF0000"/>
              </a:solidFill>
              <a:latin typeface="Arial" pitchFamily="34" charset="0"/>
              <a:cs typeface="Arial" pitchFamily="34" charset="0"/>
            </a:endParaRPr>
          </a:p>
          <a:p>
            <a:pPr algn="just"/>
            <a:endParaRPr lang="en-US" sz="1200" b="1" u="sng" dirty="0" smtClean="0">
              <a:solidFill>
                <a:srgbClr val="FF0000"/>
              </a:solidFill>
              <a:latin typeface="Arial" pitchFamily="34" charset="0"/>
              <a:cs typeface="Arial" pitchFamily="34" charset="0"/>
            </a:endParaRPr>
          </a:p>
          <a:p>
            <a:pPr algn="just"/>
            <a:endParaRPr lang="en-US" sz="1200" b="1" u="sng" dirty="0" smtClean="0">
              <a:solidFill>
                <a:srgbClr val="FF0000"/>
              </a:solidFill>
              <a:latin typeface="Arial" pitchFamily="34" charset="0"/>
              <a:cs typeface="Arial" pitchFamily="34" charset="0"/>
            </a:endParaRPr>
          </a:p>
          <a:p>
            <a:pPr algn="just"/>
            <a:endParaRPr lang="en-US" sz="1200" b="1" u="sng" dirty="0" smtClean="0">
              <a:solidFill>
                <a:srgbClr val="FF0000"/>
              </a:solidFill>
              <a:latin typeface="Arial" pitchFamily="34" charset="0"/>
              <a:cs typeface="Arial" pitchFamily="34" charset="0"/>
            </a:endParaRPr>
          </a:p>
          <a:p>
            <a:pPr algn="just"/>
            <a:r>
              <a:rPr lang="en-US" sz="1200" b="1" u="sng" dirty="0" err="1" smtClean="0">
                <a:solidFill>
                  <a:srgbClr val="FF0000"/>
                </a:solidFill>
                <a:latin typeface="Arial" pitchFamily="34" charset="0"/>
                <a:cs typeface="Arial" pitchFamily="34" charset="0"/>
              </a:rPr>
              <a:t>Meaning:</a:t>
            </a:r>
            <a:r>
              <a:rPr lang="en-US" sz="1200" dirty="0" err="1" smtClean="0">
                <a:latin typeface="Arial" pitchFamily="34" charset="0"/>
                <a:cs typeface="Arial" pitchFamily="34" charset="0"/>
              </a:rPr>
              <a:t>Value</a:t>
            </a:r>
            <a:r>
              <a:rPr lang="en-US" sz="1200" dirty="0" smtClean="0">
                <a:latin typeface="Arial" pitchFamily="34" charset="0"/>
                <a:cs typeface="Arial" pitchFamily="34" charset="0"/>
              </a:rPr>
              <a:t> education helps students to become ethical and moral individuals who can contribute positively to society. It not only teaches them about values but also helps them to develop critical thinking skills, empathy, and a sense of responsibility towards themselves and others.</a:t>
            </a:r>
          </a:p>
          <a:p>
            <a:pPr algn="just"/>
            <a:endParaRPr lang="en-US" sz="1200" dirty="0" smtClean="0">
              <a:latin typeface="Arial" pitchFamily="34" charset="0"/>
              <a:cs typeface="Arial" pitchFamily="34" charset="0"/>
            </a:endParaRPr>
          </a:p>
          <a:p>
            <a:pPr algn="just"/>
            <a:r>
              <a:rPr lang="en-US" sz="1200" b="1" u="sng" dirty="0" smtClean="0">
                <a:solidFill>
                  <a:srgbClr val="FF0000"/>
                </a:solidFill>
                <a:latin typeface="Arial" pitchFamily="34" charset="0"/>
                <a:cs typeface="Arial" pitchFamily="34" charset="0"/>
              </a:rPr>
              <a:t>Definitions:</a:t>
            </a:r>
          </a:p>
          <a:p>
            <a:pPr algn="just"/>
            <a:endParaRPr lang="en-US" sz="1200" dirty="0" smtClean="0">
              <a:latin typeface="Arial" pitchFamily="34" charset="0"/>
              <a:cs typeface="Arial" pitchFamily="34" charset="0"/>
            </a:endParaRPr>
          </a:p>
          <a:p>
            <a:pPr algn="just"/>
            <a:endParaRPr lang="en-US" sz="1200" dirty="0" smtClean="0">
              <a:latin typeface="Arial" pitchFamily="34" charset="0"/>
              <a:cs typeface="Arial" pitchFamily="34" charset="0"/>
            </a:endParaRPr>
          </a:p>
          <a:p>
            <a:pPr algn="just"/>
            <a:r>
              <a:rPr lang="en-US" sz="1200" dirty="0" smtClean="0">
                <a:latin typeface="Arial" pitchFamily="34" charset="0"/>
                <a:cs typeface="Arial" pitchFamily="34" charset="0"/>
              </a:rPr>
              <a:t>Education means the training for the country and love for  the nation	</a:t>
            </a:r>
            <a:r>
              <a:rPr lang="en-US" sz="1200" b="1" dirty="0" smtClean="0">
                <a:latin typeface="Arial" pitchFamily="34" charset="0"/>
                <a:cs typeface="Arial" pitchFamily="34" charset="0"/>
              </a:rPr>
              <a:t>- </a:t>
            </a:r>
            <a:r>
              <a:rPr lang="en-US" sz="1200" b="1" dirty="0" err="1" smtClean="0">
                <a:latin typeface="Arial" pitchFamily="34" charset="0"/>
                <a:cs typeface="Arial" pitchFamily="34" charset="0"/>
              </a:rPr>
              <a:t>Chanakya</a:t>
            </a:r>
            <a:endParaRPr lang="en-US" sz="1200" b="1" dirty="0" smtClean="0">
              <a:latin typeface="Arial" pitchFamily="34" charset="0"/>
              <a:cs typeface="Arial" pitchFamily="34" charset="0"/>
            </a:endParaRPr>
          </a:p>
          <a:p>
            <a:pPr algn="just"/>
            <a:endParaRPr lang="en-US" sz="1200" b="1" dirty="0" smtClean="0">
              <a:latin typeface="Arial" pitchFamily="34" charset="0"/>
              <a:cs typeface="Arial" pitchFamily="34" charset="0"/>
            </a:endParaRPr>
          </a:p>
          <a:p>
            <a:pPr algn="just"/>
            <a:r>
              <a:rPr lang="en-US" sz="1200" dirty="0" smtClean="0">
                <a:latin typeface="Arial" pitchFamily="34" charset="0"/>
                <a:cs typeface="Arial" pitchFamily="34" charset="0"/>
              </a:rPr>
              <a:t>Education is realization of self				</a:t>
            </a:r>
            <a:r>
              <a:rPr lang="en-US" sz="1200" b="1" dirty="0" smtClean="0">
                <a:latin typeface="Arial" pitchFamily="34" charset="0"/>
                <a:cs typeface="Arial" pitchFamily="34" charset="0"/>
              </a:rPr>
              <a:t>-</a:t>
            </a:r>
            <a:r>
              <a:rPr lang="en-US" sz="1200" b="1" dirty="0" err="1" smtClean="0">
                <a:latin typeface="Arial" pitchFamily="34" charset="0"/>
                <a:cs typeface="Arial" pitchFamily="34" charset="0"/>
              </a:rPr>
              <a:t>Shankaracharya</a:t>
            </a:r>
            <a:endParaRPr lang="en-US" sz="1200" b="1" dirty="0" smtClean="0">
              <a:latin typeface="Arial" pitchFamily="34" charset="0"/>
              <a:cs typeface="Arial" pitchFamily="34" charset="0"/>
            </a:endParaRPr>
          </a:p>
          <a:p>
            <a:pPr algn="just"/>
            <a:endParaRPr lang="en-US" sz="1200" b="1" dirty="0" smtClean="0">
              <a:latin typeface="Arial" pitchFamily="34" charset="0"/>
              <a:cs typeface="Arial" pitchFamily="34" charset="0"/>
            </a:endParaRPr>
          </a:p>
          <a:p>
            <a:pPr algn="just"/>
            <a:r>
              <a:rPr lang="en-US" sz="1200" dirty="0" smtClean="0">
                <a:latin typeface="Arial" pitchFamily="34" charset="0"/>
                <a:cs typeface="Arial" pitchFamily="34" charset="0"/>
              </a:rPr>
              <a:t>Education is an  all round drawing out of the best child &amp; man body,</a:t>
            </a:r>
          </a:p>
          <a:p>
            <a:pPr algn="just"/>
            <a:r>
              <a:rPr lang="en-US" sz="1200" dirty="0" smtClean="0">
                <a:latin typeface="Arial" pitchFamily="34" charset="0"/>
                <a:cs typeface="Arial" pitchFamily="34" charset="0"/>
              </a:rPr>
              <a:t>Mind &amp; spirit.</a:t>
            </a:r>
            <a:r>
              <a:rPr lang="en-US" sz="1200" b="1" dirty="0" smtClean="0">
                <a:latin typeface="Arial" pitchFamily="34" charset="0"/>
                <a:cs typeface="Arial" pitchFamily="34" charset="0"/>
              </a:rPr>
              <a:t>						-Mahatma Gandhi</a:t>
            </a:r>
          </a:p>
          <a:p>
            <a:pPr algn="just"/>
            <a:endParaRPr lang="en-US" sz="1200" b="1" dirty="0" smtClean="0">
              <a:latin typeface="Arial" pitchFamily="34" charset="0"/>
              <a:cs typeface="Arial" pitchFamily="34" charset="0"/>
            </a:endParaRPr>
          </a:p>
          <a:p>
            <a:pPr algn="just"/>
            <a:r>
              <a:rPr lang="en-US" sz="1200" dirty="0" smtClean="0">
                <a:latin typeface="Arial" pitchFamily="34" charset="0"/>
                <a:cs typeface="Arial" pitchFamily="34" charset="0"/>
              </a:rPr>
              <a:t>Education is the natural, harmonious &amp; progressive development of </a:t>
            </a:r>
          </a:p>
          <a:p>
            <a:pPr algn="just"/>
            <a:r>
              <a:rPr lang="en-US" sz="1200" dirty="0" smtClean="0">
                <a:latin typeface="Arial" pitchFamily="34" charset="0"/>
                <a:cs typeface="Arial" pitchFamily="34" charset="0"/>
              </a:rPr>
              <a:t>Man’s innate power</a:t>
            </a:r>
            <a:r>
              <a:rPr lang="en-US" sz="1200" b="1" dirty="0" smtClean="0">
                <a:latin typeface="Arial" pitchFamily="34" charset="0"/>
                <a:cs typeface="Arial" pitchFamily="34" charset="0"/>
              </a:rPr>
              <a:t>					-Pestalozzi</a:t>
            </a:r>
          </a:p>
          <a:p>
            <a:pPr algn="just"/>
            <a:endParaRPr lang="en-US" sz="1200" b="1" dirty="0" smtClean="0">
              <a:latin typeface="Arial" pitchFamily="34" charset="0"/>
              <a:cs typeface="Arial" pitchFamily="34" charset="0"/>
            </a:endParaRPr>
          </a:p>
          <a:p>
            <a:pPr algn="just"/>
            <a:endParaRPr lang="en-US" sz="1200" b="1" dirty="0" smtClean="0">
              <a:latin typeface="Arial" pitchFamily="34" charset="0"/>
              <a:cs typeface="Arial" pitchFamily="34" charset="0"/>
            </a:endParaRPr>
          </a:p>
          <a:p>
            <a:pPr algn="just"/>
            <a:endParaRPr lang="en-US" sz="1200" b="1" dirty="0" smtClean="0">
              <a:latin typeface="Arial" pitchFamily="34" charset="0"/>
              <a:cs typeface="Arial" pitchFamily="34" charset="0"/>
            </a:endParaRPr>
          </a:p>
          <a:p>
            <a:pPr algn="just"/>
            <a:endParaRPr lang="en-US" sz="1200" b="1" dirty="0" smtClean="0">
              <a:latin typeface="Arial" pitchFamily="34" charset="0"/>
              <a:cs typeface="Arial" pitchFamily="34" charset="0"/>
            </a:endParaRPr>
          </a:p>
          <a:p>
            <a:pPr algn="just"/>
            <a:endParaRPr lang="en-US" sz="1200" b="1" dirty="0" smtClean="0">
              <a:latin typeface="Arial" pitchFamily="34" charset="0"/>
              <a:cs typeface="Arial" pitchFamily="34" charset="0"/>
            </a:endParaRPr>
          </a:p>
          <a:p>
            <a:pPr algn="just"/>
            <a:endParaRPr lang="en-US" sz="1200" b="1" dirty="0" smtClean="0">
              <a:latin typeface="Arial" pitchFamily="34" charset="0"/>
              <a:cs typeface="Arial" pitchFamily="34" charset="0"/>
            </a:endParaRPr>
          </a:p>
          <a:p>
            <a:pPr algn="just"/>
            <a:endParaRPr lang="en-US" sz="1200" dirty="0" smtClean="0">
              <a:latin typeface="Arial" pitchFamily="34" charset="0"/>
              <a:cs typeface="Arial" pitchFamily="34" charset="0"/>
            </a:endParaRPr>
          </a:p>
          <a:p>
            <a:pPr algn="just"/>
            <a:endParaRPr lang="en-US" sz="1200" dirty="0" smtClean="0">
              <a:latin typeface="Arial" pitchFamily="34" charset="0"/>
              <a:cs typeface="Arial" pitchFamily="34" charset="0"/>
            </a:endParaRPr>
          </a:p>
          <a:p>
            <a:pPr algn="just"/>
            <a:endParaRPr lang="en-US" sz="1200" dirty="0" smtClean="0">
              <a:latin typeface="Arial" pitchFamily="34" charset="0"/>
              <a:cs typeface="Arial" pitchFamily="34" charset="0"/>
            </a:endParaRPr>
          </a:p>
          <a:p>
            <a:pPr algn="just"/>
            <a:endParaRPr lang="en-US" sz="1200" dirty="0">
              <a:latin typeface="Arial" pitchFamily="34" charset="0"/>
              <a:cs typeface="Arial" pitchFamily="34" charset="0"/>
            </a:endParaRPr>
          </a:p>
        </p:txBody>
      </p:sp>
      <p:sp>
        <p:nvSpPr>
          <p:cNvPr id="4" name="Rectangle 3"/>
          <p:cNvSpPr/>
          <p:nvPr/>
        </p:nvSpPr>
        <p:spPr>
          <a:xfrm>
            <a:off x="685800" y="1143000"/>
            <a:ext cx="7696200" cy="646331"/>
          </a:xfrm>
          <a:prstGeom prst="rect">
            <a:avLst/>
          </a:prstGeom>
        </p:spPr>
        <p:txBody>
          <a:bodyPr wrap="square">
            <a:spAutoFit/>
          </a:bodyPr>
          <a:lstStyle/>
          <a:p>
            <a:r>
              <a:rPr lang="en-US" sz="1200" dirty="0" smtClean="0">
                <a:latin typeface="Arial" pitchFamily="34" charset="0"/>
                <a:cs typeface="Arial" pitchFamily="34" charset="0"/>
              </a:rPr>
              <a:t>The word "</a:t>
            </a:r>
            <a:r>
              <a:rPr lang="en-US" sz="1200" dirty="0" smtClean="0">
                <a:solidFill>
                  <a:srgbClr val="FF0000"/>
                </a:solidFill>
                <a:latin typeface="Arial" pitchFamily="34" charset="0"/>
                <a:cs typeface="Arial" pitchFamily="34" charset="0"/>
              </a:rPr>
              <a:t>value</a:t>
            </a:r>
            <a:r>
              <a:rPr lang="en-US" sz="1200" dirty="0" smtClean="0">
                <a:latin typeface="Arial" pitchFamily="34" charset="0"/>
                <a:cs typeface="Arial" pitchFamily="34" charset="0"/>
              </a:rPr>
              <a:t>" is derived from the Latin word 'Valerie' meaning to be strong aid vigorous. To be of value is to have a certain virtue. The sense of value is an essential attribute of the human consciousness.</a:t>
            </a:r>
          </a:p>
          <a:p>
            <a:endParaRPr lang="en-US" sz="1200" dirty="0">
              <a:latin typeface="Arial" pitchFamily="34" charset="0"/>
              <a:cs typeface="Arial" pitchFamily="34" charset="0"/>
            </a:endParaRPr>
          </a:p>
        </p:txBody>
      </p:sp>
      <p:sp>
        <p:nvSpPr>
          <p:cNvPr id="5" name="Rectangle 4"/>
          <p:cNvSpPr/>
          <p:nvPr/>
        </p:nvSpPr>
        <p:spPr>
          <a:xfrm>
            <a:off x="685800" y="1752600"/>
            <a:ext cx="7467600" cy="461665"/>
          </a:xfrm>
          <a:prstGeom prst="rect">
            <a:avLst/>
          </a:prstGeom>
        </p:spPr>
        <p:txBody>
          <a:bodyPr wrap="square">
            <a:spAutoFit/>
          </a:bodyPr>
          <a:lstStyle/>
          <a:p>
            <a:r>
              <a:rPr lang="en-US" sz="1200" dirty="0" smtClean="0">
                <a:latin typeface="Arial" pitchFamily="34" charset="0"/>
                <a:cs typeface="Arial" pitchFamily="34" charset="0"/>
              </a:rPr>
              <a:t>The term "</a:t>
            </a:r>
            <a:r>
              <a:rPr lang="en-US" sz="1200" dirty="0" smtClean="0">
                <a:solidFill>
                  <a:srgbClr val="FF0000"/>
                </a:solidFill>
                <a:latin typeface="Arial" pitchFamily="34" charset="0"/>
                <a:cs typeface="Arial" pitchFamily="34" charset="0"/>
              </a:rPr>
              <a:t>education</a:t>
            </a:r>
            <a:r>
              <a:rPr lang="en-US" sz="1200" dirty="0" smtClean="0">
                <a:latin typeface="Arial" pitchFamily="34" charset="0"/>
                <a:cs typeface="Arial" pitchFamily="34" charset="0"/>
              </a:rPr>
              <a:t>" is derived from the Latin words </a:t>
            </a:r>
            <a:r>
              <a:rPr lang="en-US" sz="1200" dirty="0" err="1" smtClean="0">
                <a:latin typeface="Arial" pitchFamily="34" charset="0"/>
                <a:cs typeface="Arial" pitchFamily="34" charset="0"/>
              </a:rPr>
              <a:t>educare</a:t>
            </a:r>
            <a:r>
              <a:rPr lang="en-US" sz="1200" dirty="0" smtClean="0">
                <a:latin typeface="Arial" pitchFamily="34" charset="0"/>
                <a:cs typeface="Arial" pitchFamily="34" charset="0"/>
              </a:rPr>
              <a:t>, meaning "bring up, rear, educate", primarily related to the mind, and </a:t>
            </a:r>
            <a:r>
              <a:rPr lang="en-US" sz="1200" dirty="0" err="1" smtClean="0">
                <a:latin typeface="Arial" pitchFamily="34" charset="0"/>
                <a:cs typeface="Arial" pitchFamily="34" charset="0"/>
              </a:rPr>
              <a:t>educere</a:t>
            </a:r>
            <a:r>
              <a:rPr lang="en-US" sz="1200" dirty="0" smtClean="0">
                <a:latin typeface="Arial" pitchFamily="34" charset="0"/>
                <a:cs typeface="Arial" pitchFamily="34" charset="0"/>
              </a:rPr>
              <a:t>, meaning "bring out, lead forth", and refers to the bodily level.</a:t>
            </a:r>
            <a:endParaRPr lang="en-US" sz="1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Steps in Implementing Universal Human Values in Education - ppt download"/>
          <p:cNvPicPr>
            <a:picLocks noChangeAspect="1" noChangeArrowheads="1"/>
          </p:cNvPicPr>
          <p:nvPr/>
        </p:nvPicPr>
        <p:blipFill>
          <a:blip r:embed="rId2"/>
          <a:srcRect/>
          <a:stretch>
            <a:fillRect/>
          </a:stretch>
        </p:blipFill>
        <p:spPr bwMode="auto">
          <a:xfrm>
            <a:off x="762000" y="1066800"/>
            <a:ext cx="7239000" cy="5429251"/>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457200"/>
            <a:ext cx="4326056" cy="307777"/>
          </a:xfrm>
          <a:prstGeom prst="rect">
            <a:avLst/>
          </a:prstGeom>
        </p:spPr>
        <p:txBody>
          <a:bodyPr wrap="none">
            <a:spAutoFit/>
          </a:bodyPr>
          <a:lstStyle/>
          <a:p>
            <a:r>
              <a:rPr lang="en-US" sz="1400" b="1" dirty="0" smtClean="0">
                <a:solidFill>
                  <a:srgbClr val="FF0000"/>
                </a:solidFill>
                <a:latin typeface="Arial" pitchFamily="34" charset="0"/>
                <a:ea typeface="Times New Roman" pitchFamily="18" charset="0"/>
                <a:cs typeface="Arial" pitchFamily="34" charset="0"/>
              </a:rPr>
              <a:t>Types, Importance </a:t>
            </a:r>
            <a:r>
              <a:rPr lang="en-US" sz="1400" b="1" dirty="0" smtClean="0">
                <a:solidFill>
                  <a:srgbClr val="FF0000"/>
                </a:solidFill>
                <a:latin typeface="Arial" pitchFamily="34" charset="0"/>
                <a:ea typeface="Times New Roman" pitchFamily="18" charset="0"/>
                <a:cs typeface="Arial" pitchFamily="34" charset="0"/>
              </a:rPr>
              <a:t>and </a:t>
            </a:r>
            <a:r>
              <a:rPr lang="en-US" sz="1400" b="1" dirty="0" smtClean="0">
                <a:solidFill>
                  <a:srgbClr val="FF0000"/>
                </a:solidFill>
                <a:latin typeface="Arial" pitchFamily="34" charset="0"/>
                <a:ea typeface="Times New Roman" pitchFamily="18" charset="0"/>
                <a:cs typeface="Arial" pitchFamily="34" charset="0"/>
              </a:rPr>
              <a:t>Need for Value Education</a:t>
            </a:r>
            <a:endParaRPr lang="en-US" sz="1400" b="1" dirty="0">
              <a:solidFill>
                <a:srgbClr val="FF0000"/>
              </a:solidFill>
            </a:endParaRPr>
          </a:p>
        </p:txBody>
      </p:sp>
      <p:sp>
        <p:nvSpPr>
          <p:cNvPr id="3" name="Rectangle 2"/>
          <p:cNvSpPr/>
          <p:nvPr/>
        </p:nvSpPr>
        <p:spPr>
          <a:xfrm>
            <a:off x="609600" y="838200"/>
            <a:ext cx="8077200" cy="5909310"/>
          </a:xfrm>
          <a:prstGeom prst="rect">
            <a:avLst/>
          </a:prstGeom>
        </p:spPr>
        <p:txBody>
          <a:bodyPr wrap="square">
            <a:spAutoFit/>
          </a:bodyPr>
          <a:lstStyle/>
          <a:p>
            <a:pPr algn="just"/>
            <a:r>
              <a:rPr lang="en-US" sz="1400" dirty="0" smtClean="0">
                <a:solidFill>
                  <a:schemeClr val="bg2">
                    <a:lumMod val="25000"/>
                  </a:schemeClr>
                </a:solidFill>
                <a:latin typeface="Arial" pitchFamily="34" charset="0"/>
                <a:cs typeface="Arial" pitchFamily="34" charset="0"/>
              </a:rPr>
              <a:t>Values education refers to the aspect of the educational practice which entails that moral or political values as well as norms, dispositions and skills grounded in those values are mediated to or developed among students. Values education can be referred to as explicit or implicit</a:t>
            </a:r>
            <a:r>
              <a:rPr lang="en-US" sz="1400" dirty="0" smtClean="0">
                <a:solidFill>
                  <a:schemeClr val="bg2">
                    <a:lumMod val="25000"/>
                  </a:schemeClr>
                </a:solidFill>
                <a:latin typeface="Arial" pitchFamily="34" charset="0"/>
                <a:cs typeface="Arial" pitchFamily="34" charset="0"/>
              </a:rPr>
              <a:t>.</a:t>
            </a:r>
          </a:p>
          <a:p>
            <a:pPr algn="just"/>
            <a:endParaRPr lang="en-US" sz="1400" dirty="0" smtClean="0">
              <a:latin typeface="Arial" pitchFamily="34" charset="0"/>
              <a:cs typeface="Arial" pitchFamily="34" charset="0"/>
            </a:endParaRPr>
          </a:p>
          <a:p>
            <a:pPr algn="just"/>
            <a:r>
              <a:rPr lang="en-US" sz="1400" b="1" dirty="0" smtClean="0">
                <a:solidFill>
                  <a:srgbClr val="FF0000"/>
                </a:solidFill>
              </a:rPr>
              <a:t> Types </a:t>
            </a:r>
            <a:r>
              <a:rPr lang="en-US" sz="1400" b="1" dirty="0" smtClean="0">
                <a:solidFill>
                  <a:srgbClr val="FF0000"/>
                </a:solidFill>
              </a:rPr>
              <a:t>of Value </a:t>
            </a:r>
            <a:r>
              <a:rPr lang="en-US" sz="1400" b="1" dirty="0" smtClean="0">
                <a:solidFill>
                  <a:srgbClr val="FF0000"/>
                </a:solidFill>
              </a:rPr>
              <a:t>Education:</a:t>
            </a:r>
            <a:endParaRPr lang="en-US" sz="1400" b="1" dirty="0" smtClean="0">
              <a:solidFill>
                <a:srgbClr val="FF0000"/>
              </a:solidFill>
            </a:endParaRPr>
          </a:p>
          <a:p>
            <a:pPr algn="just"/>
            <a:r>
              <a:rPr lang="en-US" sz="1400" b="1" dirty="0" smtClean="0"/>
              <a:t>Cultural Value</a:t>
            </a:r>
          </a:p>
          <a:p>
            <a:pPr algn="just"/>
            <a:r>
              <a:rPr lang="en-US" sz="1400" dirty="0" smtClean="0"/>
              <a:t>Cultural values are concerned with what is right and wrong, good and evil, as well as conventions and behavior. Language, ethics, social hierarchy, aesthetics, education, law, economics, philosophy, and many social institutions all reflect cultural values.</a:t>
            </a:r>
          </a:p>
          <a:p>
            <a:pPr algn="just"/>
            <a:r>
              <a:rPr lang="en-US" sz="1400" b="1" dirty="0" smtClean="0"/>
              <a:t>Moral Value</a:t>
            </a:r>
          </a:p>
          <a:p>
            <a:pPr algn="just"/>
            <a:r>
              <a:rPr lang="en-US" sz="1400" dirty="0" smtClean="0"/>
              <a:t>Ethical principles include respecting others' and one's own authority, keeping commitments, avoiding unnecessary conflicts with others, avoiding cheating and dishonesty, praising people and making them work, and encouraging others. </a:t>
            </a:r>
          </a:p>
          <a:p>
            <a:pPr algn="just"/>
            <a:r>
              <a:rPr lang="en-US" sz="1400" b="1" dirty="0" smtClean="0"/>
              <a:t>Personal Values</a:t>
            </a:r>
          </a:p>
          <a:p>
            <a:pPr algn="just"/>
            <a:r>
              <a:rPr lang="en-US" sz="1400" dirty="0" smtClean="0"/>
              <a:t>Personal values include whatever a person needs in social interaction. Personal values include beauty, morality, confidence, self-motivation, regularity, ambition, courage, vision, imagination, and so on.</a:t>
            </a:r>
          </a:p>
          <a:p>
            <a:pPr algn="just"/>
            <a:r>
              <a:rPr lang="en-US" sz="1400" b="1" dirty="0" smtClean="0"/>
              <a:t>Spiritual Value</a:t>
            </a:r>
          </a:p>
          <a:p>
            <a:pPr algn="just"/>
            <a:r>
              <a:rPr lang="en-US" sz="1400" dirty="0" smtClean="0"/>
              <a:t>Spiritual worth is the greatest moral value. Purity, meditation, yoga, discipline, control, clarity, and devotion to God are examples of spiritual virtues.</a:t>
            </a:r>
          </a:p>
          <a:p>
            <a:pPr algn="just"/>
            <a:r>
              <a:rPr lang="en-US" sz="1400" dirty="0" smtClean="0"/>
              <a:t>Spiritual value education emphasizes self-discipline concepts. satisfaction with self-discipline, absence of wants, general greed, and freedom from seriousness.</a:t>
            </a:r>
          </a:p>
          <a:p>
            <a:pPr algn="just"/>
            <a:r>
              <a:rPr lang="en-US" sz="1400" b="1" dirty="0" smtClean="0"/>
              <a:t>Social Value</a:t>
            </a:r>
          </a:p>
          <a:p>
            <a:pPr algn="just"/>
            <a:r>
              <a:rPr lang="en-US" sz="1400" dirty="0" smtClean="0"/>
              <a:t>A person cannot exist in the world unless they communicate with others. People are looking for social values such as love, affection, friendship, noble groups, reference groups, impurity, hospitality, courage, service, justice, freedom, patience, forgiveness, coordination, compassion, tolerance, and so on.</a:t>
            </a:r>
          </a:p>
          <a:p>
            <a:pPr algn="just"/>
            <a:endParaRPr lang="en-US"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
            <a:ext cx="8229600" cy="6232475"/>
          </a:xfrm>
          <a:prstGeom prst="rect">
            <a:avLst/>
          </a:prstGeom>
        </p:spPr>
        <p:txBody>
          <a:bodyPr wrap="square">
            <a:spAutoFit/>
          </a:bodyPr>
          <a:lstStyle/>
          <a:p>
            <a:pPr>
              <a:lnSpc>
                <a:spcPct val="150000"/>
              </a:lnSpc>
            </a:pPr>
            <a:r>
              <a:rPr lang="en-US" sz="1400" b="1" dirty="0" smtClean="0">
                <a:solidFill>
                  <a:srgbClr val="FF0000"/>
                </a:solidFill>
              </a:rPr>
              <a:t>Importance of Value </a:t>
            </a:r>
            <a:r>
              <a:rPr lang="en-US" sz="1400" b="1" dirty="0" smtClean="0">
                <a:solidFill>
                  <a:srgbClr val="FF0000"/>
                </a:solidFill>
              </a:rPr>
              <a:t>Education:</a:t>
            </a:r>
            <a:endParaRPr lang="en-US" sz="1400" b="1" dirty="0" smtClean="0">
              <a:solidFill>
                <a:srgbClr val="FF0000"/>
              </a:solidFill>
            </a:endParaRPr>
          </a:p>
          <a:p>
            <a:pPr>
              <a:lnSpc>
                <a:spcPct val="150000"/>
              </a:lnSpc>
            </a:pPr>
            <a:r>
              <a:rPr lang="en-US" sz="1400" dirty="0" smtClean="0"/>
              <a:t>	Value </a:t>
            </a:r>
            <a:r>
              <a:rPr lang="en-US" sz="1400" dirty="0" smtClean="0"/>
              <a:t>education ought to be integrated into the educational process rather than being considered a separate academic field. The value of value education can be understood from many angles. The following are some reasons why value education is essential in the modern world-</a:t>
            </a:r>
          </a:p>
          <a:p>
            <a:pPr>
              <a:lnSpc>
                <a:spcPct val="150000"/>
              </a:lnSpc>
              <a:buFont typeface="Arial" pitchFamily="34" charset="0"/>
              <a:buChar char="•"/>
            </a:pPr>
            <a:r>
              <a:rPr lang="en-US" sz="1400" dirty="0" smtClean="0"/>
              <a:t>It aids in making the right choices in challenging circumstances, enhancing decision-making skills.</a:t>
            </a:r>
          </a:p>
          <a:p>
            <a:pPr>
              <a:lnSpc>
                <a:spcPct val="150000"/>
              </a:lnSpc>
              <a:buFont typeface="Arial" pitchFamily="34" charset="0"/>
              <a:buChar char="•"/>
            </a:pPr>
            <a:r>
              <a:rPr lang="en-US" sz="1400" dirty="0" smtClean="0"/>
              <a:t>It cultivates important values in students, such as kindness, compassion, and empathy.</a:t>
            </a:r>
          </a:p>
          <a:p>
            <a:pPr>
              <a:lnSpc>
                <a:spcPct val="150000"/>
              </a:lnSpc>
              <a:buFont typeface="Arial" pitchFamily="34" charset="0"/>
              <a:buChar char="•"/>
            </a:pPr>
            <a:r>
              <a:rPr lang="en-US" sz="1400" dirty="0" smtClean="0"/>
              <a:t>Children's curiosity is sparked, their values and interests are developed, and this further aids in students' skill development.</a:t>
            </a:r>
          </a:p>
          <a:p>
            <a:pPr>
              <a:lnSpc>
                <a:spcPct val="150000"/>
              </a:lnSpc>
              <a:buFont typeface="Arial" pitchFamily="34" charset="0"/>
              <a:buChar char="•"/>
            </a:pPr>
            <a:r>
              <a:rPr lang="en-US" sz="1400" dirty="0" smtClean="0"/>
              <a:t>Additionally, it promotes a sense of brotherhood and patriotism, which helps students become more accepting of all cultures and religions.</a:t>
            </a:r>
          </a:p>
          <a:p>
            <a:pPr>
              <a:lnSpc>
                <a:spcPct val="150000"/>
              </a:lnSpc>
              <a:buFont typeface="Arial" pitchFamily="34" charset="0"/>
              <a:buChar char="•"/>
            </a:pPr>
            <a:r>
              <a:rPr lang="en-US" sz="1400" dirty="0" smtClean="0"/>
              <a:t>Due to the fact that they are taught about the proper values and ethics, it gives students' lives a positive direction.</a:t>
            </a:r>
          </a:p>
          <a:p>
            <a:pPr>
              <a:lnSpc>
                <a:spcPct val="150000"/>
              </a:lnSpc>
              <a:buFont typeface="Arial" pitchFamily="34" charset="0"/>
              <a:buChar char="•"/>
            </a:pPr>
            <a:r>
              <a:rPr lang="en-US" sz="1400" dirty="0" smtClean="0"/>
              <a:t>It aids students in discovering their true calling in life—one that involves giving back to society and striving to improve themselves.</a:t>
            </a:r>
          </a:p>
          <a:p>
            <a:pPr>
              <a:lnSpc>
                <a:spcPct val="150000"/>
              </a:lnSpc>
              <a:buFont typeface="Arial" pitchFamily="34" charset="0"/>
              <a:buChar char="•"/>
            </a:pPr>
            <a:r>
              <a:rPr lang="en-US" sz="1400" dirty="0" smtClean="0"/>
              <a:t>A wide range of responsibilities come with getting older. Occasionally, this can create a sense of meaninglessness, which increases the risk of mental health disorders, midlife crises, and growing dissatisfaction with one's life. Value education seeks to fill a void in peoples' lives in some small way.</a:t>
            </a:r>
          </a:p>
          <a:p>
            <a:pPr>
              <a:lnSpc>
                <a:spcPct val="150000"/>
              </a:lnSpc>
              <a:buFont typeface="Arial" pitchFamily="34" charset="0"/>
              <a:buChar char="•"/>
            </a:pPr>
            <a:r>
              <a:rPr lang="en-US" sz="1400" dirty="0" smtClean="0"/>
              <a:t>Additionally, people are more convinced and dedicated to their goals and passions when they learn about the importance of values in society and their own </a:t>
            </a:r>
            <a:r>
              <a:rPr lang="en-US" sz="1400" dirty="0" smtClean="0"/>
              <a:t>lives.</a:t>
            </a:r>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tribution of Family in Value Education - GeeksforGeeks"/>
          <p:cNvPicPr>
            <a:picLocks noChangeAspect="1" noChangeArrowheads="1"/>
          </p:cNvPicPr>
          <p:nvPr/>
        </p:nvPicPr>
        <p:blipFill>
          <a:blip r:embed="rId2"/>
          <a:srcRect/>
          <a:stretch>
            <a:fillRect/>
          </a:stretch>
        </p:blipFill>
        <p:spPr bwMode="auto">
          <a:xfrm>
            <a:off x="39930" y="1266824"/>
            <a:ext cx="9104070" cy="254317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1143000"/>
            <a:ext cx="8153400" cy="5755422"/>
          </a:xfrm>
          <a:prstGeom prst="rect">
            <a:avLst/>
          </a:prstGeom>
        </p:spPr>
        <p:txBody>
          <a:bodyPr wrap="square">
            <a:spAutoFit/>
          </a:bodyPr>
          <a:lstStyle/>
          <a:p>
            <a:pPr fontAlgn="base"/>
            <a:r>
              <a:rPr lang="en-US" b="1" dirty="0" smtClean="0">
                <a:solidFill>
                  <a:srgbClr val="FF0000"/>
                </a:solidFill>
              </a:rPr>
              <a:t>Need of Value </a:t>
            </a:r>
            <a:r>
              <a:rPr lang="en-US" b="1" dirty="0" smtClean="0">
                <a:solidFill>
                  <a:srgbClr val="FF0000"/>
                </a:solidFill>
              </a:rPr>
              <a:t>Education:</a:t>
            </a:r>
            <a:endParaRPr lang="en-US" b="1" dirty="0" smtClean="0">
              <a:solidFill>
                <a:srgbClr val="FF0000"/>
              </a:solidFill>
            </a:endParaRPr>
          </a:p>
          <a:p>
            <a:pPr algn="just" fontAlgn="base"/>
            <a:r>
              <a:rPr lang="en-US" sz="1400" dirty="0" smtClean="0"/>
              <a:t>Value education is the process of teaching and learning about the principles and ideals that are considered important in life. It is an essential component of education because it helps individuals to develop a set of values that will guide their behavior and decision-making</a:t>
            </a:r>
            <a:r>
              <a:rPr lang="en-US" sz="1400" dirty="0" smtClean="0"/>
              <a:t>.</a:t>
            </a:r>
          </a:p>
          <a:p>
            <a:pPr algn="just" fontAlgn="base"/>
            <a:endParaRPr lang="en-US" sz="1400" dirty="0" smtClean="0"/>
          </a:p>
          <a:p>
            <a:pPr algn="just" fontAlgn="base"/>
            <a:r>
              <a:rPr lang="en-US" sz="1400" b="1" dirty="0" smtClean="0"/>
              <a:t>1.Developing </a:t>
            </a:r>
            <a:r>
              <a:rPr lang="en-US" sz="1400" b="1" dirty="0" smtClean="0"/>
              <a:t>moral and ethical values:</a:t>
            </a:r>
            <a:r>
              <a:rPr lang="en-US" sz="1400" dirty="0" smtClean="0"/>
              <a:t> Value education helps individuals to develop a strong moral and ethical compass, which is essential for living a fulfilling and meaningful life. It helps them to understand the difference between right and wrong and to make decisions based on what is fair, just, and good for others</a:t>
            </a:r>
            <a:r>
              <a:rPr lang="en-US" sz="1400" dirty="0" smtClean="0"/>
              <a:t>.</a:t>
            </a:r>
          </a:p>
          <a:p>
            <a:pPr algn="just" fontAlgn="base"/>
            <a:endParaRPr lang="en-US" sz="1400" dirty="0" smtClean="0"/>
          </a:p>
          <a:p>
            <a:pPr algn="just" fontAlgn="base"/>
            <a:r>
              <a:rPr lang="en-US" sz="1400" b="1" dirty="0" smtClean="0"/>
              <a:t>2.Promoting </a:t>
            </a:r>
            <a:r>
              <a:rPr lang="en-US" sz="1400" b="1" dirty="0" smtClean="0"/>
              <a:t>positive social behavior:</a:t>
            </a:r>
            <a:r>
              <a:rPr lang="en-US" sz="1400" dirty="0" smtClean="0"/>
              <a:t> Value education encourages individuals to behave in a way that is respectful and considerate of others. It helps them to develop empathy and compassion and to understand the importance of cooperation, collaboration, and teamwork</a:t>
            </a:r>
            <a:r>
              <a:rPr lang="en-US" sz="1400" dirty="0" smtClean="0"/>
              <a:t>.</a:t>
            </a:r>
          </a:p>
          <a:p>
            <a:pPr algn="just" fontAlgn="base"/>
            <a:endParaRPr lang="en-US" sz="1400" dirty="0" smtClean="0"/>
          </a:p>
          <a:p>
            <a:pPr algn="just" fontAlgn="base"/>
            <a:r>
              <a:rPr lang="en-US" sz="1400" b="1" dirty="0" smtClean="0"/>
              <a:t>3.Building </a:t>
            </a:r>
            <a:r>
              <a:rPr lang="en-US" sz="1400" b="1" dirty="0" smtClean="0"/>
              <a:t>character and resilience:</a:t>
            </a:r>
            <a:r>
              <a:rPr lang="en-US" sz="1400" dirty="0" smtClean="0"/>
              <a:t> Value education helps individuals to develop the personal qualities and characteristics that are necessary for success in life. This includes traits such as honesty, integrity, responsibility, perseverance, and self-discipline</a:t>
            </a:r>
            <a:r>
              <a:rPr lang="en-US" sz="1400" dirty="0" smtClean="0"/>
              <a:t>.</a:t>
            </a:r>
          </a:p>
          <a:p>
            <a:pPr algn="just" fontAlgn="base"/>
            <a:endParaRPr lang="en-US" sz="1400" dirty="0" smtClean="0"/>
          </a:p>
          <a:p>
            <a:pPr algn="just" fontAlgn="base"/>
            <a:r>
              <a:rPr lang="en-US" sz="1400" b="1" dirty="0" smtClean="0"/>
              <a:t>4.Preparing </a:t>
            </a:r>
            <a:r>
              <a:rPr lang="en-US" sz="1400" b="1" dirty="0" smtClean="0"/>
              <a:t>for responsible citizenship:</a:t>
            </a:r>
            <a:r>
              <a:rPr lang="en-US" sz="1400" dirty="0" smtClean="0"/>
              <a:t> Value education helps individuals to understand their roles and responsibilities as members of a community and to become active and engaged citizens who contribute to the common good</a:t>
            </a:r>
            <a:r>
              <a:rPr lang="en-US" sz="1400" dirty="0" smtClean="0"/>
              <a:t>.</a:t>
            </a:r>
          </a:p>
          <a:p>
            <a:pPr algn="just" fontAlgn="base"/>
            <a:endParaRPr lang="en-US" sz="1400" dirty="0" smtClean="0"/>
          </a:p>
          <a:p>
            <a:pPr algn="just" fontAlgn="base"/>
            <a:r>
              <a:rPr lang="en-US" sz="1400" b="1" dirty="0" smtClean="0"/>
              <a:t>5.Creating </a:t>
            </a:r>
            <a:r>
              <a:rPr lang="en-US" sz="1400" b="1" dirty="0" smtClean="0"/>
              <a:t>a more peaceful and harmonious world:</a:t>
            </a:r>
            <a:r>
              <a:rPr lang="en-US" sz="1400" dirty="0" smtClean="0"/>
              <a:t> Value education promotes peace, harmony, and tolerance and helps individuals understand the importance of working together to create a more peaceful and just world.</a:t>
            </a:r>
          </a:p>
          <a:p>
            <a:pPr fontAlgn="base"/>
            <a:endParaRPr lang="en-US" sz="1400" dirty="0" smtClean="0"/>
          </a:p>
          <a:p>
            <a:pPr algn="just" fontAlgn="base"/>
            <a:endParaRPr lang="en-US"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uman Values | Concept of human values | What is human values | Importance  of human values"/>
          <p:cNvPicPr>
            <a:picLocks noChangeAspect="1" noChangeArrowheads="1"/>
          </p:cNvPicPr>
          <p:nvPr/>
        </p:nvPicPr>
        <p:blipFill>
          <a:blip r:embed="rId2"/>
          <a:srcRect/>
          <a:stretch>
            <a:fillRect/>
          </a:stretch>
        </p:blipFill>
        <p:spPr bwMode="auto">
          <a:xfrm>
            <a:off x="1905001" y="1447800"/>
            <a:ext cx="5257800" cy="4267200"/>
          </a:xfrm>
          <a:prstGeom prst="rect">
            <a:avLst/>
          </a:prstGeom>
          <a:noFill/>
        </p:spPr>
      </p:pic>
      <p:sp>
        <p:nvSpPr>
          <p:cNvPr id="4" name="TextBox 3"/>
          <p:cNvSpPr txBox="1"/>
          <p:nvPr/>
        </p:nvSpPr>
        <p:spPr>
          <a:xfrm>
            <a:off x="2057400" y="381000"/>
            <a:ext cx="4724400" cy="369332"/>
          </a:xfrm>
          <a:prstGeom prst="rect">
            <a:avLst/>
          </a:prstGeom>
          <a:noFill/>
        </p:spPr>
        <p:txBody>
          <a:bodyPr wrap="square" rtlCol="0">
            <a:spAutoFit/>
          </a:bodyPr>
          <a:lstStyle/>
          <a:p>
            <a:r>
              <a:rPr lang="en-US" b="1" dirty="0" smtClean="0">
                <a:solidFill>
                  <a:srgbClr val="FF0000"/>
                </a:solidFill>
                <a:latin typeface="Arial" pitchFamily="34" charset="0"/>
                <a:cs typeface="Arial" pitchFamily="34" charset="0"/>
              </a:rPr>
              <a:t>Purpose of Value Education:</a:t>
            </a:r>
            <a:endParaRPr lang="en-US"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536174"/>
            <a:ext cx="5486400" cy="3508653"/>
          </a:xfrm>
          <a:prstGeom prst="rect">
            <a:avLst/>
          </a:prstGeom>
        </p:spPr>
        <p:txBody>
          <a:bodyPr wrap="square">
            <a:spAutoFit/>
          </a:bodyPr>
          <a:lstStyle/>
          <a:p>
            <a:r>
              <a:rPr lang="en-US" dirty="0" smtClean="0">
                <a:solidFill>
                  <a:srgbClr val="FF0000"/>
                </a:solidFill>
                <a:latin typeface="Arial" pitchFamily="34" charset="0"/>
                <a:cs typeface="Arial" pitchFamily="34" charset="0"/>
              </a:rPr>
              <a:t>Content of Value of Education:</a:t>
            </a:r>
            <a:endParaRPr lang="en-US" dirty="0" smtClean="0">
              <a:latin typeface="Arial" pitchFamily="34" charset="0"/>
              <a:cs typeface="Arial" pitchFamily="34" charset="0"/>
            </a:endParaRPr>
          </a:p>
          <a:p>
            <a:r>
              <a:rPr lang="en-US" sz="1400" dirty="0" smtClean="0">
                <a:latin typeface="Arial" pitchFamily="34" charset="0"/>
                <a:cs typeface="Arial" pitchFamily="34" charset="0"/>
              </a:rPr>
              <a:t>Scope of VE includes:</a:t>
            </a:r>
          </a:p>
          <a:p>
            <a:pPr>
              <a:buFont typeface="Arial" pitchFamily="34" charset="0"/>
              <a:buChar char="•"/>
            </a:pPr>
            <a:r>
              <a:rPr lang="en-US" sz="1400" dirty="0" smtClean="0">
                <a:latin typeface="Arial" pitchFamily="34" charset="0"/>
                <a:cs typeface="Arial" pitchFamily="34" charset="0"/>
              </a:rPr>
              <a:t> All dimensions (thought, behavior, work and realization)</a:t>
            </a:r>
          </a:p>
          <a:p>
            <a:pPr>
              <a:buFont typeface="Arial" pitchFamily="34" charset="0"/>
              <a:buChar char="•"/>
            </a:pPr>
            <a:r>
              <a:rPr lang="en-US" sz="1400" dirty="0" smtClean="0">
                <a:latin typeface="Arial" pitchFamily="34" charset="0"/>
                <a:cs typeface="Arial" pitchFamily="34" charset="0"/>
              </a:rPr>
              <a:t> All levels(individual, family, society and nature –existence)</a:t>
            </a:r>
            <a:endParaRPr lang="en-US" dirty="0" smtClean="0">
              <a:solidFill>
                <a:srgbClr val="FF0000"/>
              </a:solidFill>
              <a:latin typeface="Arial" pitchFamily="34" charset="0"/>
              <a:cs typeface="Arial" pitchFamily="34" charset="0"/>
            </a:endParaRPr>
          </a:p>
          <a:p>
            <a:r>
              <a:rPr lang="en-US" dirty="0" smtClean="0">
                <a:solidFill>
                  <a:srgbClr val="FF0000"/>
                </a:solidFill>
                <a:latin typeface="Arial" pitchFamily="34" charset="0"/>
                <a:cs typeface="Arial" pitchFamily="34" charset="0"/>
              </a:rPr>
              <a:t>Content will be understand:</a:t>
            </a:r>
          </a:p>
          <a:p>
            <a:pPr>
              <a:buFont typeface="Arial" pitchFamily="34" charset="0"/>
              <a:buChar char="•"/>
            </a:pPr>
            <a:r>
              <a:rPr lang="en-US" dirty="0" smtClean="0">
                <a:latin typeface="Arial" pitchFamily="34" charset="0"/>
                <a:cs typeface="Arial" pitchFamily="34" charset="0"/>
              </a:rPr>
              <a:t> My self</a:t>
            </a:r>
          </a:p>
          <a:p>
            <a:pPr>
              <a:buFont typeface="Arial" pitchFamily="34" charset="0"/>
              <a:buChar char="•"/>
            </a:pPr>
            <a:r>
              <a:rPr lang="en-US" dirty="0" smtClean="0">
                <a:latin typeface="Arial" pitchFamily="34" charset="0"/>
                <a:cs typeface="Arial" pitchFamily="34" charset="0"/>
              </a:rPr>
              <a:t> My happiness</a:t>
            </a:r>
          </a:p>
          <a:p>
            <a:pPr>
              <a:buFont typeface="Arial" pitchFamily="34" charset="0"/>
              <a:buChar char="•"/>
            </a:pPr>
            <a:r>
              <a:rPr lang="en-US" dirty="0" smtClean="0">
                <a:latin typeface="Arial" pitchFamily="34" charset="0"/>
                <a:cs typeface="Arial" pitchFamily="34" charset="0"/>
              </a:rPr>
              <a:t> My aspirations , the goal of human life comprehensively</a:t>
            </a:r>
          </a:p>
          <a:p>
            <a:pPr>
              <a:buFont typeface="Arial" pitchFamily="34" charset="0"/>
              <a:buChar char="•"/>
            </a:pPr>
            <a:r>
              <a:rPr lang="en-US" dirty="0" smtClean="0">
                <a:latin typeface="Arial" pitchFamily="34" charset="0"/>
                <a:cs typeface="Arial" pitchFamily="34" charset="0"/>
              </a:rPr>
              <a:t> The other entities  nature</a:t>
            </a:r>
          </a:p>
          <a:p>
            <a:pPr>
              <a:buFont typeface="Arial" pitchFamily="34" charset="0"/>
              <a:buChar char="•"/>
            </a:pPr>
            <a:r>
              <a:rPr lang="en-US" dirty="0" smtClean="0">
                <a:latin typeface="Arial" pitchFamily="34" charset="0"/>
                <a:cs typeface="Arial" pitchFamily="34" charset="0"/>
              </a:rPr>
              <a:t> The innate inter connectedness</a:t>
            </a:r>
          </a:p>
          <a:p>
            <a:pPr>
              <a:buFont typeface="Arial" pitchFamily="34" charset="0"/>
              <a:buChar char="•"/>
            </a:pPr>
            <a:r>
              <a:rPr lang="en-US" dirty="0" smtClean="0">
                <a:latin typeface="Arial" pitchFamily="34" charset="0"/>
                <a:cs typeface="Arial" pitchFamily="34" charset="0"/>
              </a:rPr>
              <a:t> The co-existence in the nature-existence</a:t>
            </a:r>
          </a:p>
          <a:p>
            <a:pPr>
              <a:buFont typeface="Arial" pitchFamily="34" charset="0"/>
              <a:buChar char="•"/>
            </a:pPr>
            <a:r>
              <a:rPr lang="en-US" dirty="0" smtClean="0">
                <a:latin typeface="Arial" pitchFamily="34" charset="0"/>
                <a:cs typeface="Arial" pitchFamily="34" charset="0"/>
              </a:rPr>
              <a:t> The role of human being in this nature entirely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890</Words>
  <Application>Microsoft Office PowerPoint</Application>
  <PresentationFormat>On-screen Show (4:3)</PresentationFormat>
  <Paragraphs>129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Ramesh</dc:creator>
  <cp:lastModifiedBy>Ramesh</cp:lastModifiedBy>
  <cp:revision>66</cp:revision>
  <dcterms:created xsi:type="dcterms:W3CDTF">2006-08-16T00:00:00Z</dcterms:created>
  <dcterms:modified xsi:type="dcterms:W3CDTF">2023-07-25T06:19:12Z</dcterms:modified>
</cp:coreProperties>
</file>