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8" r:id="rId9"/>
    <p:sldId id="266" r:id="rId10"/>
    <p:sldId id="267" r:id="rId11"/>
    <p:sldId id="264" r:id="rId12"/>
    <p:sldId id="265"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32"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457202" y="1371600"/>
            <a:ext cx="7686505" cy="2308324"/>
          </a:xfrm>
          <a:prstGeom prst="rect">
            <a:avLst/>
          </a:prstGeom>
          <a:noFill/>
          <a:ln w="9525">
            <a:noFill/>
            <a:miter lim="800000"/>
            <a:headEnd/>
            <a:tailEnd/>
          </a:ln>
          <a:effectLst/>
        </p:spPr>
        <p:txBody>
          <a:bodyPr vert="horz" wrap="none" lIns="73002" tIns="0" rIns="91440" bIns="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UNIT III </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Harmony in the Family and Society and Harmony in the Nature</a:t>
            </a:r>
            <a:endPar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endPar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Family as a basic unit of Human Interaction and Values in Relationships.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Basics for Respect and today’s Crisis: Affection, e, Guidance, Reverence, Glory, Gratitude and Love.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Comprehensive Human Goal: The Five Dimensions of Human Endeavour.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Harmony in Nature: The Four Orders in Nature.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Holistic Perception of Harmony in Existence.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7924800" cy="646331"/>
          </a:xfrm>
          <a:prstGeom prst="rect">
            <a:avLst/>
          </a:prstGeom>
        </p:spPr>
        <p:txBody>
          <a:bodyPr wrap="square">
            <a:spAutoFit/>
          </a:bodyPr>
          <a:lstStyle/>
          <a:p>
            <a:r>
              <a:rPr lang="en-US" b="1" dirty="0" smtClean="0">
                <a:solidFill>
                  <a:srgbClr val="FF0000"/>
                </a:solidFill>
                <a:latin typeface="Arial" pitchFamily="34" charset="0"/>
                <a:ea typeface="Times New Roman" pitchFamily="18" charset="0"/>
                <a:cs typeface="Arial" pitchFamily="34" charset="0"/>
              </a:rPr>
              <a:t>Comprehensive Human Goal: The Five Dimensions of Human Endeavour:</a:t>
            </a:r>
            <a:endParaRPr lang="en-US" b="1" dirty="0">
              <a:solidFill>
                <a:srgbClr val="FF0000"/>
              </a:solidFill>
            </a:endParaRPr>
          </a:p>
        </p:txBody>
      </p:sp>
      <p:sp>
        <p:nvSpPr>
          <p:cNvPr id="3" name="Rectangle 2"/>
          <p:cNvSpPr/>
          <p:nvPr/>
        </p:nvSpPr>
        <p:spPr>
          <a:xfrm>
            <a:off x="457200" y="1416546"/>
            <a:ext cx="7772400" cy="4490140"/>
          </a:xfrm>
          <a:prstGeom prst="rect">
            <a:avLst/>
          </a:prstGeom>
        </p:spPr>
        <p:txBody>
          <a:bodyPr wrap="square">
            <a:spAutoFit/>
          </a:bodyPr>
          <a:lstStyle/>
          <a:p>
            <a:pPr algn="just">
              <a:lnSpc>
                <a:spcPct val="150000"/>
              </a:lnSpc>
            </a:pPr>
            <a:r>
              <a:rPr lang="en-US" sz="1200" dirty="0" smtClean="0">
                <a:latin typeface="Arial" pitchFamily="34" charset="0"/>
                <a:cs typeface="Arial" pitchFamily="34" charset="0"/>
              </a:rPr>
              <a:t>Comprehensive human goals are right understanding, prosperity, fearlessness and co-existence.</a:t>
            </a:r>
          </a:p>
          <a:p>
            <a:pPr algn="just">
              <a:lnSpc>
                <a:spcPct val="150000"/>
              </a:lnSpc>
            </a:pPr>
            <a:r>
              <a:rPr lang="en-US" sz="1200" dirty="0" smtClean="0">
                <a:latin typeface="Arial" pitchFamily="34" charset="0"/>
                <a:cs typeface="Arial" pitchFamily="34" charset="0"/>
              </a:rPr>
              <a:t>Programs needed to achieve the comprehensive human goals are:</a:t>
            </a:r>
          </a:p>
          <a:p>
            <a:pPr algn="just">
              <a:lnSpc>
                <a:spcPct val="150000"/>
              </a:lnSpc>
            </a:pPr>
            <a:r>
              <a:rPr lang="en-US" sz="1200" dirty="0" smtClean="0">
                <a:latin typeface="Arial" pitchFamily="34" charset="0"/>
                <a:cs typeface="Arial" pitchFamily="34" charset="0"/>
              </a:rPr>
              <a:t>1. Education - Right Living </a:t>
            </a:r>
          </a:p>
          <a:p>
            <a:pPr algn="just">
              <a:lnSpc>
                <a:spcPct val="150000"/>
              </a:lnSpc>
            </a:pPr>
            <a:r>
              <a:rPr lang="en-US" sz="1200" dirty="0" smtClean="0">
                <a:latin typeface="Arial" pitchFamily="34" charset="0"/>
                <a:cs typeface="Arial" pitchFamily="34" charset="0"/>
              </a:rPr>
              <a:t>2. Health - Self Regulation </a:t>
            </a:r>
          </a:p>
          <a:p>
            <a:pPr algn="just">
              <a:lnSpc>
                <a:spcPct val="150000"/>
              </a:lnSpc>
            </a:pPr>
            <a:r>
              <a:rPr lang="en-US" sz="1200" dirty="0" smtClean="0">
                <a:latin typeface="Arial" pitchFamily="34" charset="0"/>
                <a:cs typeface="Arial" pitchFamily="34" charset="0"/>
              </a:rPr>
              <a:t>3. Justice - Preservation </a:t>
            </a:r>
          </a:p>
          <a:p>
            <a:pPr algn="just">
              <a:lnSpc>
                <a:spcPct val="150000"/>
              </a:lnSpc>
            </a:pPr>
            <a:r>
              <a:rPr lang="en-US" sz="1200" dirty="0" smtClean="0">
                <a:latin typeface="Arial" pitchFamily="34" charset="0"/>
                <a:cs typeface="Arial" pitchFamily="34" charset="0"/>
              </a:rPr>
              <a:t>4. Production - </a:t>
            </a:r>
            <a:r>
              <a:rPr lang="en-US" sz="1200" smtClean="0">
                <a:latin typeface="Arial" pitchFamily="34" charset="0"/>
                <a:cs typeface="Arial" pitchFamily="34" charset="0"/>
              </a:rPr>
              <a:t>Work </a:t>
            </a:r>
            <a:endParaRPr lang="en-US" sz="1200"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5. Exchange - </a:t>
            </a:r>
            <a:r>
              <a:rPr lang="en-US" sz="1200" smtClean="0">
                <a:latin typeface="Arial" pitchFamily="34" charset="0"/>
                <a:cs typeface="Arial" pitchFamily="34" charset="0"/>
              </a:rPr>
              <a:t>Storage </a:t>
            </a:r>
            <a:endParaRPr lang="en-US" sz="1200" dirty="0" smtClean="0">
              <a:latin typeface="Arial" pitchFamily="34" charset="0"/>
              <a:cs typeface="Arial" pitchFamily="34" charset="0"/>
            </a:endParaRPr>
          </a:p>
          <a:p>
            <a:pPr algn="just">
              <a:lnSpc>
                <a:spcPct val="150000"/>
              </a:lnSpc>
            </a:pPr>
            <a:r>
              <a:rPr lang="en-US" sz="1200" b="1" dirty="0" smtClean="0">
                <a:latin typeface="Arial" pitchFamily="34" charset="0"/>
                <a:cs typeface="Arial" pitchFamily="34" charset="0"/>
              </a:rPr>
              <a:t>Education - Right Living</a:t>
            </a:r>
            <a:r>
              <a:rPr lang="en-US" sz="1200" dirty="0" smtClean="0">
                <a:latin typeface="Arial" pitchFamily="34" charset="0"/>
                <a:cs typeface="Arial" pitchFamily="34" charset="0"/>
              </a:rPr>
              <a:t>: Education refers to understanding harmony at all four levels of living. While right living refers to commitment and preparedness to live in harmony at all four levels of living.</a:t>
            </a:r>
          </a:p>
          <a:p>
            <a:pPr algn="just">
              <a:lnSpc>
                <a:spcPct val="150000"/>
              </a:lnSpc>
            </a:pPr>
            <a:r>
              <a:rPr lang="en-US" sz="1200" b="1" dirty="0" smtClean="0">
                <a:latin typeface="Arial" pitchFamily="34" charset="0"/>
                <a:cs typeface="Arial" pitchFamily="34" charset="0"/>
              </a:rPr>
              <a:t>Health - Self Regulation:</a:t>
            </a:r>
            <a:r>
              <a:rPr lang="en-US" sz="1200" smtClean="0">
                <a:latin typeface="Arial" pitchFamily="34" charset="0"/>
                <a:cs typeface="Arial" pitchFamily="34" charset="0"/>
              </a:rPr>
              <a:t>  </a:t>
            </a:r>
            <a:r>
              <a:rPr lang="en-US" sz="1200" dirty="0" smtClean="0">
                <a:latin typeface="Arial" pitchFamily="34" charset="0"/>
                <a:cs typeface="Arial" pitchFamily="34" charset="0"/>
              </a:rPr>
              <a:t>refers to a feeling of responsibility for nurturing, protecting and rightly utilizing the body. When the body is fit to act according to the needs of the self (I'), and there is harmony among the parts of the body, it is referred to as </a:t>
            </a:r>
            <a:r>
              <a:rPr lang="en-US" sz="1200" smtClean="0">
                <a:latin typeface="Arial" pitchFamily="34" charset="0"/>
                <a:cs typeface="Arial" pitchFamily="34" charset="0"/>
              </a:rPr>
              <a:t>health </a:t>
            </a:r>
            <a:r>
              <a:rPr lang="en-US" sz="1200" dirty="0" smtClean="0">
                <a:latin typeface="Arial" pitchFamily="34" charset="0"/>
                <a:cs typeface="Arial" pitchFamily="34" charset="0"/>
              </a:rPr>
              <a:t> </a:t>
            </a:r>
          </a:p>
          <a:p>
            <a:pPr algn="just">
              <a:lnSpc>
                <a:spcPct val="150000"/>
              </a:lnSpc>
            </a:pPr>
            <a:r>
              <a:rPr lang="en-US" sz="1200" b="1" dirty="0" smtClean="0">
                <a:latin typeface="Arial" pitchFamily="34" charset="0"/>
                <a:cs typeface="Arial" pitchFamily="34" charset="0"/>
              </a:rPr>
              <a:t>Justice - Preservation:</a:t>
            </a:r>
            <a:r>
              <a:rPr lang="en-US" sz="1200" dirty="0" smtClean="0">
                <a:latin typeface="Arial" pitchFamily="34" charset="0"/>
                <a:cs typeface="Arial" pitchFamily="34" charset="0"/>
              </a:rPr>
              <a:t> </a:t>
            </a:r>
            <a:r>
              <a:rPr lang="en-US" sz="1200" smtClean="0">
                <a:latin typeface="Arial" pitchFamily="34" charset="0"/>
                <a:cs typeface="Arial" pitchFamily="34" charset="0"/>
              </a:rPr>
              <a:t>Justice  </a:t>
            </a:r>
            <a:r>
              <a:rPr lang="en-US" sz="1200" dirty="0" smtClean="0">
                <a:latin typeface="Arial" pitchFamily="34" charset="0"/>
                <a:cs typeface="Arial" pitchFamily="34" charset="0"/>
              </a:rPr>
              <a:t>refers to harmony in the relationship between human beings, while </a:t>
            </a:r>
            <a:r>
              <a:rPr lang="en-US" sz="1200" smtClean="0">
                <a:latin typeface="Arial" pitchFamily="34" charset="0"/>
                <a:cs typeface="Arial" pitchFamily="34" charset="0"/>
              </a:rPr>
              <a:t>preservation  </a:t>
            </a:r>
            <a:r>
              <a:rPr lang="en-US" sz="1200" dirty="0" smtClean="0">
                <a:latin typeface="Arial" pitchFamily="34" charset="0"/>
                <a:cs typeface="Arial" pitchFamily="34" charset="0"/>
              </a:rPr>
              <a:t>refers to harmony in the relationship between human beings and the rest of nature. </a:t>
            </a:r>
          </a:p>
          <a:p>
            <a:pPr algn="just">
              <a:lnSpc>
                <a:spcPct val="150000"/>
              </a:lnSpc>
            </a:pPr>
            <a:r>
              <a:rPr lang="en-US" sz="1200" b="1" dirty="0" smtClean="0">
                <a:latin typeface="Arial" pitchFamily="34" charset="0"/>
                <a:cs typeface="Arial" pitchFamily="34" charset="0"/>
              </a:rPr>
              <a:t>Exchange - Storage:</a:t>
            </a:r>
            <a:r>
              <a:rPr lang="en-US" sz="1200" dirty="0" smtClean="0">
                <a:latin typeface="Arial" pitchFamily="34" charset="0"/>
                <a:cs typeface="Arial" pitchFamily="34" charset="0"/>
              </a:rPr>
              <a:t> </a:t>
            </a:r>
            <a:r>
              <a:rPr lang="en-US" sz="1200" smtClean="0">
                <a:latin typeface="Arial" pitchFamily="34" charset="0"/>
                <a:cs typeface="Arial" pitchFamily="34" charset="0"/>
              </a:rPr>
              <a:t>Exchange  </a:t>
            </a:r>
            <a:r>
              <a:rPr lang="en-US" sz="1200" dirty="0" smtClean="0">
                <a:latin typeface="Arial" pitchFamily="34" charset="0"/>
                <a:cs typeface="Arial" pitchFamily="34" charset="0"/>
              </a:rPr>
              <a:t>refers to the exchange of physical facilities between the members of the society, while </a:t>
            </a:r>
            <a:r>
              <a:rPr lang="en-US" sz="1200" smtClean="0">
                <a:latin typeface="Arial" pitchFamily="34" charset="0"/>
                <a:cs typeface="Arial" pitchFamily="34" charset="0"/>
              </a:rPr>
              <a:t>storage refers </a:t>
            </a:r>
            <a:r>
              <a:rPr lang="en-US" sz="1200" dirty="0" smtClean="0">
                <a:latin typeface="Arial" pitchFamily="34" charset="0"/>
                <a:cs typeface="Arial" pitchFamily="34" charset="0"/>
              </a:rPr>
              <a:t>to the storage of physical facilities that are left after fulfilling the needs of the family.</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59346"/>
            <a:ext cx="8077200" cy="4767139"/>
          </a:xfrm>
          <a:prstGeom prst="rect">
            <a:avLst/>
          </a:prstGeom>
        </p:spPr>
        <p:txBody>
          <a:bodyPr wrap="square">
            <a:spAutoFit/>
          </a:bodyPr>
          <a:lstStyle/>
          <a:p>
            <a:pPr>
              <a:lnSpc>
                <a:spcPct val="150000"/>
              </a:lnSpc>
            </a:pPr>
            <a:r>
              <a:rPr lang="en-US" sz="1200" b="1" dirty="0" smtClean="0">
                <a:solidFill>
                  <a:schemeClr val="tx2">
                    <a:lumMod val="60000"/>
                    <a:lumOff val="40000"/>
                  </a:schemeClr>
                </a:solidFill>
                <a:latin typeface="Arial" pitchFamily="34" charset="0"/>
                <a:cs typeface="Arial" pitchFamily="34" charset="0"/>
              </a:rPr>
              <a:t>We can now see how these five dimensions of humanistic society are able to ensure the human goal: </a:t>
            </a:r>
          </a:p>
          <a:p>
            <a:pPr>
              <a:lnSpc>
                <a:spcPct val="150000"/>
              </a:lnSpc>
            </a:pPr>
            <a:r>
              <a:rPr lang="en-US" sz="1200" b="1" dirty="0" smtClean="0">
                <a:latin typeface="Arial" pitchFamily="34" charset="0"/>
                <a:cs typeface="Arial" pitchFamily="34" charset="0"/>
              </a:rPr>
              <a:t>Education - Right living  leads to Right understanding:</a:t>
            </a:r>
            <a:endParaRPr lang="en-US" sz="1200" dirty="0" smtClean="0">
              <a:latin typeface="Arial" pitchFamily="34" charset="0"/>
              <a:cs typeface="Arial" pitchFamily="34" charset="0"/>
            </a:endParaRPr>
          </a:p>
          <a:p>
            <a:pPr>
              <a:lnSpc>
                <a:spcPct val="150000"/>
              </a:lnSpc>
            </a:pPr>
            <a:r>
              <a:rPr lang="en-US" sz="1200" dirty="0" smtClean="0">
                <a:latin typeface="Arial" pitchFamily="34" charset="0"/>
                <a:cs typeface="Arial" pitchFamily="34" charset="0"/>
              </a:rPr>
              <a:t>Having the process of education and right living leads to the right understanding in the individual.</a:t>
            </a:r>
          </a:p>
          <a:p>
            <a:pPr>
              <a:lnSpc>
                <a:spcPct val="150000"/>
              </a:lnSpc>
            </a:pPr>
            <a:r>
              <a:rPr lang="en-US" sz="1200" b="1" dirty="0" smtClean="0">
                <a:latin typeface="Arial" pitchFamily="34" charset="0"/>
                <a:cs typeface="Arial" pitchFamily="34" charset="0"/>
              </a:rPr>
              <a:t>Health - Self-Regulation  leads to  Prosperity: </a:t>
            </a:r>
            <a:endParaRPr lang="en-US" sz="1200" dirty="0" smtClean="0">
              <a:latin typeface="Arial" pitchFamily="34" charset="0"/>
              <a:cs typeface="Arial" pitchFamily="34" charset="0"/>
            </a:endParaRPr>
          </a:p>
          <a:p>
            <a:pPr>
              <a:lnSpc>
                <a:spcPct val="150000"/>
              </a:lnSpc>
            </a:pPr>
            <a:r>
              <a:rPr lang="en-US" sz="1200" dirty="0" smtClean="0">
                <a:latin typeface="Arial" pitchFamily="34" charset="0"/>
                <a:cs typeface="Arial" pitchFamily="34" charset="0"/>
              </a:rPr>
              <a:t>Having the program for health and leads to well being of the body and identification of need for physical facilities which along with production ensures the feeling of prosperity in the family </a:t>
            </a:r>
          </a:p>
          <a:p>
            <a:pPr>
              <a:lnSpc>
                <a:spcPct val="150000"/>
              </a:lnSpc>
            </a:pPr>
            <a:r>
              <a:rPr lang="en-US" sz="1200" b="1" dirty="0" smtClean="0">
                <a:latin typeface="Arial" pitchFamily="34" charset="0"/>
                <a:cs typeface="Arial" pitchFamily="34" charset="0"/>
              </a:rPr>
              <a:t>Justice - Preservation   leads to  Fearlessness and Co-existence (respectively):</a:t>
            </a:r>
            <a:endParaRPr lang="en-US" sz="1200" dirty="0" smtClean="0">
              <a:latin typeface="Arial" pitchFamily="34" charset="0"/>
              <a:cs typeface="Arial" pitchFamily="34" charset="0"/>
            </a:endParaRPr>
          </a:p>
          <a:p>
            <a:pPr>
              <a:lnSpc>
                <a:spcPct val="150000"/>
              </a:lnSpc>
            </a:pPr>
            <a:r>
              <a:rPr lang="en-US" sz="1200" dirty="0" smtClean="0">
                <a:latin typeface="Arial" pitchFamily="34" charset="0"/>
                <a:cs typeface="Arial" pitchFamily="34" charset="0"/>
              </a:rPr>
              <a:t>Ensuring justice in the relationship, or mutual fulfillment in the relationship on the basis of values like Trust, Respect, etc leads to fearlessness in society, while of nature - via enrichment, protection and right utilization leads to co-existence in nature.</a:t>
            </a:r>
          </a:p>
          <a:p>
            <a:pPr>
              <a:lnSpc>
                <a:spcPct val="150000"/>
              </a:lnSpc>
            </a:pPr>
            <a:r>
              <a:rPr lang="en-US" sz="1200" b="1" dirty="0" smtClean="0">
                <a:latin typeface="Arial" pitchFamily="34" charset="0"/>
                <a:cs typeface="Arial" pitchFamily="34" charset="0"/>
              </a:rPr>
              <a:t>Production - Work   leads to   Prosperity and Co-existence:</a:t>
            </a:r>
            <a:endParaRPr lang="en-US" sz="1200" dirty="0" smtClean="0">
              <a:latin typeface="Arial" pitchFamily="34" charset="0"/>
              <a:cs typeface="Arial" pitchFamily="34" charset="0"/>
            </a:endParaRPr>
          </a:p>
          <a:p>
            <a:pPr>
              <a:lnSpc>
                <a:spcPct val="150000"/>
              </a:lnSpc>
            </a:pPr>
            <a:r>
              <a:rPr lang="en-US" sz="1200" dirty="0" smtClean="0">
                <a:latin typeface="Arial" pitchFamily="34" charset="0"/>
                <a:cs typeface="Arial" pitchFamily="34" charset="0"/>
              </a:rPr>
              <a:t>Production and work are for physical facilities, and this leads to a feeling of prosperity in the family. Production is done in harmony with nature, and hence, this also leads to co-existence with nature.</a:t>
            </a:r>
          </a:p>
          <a:p>
            <a:pPr>
              <a:lnSpc>
                <a:spcPct val="150000"/>
              </a:lnSpc>
            </a:pPr>
            <a:r>
              <a:rPr lang="en-US" sz="1200" b="1" dirty="0" smtClean="0">
                <a:latin typeface="Arial" pitchFamily="34" charset="0"/>
                <a:cs typeface="Arial" pitchFamily="34" charset="0"/>
              </a:rPr>
              <a:t>Exchange - Storage  leads to  Prosperity and Fearlessness:</a:t>
            </a:r>
            <a:endParaRPr lang="en-US" sz="1200" dirty="0" smtClean="0">
              <a:latin typeface="Arial" pitchFamily="34" charset="0"/>
              <a:cs typeface="Arial" pitchFamily="34" charset="0"/>
            </a:endParaRPr>
          </a:p>
          <a:p>
            <a:pPr>
              <a:lnSpc>
                <a:spcPct val="150000"/>
              </a:lnSpc>
            </a:pPr>
            <a:r>
              <a:rPr lang="en-US" sz="1200" dirty="0" smtClean="0">
                <a:latin typeface="Arial" pitchFamily="34" charset="0"/>
                <a:cs typeface="Arial" pitchFamily="34" charset="0"/>
              </a:rPr>
              <a:t>When we store and exchange for mutual fulfillment and not for exploitation, then it leads to fearlessness (trust) in society.</a:t>
            </a:r>
          </a:p>
          <a:p>
            <a:pPr>
              <a:lnSpc>
                <a:spcPct val="150000"/>
              </a:lnSpc>
            </a:pP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52600"/>
            <a:ext cx="8153400" cy="1908215"/>
          </a:xfrm>
          <a:prstGeom prst="rect">
            <a:avLst/>
          </a:prstGeom>
        </p:spPr>
        <p:txBody>
          <a:bodyPr wrap="square">
            <a:spAutoFit/>
          </a:bodyPr>
          <a:lstStyle/>
          <a:p>
            <a:r>
              <a:rPr lang="en-US" b="1" dirty="0" smtClean="0">
                <a:solidFill>
                  <a:srgbClr val="FF0000"/>
                </a:solidFill>
              </a:rPr>
              <a:t>How can the comprehensive human goals of Right understanding, prosperity, fearlessness and existence create harmony in </a:t>
            </a:r>
            <a:r>
              <a:rPr lang="en-US" b="1" dirty="0" smtClean="0">
                <a:solidFill>
                  <a:srgbClr val="FF0000"/>
                </a:solidFill>
              </a:rPr>
              <a:t>society:</a:t>
            </a:r>
            <a:endParaRPr lang="en-US" dirty="0" smtClean="0">
              <a:solidFill>
                <a:srgbClr val="FF0000"/>
              </a:solidFill>
            </a:endParaRPr>
          </a:p>
          <a:p>
            <a:r>
              <a:rPr lang="en-US" b="1" dirty="0" smtClean="0">
                <a:solidFill>
                  <a:srgbClr val="FF0000"/>
                </a:solidFill>
              </a:rPr>
              <a:t>What is the comprehensive human </a:t>
            </a:r>
            <a:r>
              <a:rPr lang="en-US" b="1" dirty="0" smtClean="0">
                <a:solidFill>
                  <a:srgbClr val="FF0000"/>
                </a:solidFill>
              </a:rPr>
              <a:t>goal &amp; </a:t>
            </a:r>
            <a:r>
              <a:rPr lang="en-US" b="1" dirty="0" smtClean="0">
                <a:solidFill>
                  <a:srgbClr val="FF0000"/>
                </a:solidFill>
              </a:rPr>
              <a:t>Explain how this is conducive to sustainable happiness and prosperity for </a:t>
            </a:r>
            <a:r>
              <a:rPr lang="en-US" b="1" dirty="0" smtClean="0">
                <a:solidFill>
                  <a:srgbClr val="FF0000"/>
                </a:solidFill>
              </a:rPr>
              <a:t>all:</a:t>
            </a:r>
          </a:p>
          <a:p>
            <a:endParaRPr lang="en-US" b="1" dirty="0" smtClean="0"/>
          </a:p>
          <a:p>
            <a:r>
              <a:rPr lang="en-US" sz="1400" dirty="0" smtClean="0">
                <a:latin typeface="Arial" pitchFamily="34" charset="0"/>
                <a:cs typeface="Arial" pitchFamily="34" charset="0"/>
              </a:rPr>
              <a:t>In </a:t>
            </a:r>
            <a:r>
              <a:rPr lang="en-US" sz="1400" dirty="0" smtClean="0">
                <a:latin typeface="Arial" pitchFamily="34" charset="0"/>
                <a:cs typeface="Arial" pitchFamily="34" charset="0"/>
              </a:rPr>
              <a:t>order to facilitate the </a:t>
            </a:r>
            <a:r>
              <a:rPr lang="en-US" sz="1400" dirty="0" smtClean="0">
                <a:latin typeface="Arial" pitchFamily="34" charset="0"/>
                <a:cs typeface="Arial" pitchFamily="34" charset="0"/>
              </a:rPr>
              <a:t>fulfillment </a:t>
            </a:r>
            <a:r>
              <a:rPr lang="en-US" sz="1400" dirty="0" smtClean="0">
                <a:latin typeface="Arial" pitchFamily="34" charset="0"/>
                <a:cs typeface="Arial" pitchFamily="34" charset="0"/>
              </a:rPr>
              <a:t>of the basic aspirations of all human beings in society, the following comprehensive human goal needs to be understood.</a:t>
            </a:r>
            <a:endParaRPr lang="en-US" sz="1400" dirty="0">
              <a:latin typeface="Arial" pitchFamily="34" charset="0"/>
              <a:cs typeface="Arial" pitchFamily="34" charset="0"/>
            </a:endParaRPr>
          </a:p>
        </p:txBody>
      </p:sp>
      <p:pic>
        <p:nvPicPr>
          <p:cNvPr id="3074" name="Picture 2" descr="https://lh6.googleusercontent.com/BrmeAvhEYmggmB3jW2Oq6ViT4t6TlusEUtsE-er9mlcSyozRJwa7BqeYG8A1qj-uVTB9ClcIdkVLs_jxitA19csbb9869WTPgOSJa8fPrIooD1YTz4pgrQgx2UAHnm30faeHCCBD"/>
          <p:cNvPicPr>
            <a:picLocks noChangeAspect="1" noChangeArrowheads="1"/>
          </p:cNvPicPr>
          <p:nvPr/>
        </p:nvPicPr>
        <p:blipFill>
          <a:blip r:embed="rId2"/>
          <a:srcRect/>
          <a:stretch>
            <a:fillRect/>
          </a:stretch>
        </p:blipFill>
        <p:spPr bwMode="auto">
          <a:xfrm>
            <a:off x="1600200" y="3886200"/>
            <a:ext cx="5695950" cy="123331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362200"/>
            <a:ext cx="8001000" cy="2551148"/>
          </a:xfrm>
          <a:prstGeom prst="rect">
            <a:avLst/>
          </a:prstGeom>
        </p:spPr>
        <p:txBody>
          <a:bodyPr wrap="square">
            <a:spAutoFit/>
          </a:bodyPr>
          <a:lstStyle/>
          <a:p>
            <a:pPr algn="just">
              <a:lnSpc>
                <a:spcPct val="150000"/>
              </a:lnSpc>
            </a:pPr>
            <a:r>
              <a:rPr lang="en-US" sz="1200" b="1" dirty="0" smtClean="0">
                <a:latin typeface="Arial" pitchFamily="34" charset="0"/>
                <a:cs typeface="Arial" pitchFamily="34" charset="0"/>
              </a:rPr>
              <a:t>1</a:t>
            </a:r>
            <a:r>
              <a:rPr lang="en-US" sz="1200" dirty="0" smtClean="0">
                <a:latin typeface="Arial" pitchFamily="34" charset="0"/>
                <a:cs typeface="Arial" pitchFamily="34" charset="0"/>
              </a:rPr>
              <a:t>. Right understanding is necessary for human beings, for all human beings. When one does not have the right understanding, one remains disturbed and also acts in a manner so as to create disharmony with other human beings as well as with the rest of nature.</a:t>
            </a:r>
          </a:p>
          <a:p>
            <a:pPr algn="just">
              <a:lnSpc>
                <a:spcPct val="150000"/>
              </a:lnSpc>
            </a:pPr>
            <a:r>
              <a:rPr lang="en-US" sz="1200" b="1" dirty="0" smtClean="0">
                <a:latin typeface="Arial" pitchFamily="34" charset="0"/>
                <a:cs typeface="Arial" pitchFamily="34" charset="0"/>
              </a:rPr>
              <a:t>2</a:t>
            </a:r>
            <a:r>
              <a:rPr lang="en-US" sz="1200" dirty="0" smtClean="0">
                <a:latin typeface="Arial" pitchFamily="34" charset="0"/>
                <a:cs typeface="Arial" pitchFamily="34" charset="0"/>
              </a:rPr>
              <a:t>. Prosperity is needed in every family. Prosperity in the family means that the family is able to identify its needs and is able to produce/ achieve more than its requirements. </a:t>
            </a:r>
          </a:p>
          <a:p>
            <a:pPr algn="just">
              <a:lnSpc>
                <a:spcPct val="150000"/>
              </a:lnSpc>
            </a:pPr>
            <a:r>
              <a:rPr lang="en-US" sz="1200" b="1" dirty="0" smtClean="0">
                <a:latin typeface="Arial" pitchFamily="34" charset="0"/>
                <a:cs typeface="Arial" pitchFamily="34" charset="0"/>
              </a:rPr>
              <a:t>3</a:t>
            </a:r>
            <a:r>
              <a:rPr lang="en-US" sz="1200" dirty="0" smtClean="0">
                <a:latin typeface="Arial" pitchFamily="34" charset="0"/>
                <a:cs typeface="Arial" pitchFamily="34" charset="0"/>
              </a:rPr>
              <a:t>. Trust in society means every member of society feels related to everyone else and therefore there are trust and fearlessness. </a:t>
            </a:r>
          </a:p>
          <a:p>
            <a:pPr algn="just">
              <a:lnSpc>
                <a:spcPct val="150000"/>
              </a:lnSpc>
            </a:pPr>
            <a:r>
              <a:rPr lang="en-US" sz="1200" b="1" dirty="0" smtClean="0">
                <a:latin typeface="Arial" pitchFamily="34" charset="0"/>
                <a:cs typeface="Arial" pitchFamily="34" charset="0"/>
              </a:rPr>
              <a:t>4</a:t>
            </a:r>
            <a:r>
              <a:rPr lang="en-US" sz="1200" dirty="0" smtClean="0">
                <a:latin typeface="Arial" pitchFamily="34" charset="0"/>
                <a:cs typeface="Arial" pitchFamily="34" charset="0"/>
              </a:rPr>
              <a:t>. Co-existence in nature means there are a relationship and </a:t>
            </a:r>
            <a:r>
              <a:rPr lang="en-US" sz="1200" dirty="0" err="1" smtClean="0">
                <a:latin typeface="Arial" pitchFamily="34" charset="0"/>
                <a:cs typeface="Arial" pitchFamily="34" charset="0"/>
              </a:rPr>
              <a:t>complementarity</a:t>
            </a:r>
            <a:r>
              <a:rPr lang="en-US" sz="1200" dirty="0" smtClean="0">
                <a:latin typeface="Arial" pitchFamily="34" charset="0"/>
                <a:cs typeface="Arial" pitchFamily="34" charset="0"/>
              </a:rPr>
              <a:t> among all the entities in nature including human beings. </a:t>
            </a:r>
            <a:endParaRPr lang="en-US" sz="12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81000" y="3124200"/>
            <a:ext cx="8458200" cy="3429000"/>
          </a:xfrm>
        </p:spPr>
        <p:txBody>
          <a:bodyPr>
            <a:normAutofit/>
          </a:bodyPr>
          <a:lstStyle/>
          <a:p>
            <a:pPr algn="just">
              <a:lnSpc>
                <a:spcPct val="150000"/>
              </a:lnSpc>
            </a:pPr>
            <a:r>
              <a:rPr sz="1200" b="1"/>
              <a:t>This is the comprehensive human </a:t>
            </a:r>
            <a:r>
              <a:rPr sz="1200" b="1" smtClean="0"/>
              <a:t>goal:</a:t>
            </a:r>
            <a:endParaRPr sz="1200"/>
          </a:p>
          <a:p>
            <a:pPr algn="just">
              <a:lnSpc>
                <a:spcPct val="150000"/>
              </a:lnSpc>
              <a:buNone/>
            </a:pPr>
            <a:r>
              <a:rPr sz="1200" smtClean="0"/>
              <a:t>         With </a:t>
            </a:r>
            <a:r>
              <a:rPr sz="1200"/>
              <a:t>a little exploration, we find that all four are required for human society. We are not satisfied with anything less than this. This is the basic minimum requirement to ensure sustainable happiness and prosperity. We can't cut down any of them. This is the </a:t>
            </a:r>
            <a:r>
              <a:rPr sz="1200" i="1"/>
              <a:t>minimum</a:t>
            </a:r>
            <a:r>
              <a:rPr sz="1200"/>
              <a:t> level that each one of us wants, and also the </a:t>
            </a:r>
            <a:r>
              <a:rPr sz="1200" i="1"/>
              <a:t>maximum</a:t>
            </a:r>
            <a:r>
              <a:rPr sz="1200"/>
              <a:t> we can think of. We can't think of anything more than this. This is the target for each one of us, the whole human race and the human tradition. The moment we leave anyone of them out there will be a loss of continuity, and the goal cannot be achieved.</a:t>
            </a:r>
          </a:p>
          <a:p>
            <a:pPr algn="just">
              <a:lnSpc>
                <a:spcPct val="150000"/>
              </a:lnSpc>
            </a:pP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383268"/>
            <a:ext cx="5715000" cy="369332"/>
          </a:xfrm>
          <a:prstGeom prst="rect">
            <a:avLst/>
          </a:prstGeom>
        </p:spPr>
        <p:txBody>
          <a:bodyPr wrap="square">
            <a:spAutoFit/>
          </a:bodyPr>
          <a:lstStyle/>
          <a:p>
            <a:r>
              <a:rPr lang="en-US" b="1" dirty="0" smtClean="0">
                <a:solidFill>
                  <a:srgbClr val="FF0000"/>
                </a:solidFill>
                <a:latin typeface="Arial" pitchFamily="34" charset="0"/>
                <a:ea typeface="Times New Roman" pitchFamily="18" charset="0"/>
                <a:cs typeface="Arial" pitchFamily="34" charset="0"/>
              </a:rPr>
              <a:t>Harmony in Nature: The Four Orders in </a:t>
            </a:r>
            <a:r>
              <a:rPr lang="en-US" b="1" dirty="0" smtClean="0">
                <a:solidFill>
                  <a:srgbClr val="FF0000"/>
                </a:solidFill>
                <a:latin typeface="Arial" pitchFamily="34" charset="0"/>
                <a:ea typeface="Times New Roman" pitchFamily="18" charset="0"/>
                <a:cs typeface="Arial" pitchFamily="34" charset="0"/>
              </a:rPr>
              <a:t>Nature:</a:t>
            </a:r>
            <a:endParaRPr lang="en-US" b="1" dirty="0">
              <a:solidFill>
                <a:srgbClr val="FF0000"/>
              </a:solidFill>
            </a:endParaRPr>
          </a:p>
        </p:txBody>
      </p:sp>
      <p:pic>
        <p:nvPicPr>
          <p:cNvPr id="2050" name="Picture 2" descr="AKTU) Universal Human Values Important Unit-4 - Bachelor Exam"/>
          <p:cNvPicPr>
            <a:picLocks noChangeAspect="1" noChangeArrowheads="1"/>
          </p:cNvPicPr>
          <p:nvPr/>
        </p:nvPicPr>
        <p:blipFill>
          <a:blip r:embed="rId2"/>
          <a:srcRect/>
          <a:stretch>
            <a:fillRect/>
          </a:stretch>
        </p:blipFill>
        <p:spPr bwMode="auto">
          <a:xfrm>
            <a:off x="228600" y="2590800"/>
            <a:ext cx="4960593" cy="3124200"/>
          </a:xfrm>
          <a:prstGeom prst="rect">
            <a:avLst/>
          </a:prstGeom>
          <a:noFill/>
        </p:spPr>
      </p:pic>
      <p:pic>
        <p:nvPicPr>
          <p:cNvPr id="2052" name="Picture 4" descr="HUMAN VALUES AND ETHICS -ORDER OF NATURE AND THEIR INTERCONNECTEDNESS"/>
          <p:cNvPicPr>
            <a:picLocks noChangeAspect="1" noChangeArrowheads="1"/>
          </p:cNvPicPr>
          <p:nvPr/>
        </p:nvPicPr>
        <p:blipFill>
          <a:blip r:embed="rId3">
            <a:lum bright="-30000"/>
          </a:blip>
          <a:srcRect/>
          <a:stretch>
            <a:fillRect/>
          </a:stretch>
        </p:blipFill>
        <p:spPr bwMode="auto">
          <a:xfrm>
            <a:off x="4944533" y="3276600"/>
            <a:ext cx="4199467" cy="2362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our Orders In Nature - ppt video online download"/>
          <p:cNvPicPr>
            <a:picLocks noChangeAspect="1" noChangeArrowheads="1"/>
          </p:cNvPicPr>
          <p:nvPr/>
        </p:nvPicPr>
        <p:blipFill>
          <a:blip r:embed="rId2"/>
          <a:srcRect/>
          <a:stretch>
            <a:fillRect/>
          </a:stretch>
        </p:blipFill>
        <p:spPr bwMode="auto">
          <a:xfrm>
            <a:off x="0" y="76199"/>
            <a:ext cx="9144000" cy="685800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152400" y="869960"/>
            <a:ext cx="8534400" cy="1473744"/>
          </a:xfrm>
          <a:prstGeom prst="rect">
            <a:avLst/>
          </a:prstGeom>
          <a:solidFill>
            <a:srgbClr val="FFFFFF"/>
          </a:solidFill>
          <a:ln w="9525">
            <a:noFill/>
            <a:miter lim="800000"/>
            <a:headEnd/>
            <a:tailEnd/>
          </a:ln>
          <a:effectLst/>
        </p:spPr>
        <p:txBody>
          <a:bodyPr vert="horz" wrap="square" lIns="0" tIns="0"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2060"/>
                </a:solidFill>
                <a:effectLst/>
                <a:latin typeface="Arial" pitchFamily="34" charset="0"/>
                <a:cs typeface="Arial" pitchFamily="34" charset="0"/>
              </a:rPr>
              <a:t>The Four Orders in Nature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solidFill>
                <a:schemeClr val="bg2">
                  <a:lumMod val="10000"/>
                </a:schemeClr>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10000"/>
                  </a:schemeClr>
                </a:solidFill>
                <a:effectLst/>
                <a:latin typeface="Arial" pitchFamily="34" charset="0"/>
                <a:cs typeface="Arial" pitchFamily="34" charset="0"/>
              </a:rPr>
              <a:t>Material, plant, animal, and human orders all contain core values. These are known as their natural characteristics or </a:t>
            </a:r>
            <a:r>
              <a:rPr kumimoji="0" lang="en-US" sz="1200" b="0" i="0" u="none" strike="noStrike" cap="none" normalizeH="0" baseline="0" dirty="0" err="1" smtClean="0">
                <a:ln>
                  <a:noFill/>
                </a:ln>
                <a:solidFill>
                  <a:schemeClr val="bg2">
                    <a:lumMod val="10000"/>
                  </a:schemeClr>
                </a:solidFill>
                <a:effectLst/>
                <a:latin typeface="Arial" pitchFamily="34" charset="0"/>
                <a:cs typeface="Arial" pitchFamily="34" charset="0"/>
              </a:rPr>
              <a:t>suabhava</a:t>
            </a:r>
            <a:r>
              <a:rPr kumimoji="0" lang="en-US" sz="1200" b="0" i="0" u="none" strike="noStrike" cap="none" normalizeH="0" baseline="0" dirty="0" smtClean="0">
                <a:ln>
                  <a:noFill/>
                </a:ln>
                <a:solidFill>
                  <a:schemeClr val="bg2">
                    <a:lumMod val="10000"/>
                  </a:schemeClr>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10000"/>
                  </a:schemeClr>
                </a:solidFill>
                <a:effectLst/>
                <a:latin typeface="Arial" pitchFamily="34" charset="0"/>
                <a:cs typeface="Arial" pitchFamily="34" charset="0"/>
              </a:rPr>
              <a:t>Four orders are mutually fulfilled; these orders are:</a:t>
            </a:r>
          </a:p>
        </p:txBody>
      </p:sp>
      <p:sp>
        <p:nvSpPr>
          <p:cNvPr id="6" name="Rectangle 5"/>
          <p:cNvSpPr/>
          <p:nvPr/>
        </p:nvSpPr>
        <p:spPr>
          <a:xfrm>
            <a:off x="152400" y="2381071"/>
            <a:ext cx="8001000" cy="1720151"/>
          </a:xfrm>
          <a:prstGeom prst="rect">
            <a:avLst/>
          </a:prstGeom>
        </p:spPr>
        <p:txBody>
          <a:bodyPr wrap="square">
            <a:spAutoFit/>
          </a:bodyPr>
          <a:lstStyle/>
          <a:p>
            <a:pPr algn="just">
              <a:lnSpc>
                <a:spcPct val="150000"/>
              </a:lnSpc>
            </a:pPr>
            <a:r>
              <a:rPr lang="en-US" sz="1200" b="1" dirty="0" smtClean="0">
                <a:latin typeface="Arial" pitchFamily="34" charset="0"/>
                <a:cs typeface="Arial" pitchFamily="34" charset="0"/>
              </a:rPr>
              <a:t>Material Order: </a:t>
            </a:r>
          </a:p>
          <a:p>
            <a:pPr algn="just">
              <a:lnSpc>
                <a:spcPct val="150000"/>
              </a:lnSpc>
            </a:pPr>
            <a:r>
              <a:rPr lang="en-US" sz="1200" dirty="0" smtClean="0">
                <a:latin typeface="Arial" pitchFamily="34" charset="0"/>
                <a:cs typeface="Arial" pitchFamily="34" charset="0"/>
              </a:rPr>
              <a:t>The majority of this order’s members are not living beings. This hierarchy also includes many types of energy such as sound, light, heat, magnetic, and gravitational energy. The primary feature of this sequence is composition/decomposition. They can be combined to make larger objects, and larger units can be divided into smaller ones. They are not produced nor destroyed.  For example, the atomic energy is release and generated during nuclear fission and fusion.</a:t>
            </a:r>
            <a:endParaRPr lang="en-US" sz="1200" dirty="0">
              <a:latin typeface="Arial" pitchFamily="34" charset="0"/>
              <a:cs typeface="Arial" pitchFamily="34" charset="0"/>
            </a:endParaRPr>
          </a:p>
        </p:txBody>
      </p:sp>
      <p:sp>
        <p:nvSpPr>
          <p:cNvPr id="7" name="Rectangle 6"/>
          <p:cNvSpPr/>
          <p:nvPr/>
        </p:nvSpPr>
        <p:spPr>
          <a:xfrm>
            <a:off x="152400" y="4098850"/>
            <a:ext cx="7848600" cy="1997150"/>
          </a:xfrm>
          <a:prstGeom prst="rect">
            <a:avLst/>
          </a:prstGeom>
        </p:spPr>
        <p:txBody>
          <a:bodyPr wrap="square">
            <a:spAutoFit/>
          </a:bodyPr>
          <a:lstStyle/>
          <a:p>
            <a:pPr algn="just">
              <a:lnSpc>
                <a:spcPct val="150000"/>
              </a:lnSpc>
            </a:pPr>
            <a:r>
              <a:rPr lang="en-US" sz="1200" b="1" dirty="0" smtClean="0">
                <a:latin typeface="Arial" pitchFamily="34" charset="0"/>
                <a:cs typeface="Arial" pitchFamily="34" charset="0"/>
              </a:rPr>
              <a:t>Plant /Bio Order: </a:t>
            </a:r>
          </a:p>
          <a:p>
            <a:pPr algn="just">
              <a:lnSpc>
                <a:spcPct val="150000"/>
              </a:lnSpc>
            </a:pPr>
            <a:r>
              <a:rPr lang="en-US" sz="1200" dirty="0" smtClean="0">
                <a:latin typeface="Arial" pitchFamily="34" charset="0"/>
                <a:cs typeface="Arial" pitchFamily="34" charset="0"/>
              </a:rPr>
              <a:t>They range from single-cell organisms like fungus and algae to water plants, herbs, shrubs, and trees. They can reproduce, receive nutrients from the outside world, digest, assimilate, and grow. They also feed the animals and the human race. As a result, the natural feature of this order is to nurture. Excess nutrition, on the other hand, can hurt or “worsen” our bodies</a:t>
            </a:r>
            <a:r>
              <a:rPr lang="en-US" sz="1200" dirty="0" smtClean="0">
                <a:latin typeface="Arial" pitchFamily="34" charset="0"/>
                <a:cs typeface="Arial" pitchFamily="34" charset="0"/>
              </a:rPr>
              <a:t>.</a:t>
            </a:r>
          </a:p>
          <a:p>
            <a:pPr algn="just">
              <a:lnSpc>
                <a:spcPct val="150000"/>
              </a:lnSpc>
            </a:pPr>
            <a:endParaRPr lang="en-US" sz="1200"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30940"/>
            <a:ext cx="8305800" cy="2031325"/>
          </a:xfrm>
          <a:prstGeom prst="rect">
            <a:avLst/>
          </a:prstGeom>
        </p:spPr>
        <p:txBody>
          <a:bodyPr wrap="square">
            <a:spAutoFit/>
          </a:bodyPr>
          <a:lstStyle/>
          <a:p>
            <a:pPr algn="just">
              <a:lnSpc>
                <a:spcPct val="150000"/>
              </a:lnSpc>
            </a:pPr>
            <a:r>
              <a:rPr lang="en-US" sz="1200" b="1" dirty="0" smtClean="0">
                <a:latin typeface="Arial" pitchFamily="34" charset="0"/>
                <a:cs typeface="Arial" pitchFamily="34" charset="0"/>
              </a:rPr>
              <a:t>Human </a:t>
            </a:r>
            <a:r>
              <a:rPr lang="en-US" sz="1200" b="1" dirty="0" smtClean="0">
                <a:latin typeface="Arial" pitchFamily="34" charset="0"/>
                <a:cs typeface="Arial" pitchFamily="34" charset="0"/>
              </a:rPr>
              <a:t>Order:</a:t>
            </a:r>
            <a:endParaRPr lang="en-US" sz="1200" b="1"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They are the most developed of the four orders</a:t>
            </a:r>
            <a:r>
              <a:rPr lang="en-US" sz="1200" dirty="0" smtClean="0">
                <a:latin typeface="Arial" pitchFamily="34" charset="0"/>
                <a:cs typeface="Arial" pitchFamily="34" charset="0"/>
              </a:rPr>
              <a:t>.</a:t>
            </a:r>
            <a:endParaRPr lang="en-US" sz="1200" b="1"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They are living organisms with personal qualities that are equal to those of the plant and animal orders. They are self-sufficient and self-conscious. They have qualities such as patience, courage, and kindness. These skills are unique to them. However, human nature has a tendency to depart from its key attributes. This has resulted in so many conflicts and conflicts in their fundamental element.</a:t>
            </a:r>
            <a:endParaRPr lang="en-US" sz="1200" dirty="0">
              <a:latin typeface="Arial" pitchFamily="34" charset="0"/>
              <a:cs typeface="Arial" pitchFamily="34" charset="0"/>
            </a:endParaRPr>
          </a:p>
        </p:txBody>
      </p:sp>
      <p:sp>
        <p:nvSpPr>
          <p:cNvPr id="3" name="Rectangle 2"/>
          <p:cNvSpPr/>
          <p:nvPr/>
        </p:nvSpPr>
        <p:spPr>
          <a:xfrm>
            <a:off x="304800" y="1443841"/>
            <a:ext cx="8077200" cy="1720151"/>
          </a:xfrm>
          <a:prstGeom prst="rect">
            <a:avLst/>
          </a:prstGeom>
        </p:spPr>
        <p:txBody>
          <a:bodyPr wrap="square">
            <a:spAutoFit/>
          </a:bodyPr>
          <a:lstStyle/>
          <a:p>
            <a:pPr algn="just">
              <a:lnSpc>
                <a:spcPct val="150000"/>
              </a:lnSpc>
            </a:pPr>
            <a:r>
              <a:rPr lang="en-US" sz="1200" b="1" dirty="0" smtClean="0">
                <a:latin typeface="Arial" pitchFamily="34" charset="0"/>
                <a:cs typeface="Arial" pitchFamily="34" charset="0"/>
              </a:rPr>
              <a:t>Animal Order: </a:t>
            </a:r>
          </a:p>
          <a:p>
            <a:pPr algn="just">
              <a:lnSpc>
                <a:spcPct val="150000"/>
              </a:lnSpc>
            </a:pPr>
            <a:r>
              <a:rPr lang="en-US" sz="1200" dirty="0" smtClean="0">
                <a:latin typeface="Arial" pitchFamily="34" charset="0"/>
                <a:cs typeface="Arial" pitchFamily="34" charset="0"/>
              </a:rPr>
              <a:t>This order’s members are living organisms. They share many characteristics with the plant order. They are able to move faster than plants. This order’s natural characteristic is that they understand or are aware of the fact that they exist the quality of Self(I), and hence they have an intellectual capability. This understanding also brings out the excess, which is harshness, because they know they may meet their demands through violence and cruelty towards members of other orders or within their own order</a:t>
            </a:r>
            <a:endParaRPr lang="en-US" sz="12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05465"/>
            <a:ext cx="5715000" cy="456535"/>
          </a:xfrm>
          <a:prstGeom prst="rect">
            <a:avLst/>
          </a:prstGeom>
        </p:spPr>
        <p:txBody>
          <a:bodyPr wrap="square">
            <a:spAutoFit/>
          </a:bodyPr>
          <a:lstStyle/>
          <a:p>
            <a:pPr lvl="0" eaLnBrk="0" fontAlgn="base" hangingPunct="0">
              <a:lnSpc>
                <a:spcPct val="150000"/>
              </a:lnSpc>
              <a:spcBef>
                <a:spcPct val="0"/>
              </a:spcBef>
              <a:spcAft>
                <a:spcPct val="0"/>
              </a:spcAft>
              <a:tabLst>
                <a:tab pos="531813" algn="l"/>
              </a:tabLst>
            </a:pPr>
            <a:r>
              <a:rPr lang="en-US" b="1" dirty="0" smtClean="0">
                <a:solidFill>
                  <a:srgbClr val="FF0000"/>
                </a:solidFill>
                <a:latin typeface="Arial" pitchFamily="34" charset="0"/>
                <a:ea typeface="Times New Roman" pitchFamily="18" charset="0"/>
                <a:cs typeface="Arial" pitchFamily="34" charset="0"/>
              </a:rPr>
              <a:t>The Holistic Perception of Harmony in </a:t>
            </a:r>
            <a:r>
              <a:rPr lang="en-US" b="1" dirty="0" smtClean="0">
                <a:solidFill>
                  <a:srgbClr val="FF0000"/>
                </a:solidFill>
                <a:latin typeface="Arial" pitchFamily="34" charset="0"/>
                <a:ea typeface="Times New Roman" pitchFamily="18" charset="0"/>
                <a:cs typeface="Arial" pitchFamily="34" charset="0"/>
              </a:rPr>
              <a:t>Existence:</a:t>
            </a:r>
            <a:endParaRPr lang="en-US" b="1" dirty="0" smtClean="0">
              <a:solidFill>
                <a:srgbClr val="FF0000"/>
              </a:solidFill>
              <a:latin typeface="Arial" pitchFamily="34" charset="0"/>
              <a:cs typeface="Arial" pitchFamily="34" charset="0"/>
            </a:endParaRPr>
          </a:p>
        </p:txBody>
      </p:sp>
      <p:sp>
        <p:nvSpPr>
          <p:cNvPr id="3" name="Rectangle 2"/>
          <p:cNvSpPr/>
          <p:nvPr/>
        </p:nvSpPr>
        <p:spPr>
          <a:xfrm>
            <a:off x="914400" y="914400"/>
            <a:ext cx="7239000" cy="969496"/>
          </a:xfrm>
          <a:prstGeom prst="rect">
            <a:avLst/>
          </a:prstGeom>
        </p:spPr>
        <p:txBody>
          <a:bodyPr wrap="square">
            <a:spAutoFit/>
          </a:bodyPr>
          <a:lstStyle/>
          <a:p>
            <a:pPr algn="just">
              <a:lnSpc>
                <a:spcPct val="150000"/>
              </a:lnSpc>
            </a:pPr>
            <a:r>
              <a:rPr lang="en-US" sz="1400" b="1" dirty="0" smtClean="0">
                <a:latin typeface="Arial" pitchFamily="34" charset="0"/>
                <a:cs typeface="Arial" pitchFamily="34" charset="0"/>
              </a:rPr>
              <a:t>Introduction: </a:t>
            </a:r>
            <a:r>
              <a:rPr lang="en-US" sz="1200" dirty="0" smtClean="0">
                <a:latin typeface="Arial" pitchFamily="34" charset="0"/>
                <a:cs typeface="Arial" pitchFamily="34" charset="0"/>
              </a:rPr>
              <a:t>Holistic of </a:t>
            </a:r>
            <a:r>
              <a:rPr lang="en-US" sz="1200" dirty="0" smtClean="0">
                <a:latin typeface="Arial" pitchFamily="34" charset="0"/>
                <a:cs typeface="Arial" pitchFamily="34" charset="0"/>
              </a:rPr>
              <a:t>harmony at all levels of existence refers to the understanding that all things in the universe are interconnected and interdependent, and that harmony exists at all levels of existence from the individual to the collective, from the physical to the </a:t>
            </a:r>
            <a:r>
              <a:rPr lang="en-US" sz="1200" dirty="0" smtClean="0">
                <a:latin typeface="Arial" pitchFamily="34" charset="0"/>
                <a:cs typeface="Arial" pitchFamily="34" charset="0"/>
              </a:rPr>
              <a:t>spiritual.</a:t>
            </a:r>
            <a:endParaRPr lang="en-US" sz="1200" dirty="0">
              <a:latin typeface="Arial" pitchFamily="34" charset="0"/>
              <a:cs typeface="Arial" pitchFamily="34" charset="0"/>
            </a:endParaRPr>
          </a:p>
        </p:txBody>
      </p:sp>
      <p:pic>
        <p:nvPicPr>
          <p:cNvPr id="31746" name="Picture 2" descr="What is holistic development, and why is it important? - Quora"/>
          <p:cNvPicPr>
            <a:picLocks noChangeAspect="1" noChangeArrowheads="1"/>
          </p:cNvPicPr>
          <p:nvPr/>
        </p:nvPicPr>
        <p:blipFill>
          <a:blip r:embed="rId2"/>
          <a:srcRect/>
          <a:stretch>
            <a:fillRect/>
          </a:stretch>
        </p:blipFill>
        <p:spPr bwMode="auto">
          <a:xfrm>
            <a:off x="1981200" y="2057400"/>
            <a:ext cx="445063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1"/>
            <a:ext cx="7543800" cy="338554"/>
          </a:xfrm>
          <a:prstGeom prst="rect">
            <a:avLst/>
          </a:prstGeom>
        </p:spPr>
        <p:txBody>
          <a:bodyPr wrap="square">
            <a:spAutoFit/>
          </a:bodyPr>
          <a:lstStyle/>
          <a:p>
            <a:r>
              <a:rPr lang="en-US" sz="1600" b="1" dirty="0" smtClean="0">
                <a:solidFill>
                  <a:srgbClr val="FF0000"/>
                </a:solidFill>
                <a:latin typeface="Arial" pitchFamily="34" charset="0"/>
                <a:ea typeface="Times New Roman" pitchFamily="18" charset="0"/>
                <a:cs typeface="Arial" pitchFamily="34" charset="0"/>
              </a:rPr>
              <a:t>Family as a basic unit of Human Interaction and Values in Relationships</a:t>
            </a:r>
            <a:endParaRPr lang="en-US" sz="1600" b="1" dirty="0">
              <a:solidFill>
                <a:srgbClr val="FF0000"/>
              </a:solidFill>
            </a:endParaRPr>
          </a:p>
        </p:txBody>
      </p:sp>
      <p:sp>
        <p:nvSpPr>
          <p:cNvPr id="3" name="Rectangle 2"/>
          <p:cNvSpPr/>
          <p:nvPr/>
        </p:nvSpPr>
        <p:spPr>
          <a:xfrm>
            <a:off x="304800" y="1600200"/>
            <a:ext cx="8229600" cy="4570482"/>
          </a:xfrm>
          <a:prstGeom prst="rect">
            <a:avLst/>
          </a:prstGeom>
        </p:spPr>
        <p:txBody>
          <a:bodyPr wrap="square">
            <a:spAutoFit/>
          </a:bodyPr>
          <a:lstStyle/>
          <a:p>
            <a:pPr algn="just">
              <a:lnSpc>
                <a:spcPct val="150000"/>
              </a:lnSpc>
            </a:pPr>
            <a:r>
              <a:rPr lang="en-US" sz="1200" dirty="0" smtClean="0">
                <a:latin typeface="Arial" pitchFamily="34" charset="0"/>
                <a:cs typeface="Arial" pitchFamily="34" charset="0"/>
              </a:rPr>
              <a:t>	Understanding harmony in the Family; The basic unit of human interaction. Harmony in the family and society refers to a state of peaceful coexistence and cooperation among individuals. In human-human relationships, harmony is achieved through mutual respect, trust, and understanding.</a:t>
            </a:r>
          </a:p>
          <a:p>
            <a:pPr algn="just">
              <a:lnSpc>
                <a:spcPct val="150000"/>
              </a:lnSpc>
            </a:pPr>
            <a:endParaRPr lang="en-US" sz="1200" dirty="0" smtClean="0">
              <a:latin typeface="Arial" pitchFamily="34" charset="0"/>
              <a:cs typeface="Arial" pitchFamily="34" charset="0"/>
            </a:endParaRPr>
          </a:p>
          <a:p>
            <a:pPr>
              <a:lnSpc>
                <a:spcPct val="150000"/>
              </a:lnSpc>
            </a:pPr>
            <a:r>
              <a:rPr lang="en-US" sz="1400" b="1" dirty="0" smtClean="0">
                <a:solidFill>
                  <a:srgbClr val="FF0000"/>
                </a:solidFill>
              </a:rPr>
              <a:t>Harmony in Family:</a:t>
            </a:r>
            <a:endParaRPr lang="en-US" sz="1400" dirty="0" smtClean="0">
              <a:solidFill>
                <a:srgbClr val="FF0000"/>
              </a:solidFill>
            </a:endParaRPr>
          </a:p>
          <a:p>
            <a:pPr>
              <a:lnSpc>
                <a:spcPct val="150000"/>
              </a:lnSpc>
            </a:pPr>
            <a:r>
              <a:rPr lang="en-US" sz="1200" dirty="0" smtClean="0">
                <a:latin typeface="Arial" pitchFamily="34" charset="0"/>
                <a:cs typeface="Arial" pitchFamily="34" charset="0"/>
              </a:rPr>
              <a:t>1.Relationship IS and it exists between the Self (‘I’) and the other Self (‘I’).</a:t>
            </a:r>
          </a:p>
          <a:p>
            <a:pPr>
              <a:lnSpc>
                <a:spcPct val="150000"/>
              </a:lnSpc>
            </a:pPr>
            <a:r>
              <a:rPr lang="en-US" sz="1200" dirty="0" smtClean="0">
                <a:latin typeface="Arial" pitchFamily="34" charset="0"/>
                <a:cs typeface="Arial" pitchFamily="34" charset="0"/>
              </a:rPr>
              <a:t>2.The Self (‘I’) has feelings in a relationship. These feelings are between ‘I’ and ‘I’.</a:t>
            </a:r>
          </a:p>
          <a:p>
            <a:pPr>
              <a:lnSpc>
                <a:spcPct val="150000"/>
              </a:lnSpc>
            </a:pPr>
            <a:r>
              <a:rPr lang="en-US" sz="1200" dirty="0" smtClean="0">
                <a:latin typeface="Arial" pitchFamily="34" charset="0"/>
                <a:cs typeface="Arial" pitchFamily="34" charset="0"/>
              </a:rPr>
              <a:t>3.These feelings in the Self (‘I’) are definite. i.e. they can be identified with definiteness.</a:t>
            </a:r>
          </a:p>
          <a:p>
            <a:pPr>
              <a:lnSpc>
                <a:spcPct val="150000"/>
              </a:lnSpc>
            </a:pPr>
            <a:r>
              <a:rPr lang="en-US" sz="1200" dirty="0" smtClean="0">
                <a:latin typeface="Arial" pitchFamily="34" charset="0"/>
                <a:cs typeface="Arial" pitchFamily="34" charset="0"/>
              </a:rPr>
              <a:t>4.Recognizing and fulfilling these feelings leads to mutual happiness in relationship.</a:t>
            </a:r>
          </a:p>
          <a:p>
            <a:pPr>
              <a:lnSpc>
                <a:spcPct val="150000"/>
              </a:lnSpc>
            </a:pPr>
            <a:r>
              <a:rPr lang="en-US" sz="1200" b="1" dirty="0" smtClean="0">
                <a:latin typeface="Arial" pitchFamily="34" charset="0"/>
                <a:cs typeface="Arial" pitchFamily="34" charset="0"/>
              </a:rPr>
              <a:t>Recognizing and Fulfilling Feelings Leads to Mutual Happiness in a Relationship.</a:t>
            </a:r>
          </a:p>
          <a:p>
            <a:pPr>
              <a:lnSpc>
                <a:spcPct val="150000"/>
              </a:lnSpc>
            </a:pPr>
            <a:r>
              <a:rPr lang="en-US" sz="1200" dirty="0" smtClean="0">
                <a:latin typeface="Arial" pitchFamily="34" charset="0"/>
                <a:cs typeface="Arial" pitchFamily="34" charset="0"/>
              </a:rPr>
              <a:t>•Once we have recognized the existence of human relationships, we are subsequently able to identify the feelings (values)</a:t>
            </a:r>
          </a:p>
          <a:p>
            <a:pPr>
              <a:lnSpc>
                <a:spcPct val="150000"/>
              </a:lnSpc>
            </a:pPr>
            <a:r>
              <a:rPr lang="en-US" sz="1200" dirty="0" smtClean="0">
                <a:latin typeface="Arial" pitchFamily="34" charset="0"/>
                <a:cs typeface="Arial" pitchFamily="34" charset="0"/>
              </a:rPr>
              <a:t>.•It leads to mutual fulfillment</a:t>
            </a:r>
          </a:p>
          <a:p>
            <a:pPr>
              <a:lnSpc>
                <a:spcPct val="150000"/>
              </a:lnSpc>
            </a:pPr>
            <a:r>
              <a:rPr lang="en-US" sz="1200" dirty="0" smtClean="0">
                <a:latin typeface="Arial" pitchFamily="34" charset="0"/>
                <a:cs typeface="Arial" pitchFamily="34" charset="0"/>
              </a:rPr>
              <a:t>•Justice is the recognition of values (the definite feelings) in relationship, their fulfillment, the right evaluation of the fulfillment resulting in mutual happiness (Ubhay-tripti).</a:t>
            </a:r>
          </a:p>
          <a:p>
            <a:pPr algn="just">
              <a:lnSpc>
                <a:spcPct val="150000"/>
              </a:lnSpc>
            </a:pP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8 at 3.17.14 PM.jpeg"/>
          <p:cNvPicPr>
            <a:picLocks noChangeAspect="1"/>
          </p:cNvPicPr>
          <p:nvPr/>
        </p:nvPicPr>
        <p:blipFill>
          <a:blip r:embed="rId2">
            <a:lum contrast="40000"/>
          </a:blip>
          <a:srcRect l="3333" t="4047" r="4167" b="8225"/>
          <a:stretch>
            <a:fillRect/>
          </a:stretch>
        </p:blipFill>
        <p:spPr>
          <a:xfrm>
            <a:off x="304800" y="914400"/>
            <a:ext cx="8458200" cy="4800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971800"/>
            <a:ext cx="2743200" cy="369332"/>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THE-END</a:t>
            </a:r>
            <a:endParaRPr lang="en-US"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07-28 at 10.11.03 AM.jpeg"/>
          <p:cNvPicPr>
            <a:picLocks noChangeAspect="1"/>
          </p:cNvPicPr>
          <p:nvPr/>
        </p:nvPicPr>
        <p:blipFill>
          <a:blip r:embed="rId2">
            <a:lum contrast="20000"/>
          </a:blip>
          <a:srcRect l="4000" t="2053" b="1450"/>
          <a:stretch>
            <a:fillRect/>
          </a:stretch>
        </p:blipFill>
        <p:spPr>
          <a:xfrm rot="16200000">
            <a:off x="2971801" y="-304802"/>
            <a:ext cx="3657600" cy="716280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8 at 10.20.56 AM.jpeg"/>
          <p:cNvPicPr>
            <a:picLocks noChangeAspect="1"/>
          </p:cNvPicPr>
          <p:nvPr/>
        </p:nvPicPr>
        <p:blipFill>
          <a:blip r:embed="rId2">
            <a:lum contrast="20000"/>
          </a:blip>
          <a:stretch>
            <a:fillRect/>
          </a:stretch>
        </p:blipFill>
        <p:spPr>
          <a:xfrm rot="16200000">
            <a:off x="2829622" y="-696023"/>
            <a:ext cx="3733800" cy="83262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8 at 10.25.53 AM.jpeg"/>
          <p:cNvPicPr>
            <a:picLocks noChangeAspect="1"/>
          </p:cNvPicPr>
          <p:nvPr/>
        </p:nvPicPr>
        <p:blipFill>
          <a:blip r:embed="rId2">
            <a:lum contrast="20000"/>
          </a:blip>
          <a:stretch>
            <a:fillRect/>
          </a:stretch>
        </p:blipFill>
        <p:spPr>
          <a:xfrm>
            <a:off x="381000" y="0"/>
            <a:ext cx="8153400" cy="1866364"/>
          </a:xfrm>
          <a:prstGeom prst="rect">
            <a:avLst/>
          </a:prstGeom>
        </p:spPr>
      </p:pic>
      <p:pic>
        <p:nvPicPr>
          <p:cNvPr id="3" name="Picture 2" descr="WhatsApp Image 2023-07-28 at 10.27.39 AM.jpeg"/>
          <p:cNvPicPr>
            <a:picLocks noChangeAspect="1"/>
          </p:cNvPicPr>
          <p:nvPr/>
        </p:nvPicPr>
        <p:blipFill>
          <a:blip r:embed="rId3">
            <a:lum contrast="20000"/>
          </a:blip>
          <a:srcRect l="1010" t="4676" r="2020" b="251"/>
          <a:stretch>
            <a:fillRect/>
          </a:stretch>
        </p:blipFill>
        <p:spPr>
          <a:xfrm>
            <a:off x="838200" y="1759744"/>
            <a:ext cx="7543800" cy="47934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8 at 10.33.27 AM.jpeg"/>
          <p:cNvPicPr>
            <a:picLocks noChangeAspect="1"/>
          </p:cNvPicPr>
          <p:nvPr/>
        </p:nvPicPr>
        <p:blipFill>
          <a:blip r:embed="rId2">
            <a:lum contrast="30000"/>
          </a:blip>
          <a:srcRect r="1667" b="2347"/>
          <a:stretch>
            <a:fillRect/>
          </a:stretch>
        </p:blipFill>
        <p:spPr>
          <a:xfrm>
            <a:off x="152400" y="1371600"/>
            <a:ext cx="8991600" cy="3962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0" y="1524000"/>
            <a:ext cx="9144000" cy="381000"/>
          </a:xfrm>
          <a:noFill/>
          <a:ln>
            <a:miter lim="800000"/>
            <a:headEnd/>
            <a:tailEnd/>
          </a:ln>
        </p:spPr>
        <p:txBody>
          <a:bodyPr vert="horz" wrap="square" lIns="91440" tIns="45720" rIns="91440" bIns="45720" numCol="1" anchor="t" anchorCtr="0" compatLnSpc="1">
            <a:prstTxWarp prst="textNoShape">
              <a:avLst/>
            </a:prstTxWarp>
            <a:noAutofit/>
          </a:bodyPr>
          <a:lstStyle/>
          <a:p>
            <a:pPr algn="l"/>
            <a:r>
              <a:rPr lang="en-US" altLang="en-US" sz="1600" b="1" dirty="0" smtClean="0">
                <a:solidFill>
                  <a:srgbClr val="0070C0"/>
                </a:solidFill>
                <a:latin typeface="Arial" pitchFamily="34" charset="0"/>
                <a:cs typeface="Arial" pitchFamily="34" charset="0"/>
              </a:rPr>
              <a:t>Feeling in Relationship:</a:t>
            </a:r>
          </a:p>
        </p:txBody>
      </p:sp>
      <p:grpSp>
        <p:nvGrpSpPr>
          <p:cNvPr id="2" name="Group 6"/>
          <p:cNvGrpSpPr>
            <a:grpSpLocks/>
          </p:cNvGrpSpPr>
          <p:nvPr/>
        </p:nvGrpSpPr>
        <p:grpSpPr bwMode="auto">
          <a:xfrm>
            <a:off x="1828929" y="2529286"/>
            <a:ext cx="6476871" cy="2118913"/>
            <a:chOff x="2209979" y="5115281"/>
            <a:chExt cx="6477074" cy="2119315"/>
          </a:xfrm>
        </p:grpSpPr>
        <p:sp>
          <p:nvSpPr>
            <p:cNvPr id="17412" name="Content Placeholder 4"/>
            <p:cNvSpPr txBox="1">
              <a:spLocks/>
            </p:cNvSpPr>
            <p:nvPr/>
          </p:nvSpPr>
          <p:spPr bwMode="auto">
            <a:xfrm>
              <a:off x="2209979" y="5115281"/>
              <a:ext cx="4191002" cy="2119313"/>
            </a:xfrm>
            <a:prstGeom prst="rect">
              <a:avLst/>
            </a:prstGeom>
            <a:noFill/>
            <a:ln w="9525">
              <a:noFill/>
              <a:miter lim="800000"/>
              <a:headEnd/>
              <a:tailEnd/>
            </a:ln>
          </p:spPr>
          <p:txBody>
            <a:bodyPr/>
            <a:lstStyle/>
            <a:p>
              <a:pPr marL="533400" indent="-533400">
                <a:lnSpc>
                  <a:spcPct val="80000"/>
                </a:lnSpc>
                <a:spcBef>
                  <a:spcPct val="20000"/>
                </a:spcBef>
              </a:pPr>
              <a:r>
                <a:rPr lang="en-US" altLang="en-US" sz="1600" dirty="0">
                  <a:solidFill>
                    <a:srgbClr val="002060"/>
                  </a:solidFill>
                  <a:latin typeface="Arial" pitchFamily="34" charset="0"/>
                  <a:cs typeface="Arial" pitchFamily="34" charset="0"/>
                </a:rPr>
                <a:t>1- </a:t>
              </a:r>
              <a:r>
                <a:rPr lang="en-GB" altLang="en-US" sz="1600" dirty="0">
                  <a:solidFill>
                    <a:srgbClr val="002060"/>
                  </a:solidFill>
                  <a:latin typeface="Arial" pitchFamily="34" charset="0"/>
                  <a:cs typeface="Arial" pitchFamily="34" charset="0"/>
                </a:rPr>
                <a:t>Trust </a:t>
              </a:r>
              <a:endParaRPr lang="en-US" altLang="en-US" sz="1600" dirty="0">
                <a:solidFill>
                  <a:srgbClr val="002060"/>
                </a:solidFill>
                <a:latin typeface="Arial" pitchFamily="34" charset="0"/>
                <a:cs typeface="Arial" pitchFamily="34" charset="0"/>
              </a:endParaRP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2- </a:t>
              </a:r>
              <a:r>
                <a:rPr lang="en-GB" altLang="en-US" sz="1600" dirty="0">
                  <a:solidFill>
                    <a:srgbClr val="002060"/>
                  </a:solidFill>
                  <a:latin typeface="Arial" pitchFamily="34" charset="0"/>
                  <a:cs typeface="Arial" pitchFamily="34" charset="0"/>
                </a:rPr>
                <a:t>Respect </a:t>
              </a:r>
              <a:endParaRPr lang="en-US" altLang="en-US" sz="1600" dirty="0">
                <a:solidFill>
                  <a:srgbClr val="002060"/>
                </a:solidFill>
                <a:latin typeface="Arial" pitchFamily="34" charset="0"/>
                <a:cs typeface="Arial" pitchFamily="34" charset="0"/>
              </a:endParaRP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3- </a:t>
              </a:r>
              <a:r>
                <a:rPr lang="en-GB" altLang="en-US" sz="1600" dirty="0">
                  <a:solidFill>
                    <a:srgbClr val="002060"/>
                  </a:solidFill>
                  <a:latin typeface="Arial" pitchFamily="34" charset="0"/>
                  <a:cs typeface="Arial" pitchFamily="34" charset="0"/>
                </a:rPr>
                <a:t>Affection </a:t>
              </a:r>
              <a:endParaRPr lang="en-GB" altLang="en-US" sz="1600" i="1" dirty="0">
                <a:solidFill>
                  <a:srgbClr val="002060"/>
                </a:solidFill>
                <a:latin typeface="Arial" pitchFamily="34" charset="0"/>
                <a:cs typeface="Arial" pitchFamily="34" charset="0"/>
              </a:endParaRP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4- </a:t>
              </a:r>
              <a:r>
                <a:rPr lang="en-GB" altLang="en-US" sz="1600" dirty="0">
                  <a:solidFill>
                    <a:srgbClr val="002060"/>
                  </a:solidFill>
                  <a:latin typeface="Arial" pitchFamily="34" charset="0"/>
                  <a:cs typeface="Arial" pitchFamily="34" charset="0"/>
                </a:rPr>
                <a:t>Care </a:t>
              </a:r>
              <a:endParaRPr lang="en-GB" altLang="en-US" sz="1600" i="1" dirty="0">
                <a:solidFill>
                  <a:srgbClr val="002060"/>
                </a:solidFill>
                <a:latin typeface="Arial" pitchFamily="34" charset="0"/>
                <a:cs typeface="Arial" pitchFamily="34" charset="0"/>
              </a:endParaRP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5- </a:t>
              </a:r>
              <a:r>
                <a:rPr lang="en-GB" altLang="en-US" sz="1600" dirty="0">
                  <a:solidFill>
                    <a:srgbClr val="002060"/>
                  </a:solidFill>
                  <a:latin typeface="Arial" pitchFamily="34" charset="0"/>
                  <a:cs typeface="Arial" pitchFamily="34" charset="0"/>
                </a:rPr>
                <a:t>Guidance</a:t>
              </a:r>
              <a:r>
                <a:rPr lang="en-GB" altLang="en-US" sz="1600" i="1" dirty="0">
                  <a:solidFill>
                    <a:srgbClr val="002060"/>
                  </a:solidFill>
                  <a:latin typeface="Arial" pitchFamily="34" charset="0"/>
                  <a:cs typeface="Arial" pitchFamily="34" charset="0"/>
                </a:rPr>
                <a:t> </a:t>
              </a:r>
              <a:endParaRPr lang="en-US" altLang="en-US" sz="1600" dirty="0">
                <a:solidFill>
                  <a:srgbClr val="002060"/>
                </a:solidFill>
                <a:latin typeface="Arial" pitchFamily="34" charset="0"/>
                <a:cs typeface="Arial" pitchFamily="34" charset="0"/>
              </a:endParaRPr>
            </a:p>
          </p:txBody>
        </p:sp>
        <p:sp>
          <p:nvSpPr>
            <p:cNvPr id="17413" name="Content Placeholder 5"/>
            <p:cNvSpPr txBox="1">
              <a:spLocks/>
            </p:cNvSpPr>
            <p:nvPr/>
          </p:nvSpPr>
          <p:spPr bwMode="auto">
            <a:xfrm>
              <a:off x="5134004" y="5115282"/>
              <a:ext cx="3553049" cy="2119314"/>
            </a:xfrm>
            <a:prstGeom prst="rect">
              <a:avLst/>
            </a:prstGeom>
            <a:noFill/>
            <a:ln w="9525">
              <a:noFill/>
              <a:miter lim="800000"/>
              <a:headEnd/>
              <a:tailEnd/>
            </a:ln>
          </p:spPr>
          <p:txBody>
            <a:bodyPr/>
            <a:lstStyle/>
            <a:p>
              <a:pPr marL="533400" indent="-533400">
                <a:lnSpc>
                  <a:spcPct val="80000"/>
                </a:lnSpc>
                <a:spcBef>
                  <a:spcPct val="20000"/>
                </a:spcBef>
              </a:pPr>
              <a:r>
                <a:rPr lang="en-US" altLang="en-US" sz="1600" dirty="0">
                  <a:solidFill>
                    <a:srgbClr val="002060"/>
                  </a:solidFill>
                  <a:latin typeface="Arial" pitchFamily="34" charset="0"/>
                  <a:cs typeface="Arial" pitchFamily="34" charset="0"/>
                </a:rPr>
                <a:t>6- </a:t>
              </a:r>
              <a:r>
                <a:rPr lang="en-GB" altLang="en-US" sz="1600" dirty="0">
                  <a:solidFill>
                    <a:srgbClr val="002060"/>
                  </a:solidFill>
                  <a:latin typeface="Arial" pitchFamily="34" charset="0"/>
                  <a:cs typeface="Arial" pitchFamily="34" charset="0"/>
                </a:rPr>
                <a:t>Reverence</a:t>
              </a:r>
              <a:r>
                <a:rPr lang="en-GB" altLang="en-US" sz="1600" i="1" dirty="0">
                  <a:solidFill>
                    <a:srgbClr val="002060"/>
                  </a:solidFill>
                  <a:latin typeface="Arial" pitchFamily="34" charset="0"/>
                  <a:cs typeface="Arial" pitchFamily="34" charset="0"/>
                </a:rPr>
                <a:t> </a:t>
              </a: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7- </a:t>
              </a:r>
              <a:r>
                <a:rPr lang="en-GB" altLang="en-US" sz="1600" dirty="0">
                  <a:solidFill>
                    <a:srgbClr val="002060"/>
                  </a:solidFill>
                  <a:latin typeface="Arial" pitchFamily="34" charset="0"/>
                  <a:cs typeface="Arial" pitchFamily="34" charset="0"/>
                </a:rPr>
                <a:t>Glory</a:t>
              </a:r>
              <a:r>
                <a:rPr lang="en-GB" altLang="en-US" sz="1600" i="1" dirty="0">
                  <a:solidFill>
                    <a:srgbClr val="002060"/>
                  </a:solidFill>
                  <a:latin typeface="Arial" pitchFamily="34" charset="0"/>
                  <a:cs typeface="Arial" pitchFamily="34" charset="0"/>
                </a:rPr>
                <a:t> </a:t>
              </a: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8- </a:t>
              </a:r>
              <a:r>
                <a:rPr lang="en-GB" altLang="en-US" sz="1600" dirty="0">
                  <a:solidFill>
                    <a:srgbClr val="002060"/>
                  </a:solidFill>
                  <a:latin typeface="Arial" pitchFamily="34" charset="0"/>
                  <a:cs typeface="Arial" pitchFamily="34" charset="0"/>
                </a:rPr>
                <a:t>Gratitude </a:t>
              </a:r>
              <a:endParaRPr lang="en-GB" altLang="en-US" sz="1600" i="1" dirty="0">
                <a:solidFill>
                  <a:srgbClr val="002060"/>
                </a:solidFill>
                <a:latin typeface="Arial" pitchFamily="34" charset="0"/>
                <a:cs typeface="Arial" pitchFamily="34" charset="0"/>
              </a:endParaRPr>
            </a:p>
            <a:p>
              <a:pPr marL="533400" indent="-533400">
                <a:lnSpc>
                  <a:spcPct val="80000"/>
                </a:lnSpc>
                <a:spcBef>
                  <a:spcPct val="20000"/>
                </a:spcBef>
              </a:pPr>
              <a:r>
                <a:rPr lang="en-US" altLang="en-US" sz="1600" dirty="0">
                  <a:solidFill>
                    <a:srgbClr val="002060"/>
                  </a:solidFill>
                  <a:latin typeface="Arial" pitchFamily="34" charset="0"/>
                  <a:cs typeface="Arial" pitchFamily="34" charset="0"/>
                </a:rPr>
                <a:t>9- </a:t>
              </a:r>
              <a:r>
                <a:rPr lang="en-GB" altLang="en-US" sz="1600" dirty="0">
                  <a:solidFill>
                    <a:srgbClr val="002060"/>
                  </a:solidFill>
                  <a:latin typeface="Arial" pitchFamily="34" charset="0"/>
                  <a:cs typeface="Arial" pitchFamily="34" charset="0"/>
                </a:rPr>
                <a:t>Love </a:t>
              </a:r>
            </a:p>
          </p:txBody>
        </p:sp>
      </p:grpSp>
      <p:sp>
        <p:nvSpPr>
          <p:cNvPr id="6" name="Rectangle 5"/>
          <p:cNvSpPr/>
          <p:nvPr/>
        </p:nvSpPr>
        <p:spPr>
          <a:xfrm>
            <a:off x="1066800" y="649069"/>
            <a:ext cx="6934200" cy="646331"/>
          </a:xfrm>
          <a:prstGeom prst="rect">
            <a:avLst/>
          </a:prstGeom>
        </p:spPr>
        <p:txBody>
          <a:bodyPr wrap="square">
            <a:spAutoFit/>
          </a:bodyPr>
          <a:lstStyle/>
          <a:p>
            <a:r>
              <a:rPr lang="en-US" b="1" dirty="0" smtClean="0">
                <a:solidFill>
                  <a:srgbClr val="FF0000"/>
                </a:solidFill>
                <a:latin typeface="Arial" pitchFamily="34" charset="0"/>
                <a:ea typeface="Times New Roman" pitchFamily="18" charset="0"/>
                <a:cs typeface="Arial" pitchFamily="34" charset="0"/>
              </a:rPr>
              <a:t>The Basics for Respect and today’s Crisis: Affection, e, Guidance, Reverence, Glory, Gratitude and Love:</a:t>
            </a:r>
            <a:endParaRPr lang="en-US"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1800" dirty="0" smtClean="0">
                <a:solidFill>
                  <a:srgbClr val="FF0000"/>
                </a:solidFill>
                <a:latin typeface="Arial" charset="0"/>
              </a:rPr>
              <a:t>Respect, Reverence, Glory and Gratitude</a:t>
            </a:r>
          </a:p>
        </p:txBody>
      </p:sp>
      <p:sp>
        <p:nvSpPr>
          <p:cNvPr id="12291" name="Text Placeholder 5">
            <a:extLst>
              <a:ext uri="{FF2B5EF4-FFF2-40B4-BE49-F238E27FC236}">
                <a16:creationId xmlns:a16="http://schemas.microsoft.com/office/drawing/2014/main" xmlns="" id="{76DDF783-71E0-4BAB-B29A-72355057203C}"/>
              </a:ext>
            </a:extLst>
          </p:cNvPr>
          <p:cNvSpPr>
            <a:spLocks noGrp="1"/>
          </p:cNvSpPr>
          <p:nvPr>
            <p:ph type="body" sz="quarter" idx="4294967295"/>
          </p:nvPr>
        </p:nvSpPr>
        <p:spPr bwMode="auto">
          <a:xfrm>
            <a:off x="457200" y="1143000"/>
            <a:ext cx="8382000" cy="5334000"/>
          </a:xfrm>
          <a:prstGeom prst="rect">
            <a:avLst/>
          </a:prstGeom>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a:buFont typeface="Symbol" pitchFamily="18" charset="2"/>
              <a:buNone/>
              <a:defRPr/>
            </a:pPr>
            <a:r>
              <a:rPr/>
              <a:t>Basic human aspiration = Continuous happiness </a:t>
            </a:r>
          </a:p>
          <a:p>
            <a:pPr>
              <a:buFont typeface="Symbol" pitchFamily="18" charset="2"/>
              <a:buNone/>
              <a:defRPr/>
            </a:pPr>
            <a:r>
              <a:rPr/>
              <a:t>				   = To achieve excellence</a:t>
            </a:r>
          </a:p>
          <a:p>
            <a:pPr>
              <a:buFont typeface="Symbol" pitchFamily="18" charset="2"/>
              <a:buNone/>
              <a:defRPr/>
            </a:pPr>
            <a:r>
              <a:rPr u="sng"/>
              <a:t>Excellence </a:t>
            </a:r>
            <a:endParaRPr sz="2400" u="sng">
              <a:solidFill>
                <a:srgbClr val="1E00AA"/>
              </a:solidFill>
              <a:latin typeface="Kruti Dev 010" pitchFamily="2" charset="0"/>
            </a:endParaRPr>
          </a:p>
          <a:p>
            <a:pPr>
              <a:buFont typeface="Symbol" pitchFamily="18" charset="2"/>
              <a:buNone/>
              <a:defRPr/>
            </a:pPr>
            <a:r>
              <a:rPr/>
              <a:t> Understanding Harmony &amp;</a:t>
            </a:r>
          </a:p>
          <a:p>
            <a:pPr>
              <a:buFont typeface="Symbol" pitchFamily="18" charset="2"/>
              <a:buNone/>
              <a:defRPr/>
            </a:pPr>
            <a:r>
              <a:rPr/>
              <a:t>  Living in Harmony</a:t>
            </a:r>
          </a:p>
          <a:p>
            <a:pPr>
              <a:buFont typeface="Symbol" pitchFamily="18" charset="2"/>
              <a:buNone/>
              <a:defRPr/>
            </a:pPr>
            <a:endParaRPr/>
          </a:p>
          <a:p>
            <a:pPr>
              <a:buFont typeface="Symbol" pitchFamily="18" charset="2"/>
              <a:buNone/>
              <a:defRPr/>
            </a:pPr>
            <a:r>
              <a:rPr>
                <a:solidFill>
                  <a:srgbClr val="1E00AA"/>
                </a:solidFill>
              </a:rPr>
              <a:t>Continuous Happiness</a:t>
            </a:r>
          </a:p>
          <a:p>
            <a:pPr>
              <a:buFont typeface="Symbol" pitchFamily="18" charset="2"/>
              <a:buNone/>
              <a:defRPr/>
            </a:pPr>
            <a:endParaRPr/>
          </a:p>
          <a:p>
            <a:pPr>
              <a:buFont typeface="Symbol" pitchFamily="18" charset="2"/>
              <a:buNone/>
              <a:defRPr/>
            </a:pPr>
            <a:r>
              <a:rPr/>
              <a:t>Respect	– For </a:t>
            </a:r>
            <a:r>
              <a:rPr b="1"/>
              <a:t>all</a:t>
            </a:r>
            <a:r>
              <a:rPr/>
              <a:t> (It is the right evaluation)</a:t>
            </a:r>
          </a:p>
          <a:p>
            <a:pPr>
              <a:buFont typeface="Symbol" pitchFamily="18" charset="2"/>
              <a:buNone/>
              <a:defRPr/>
            </a:pPr>
            <a:endParaRPr/>
          </a:p>
          <a:p>
            <a:pPr>
              <a:buFont typeface="Symbol" pitchFamily="18" charset="2"/>
              <a:buNone/>
              <a:defRPr/>
            </a:pPr>
            <a:r>
              <a:rPr/>
              <a:t>Reverence 	– For those who have </a:t>
            </a:r>
            <a:r>
              <a:rPr b="1"/>
              <a:t>achieved excellence</a:t>
            </a:r>
          </a:p>
          <a:p>
            <a:pPr>
              <a:buFont typeface="Symbol" pitchFamily="18" charset="2"/>
              <a:buNone/>
              <a:defRPr/>
            </a:pPr>
            <a:endParaRPr/>
          </a:p>
          <a:p>
            <a:pPr>
              <a:buFont typeface="Symbol" pitchFamily="18" charset="2"/>
              <a:buNone/>
              <a:defRPr/>
            </a:pPr>
            <a:r>
              <a:rPr/>
              <a:t>Glory 		– For those who have </a:t>
            </a:r>
            <a:r>
              <a:rPr b="1"/>
              <a:t>made effort for excellence</a:t>
            </a:r>
          </a:p>
          <a:p>
            <a:pPr>
              <a:buFont typeface="Symbol" pitchFamily="18" charset="2"/>
              <a:buNone/>
              <a:defRPr/>
            </a:pPr>
            <a:endParaRPr/>
          </a:p>
          <a:p>
            <a:pPr>
              <a:buFont typeface="Symbol" pitchFamily="18" charset="2"/>
              <a:buNone/>
              <a:defRPr/>
            </a:pPr>
            <a:r>
              <a:rPr/>
              <a:t>Gratitude 	– For those who have </a:t>
            </a:r>
            <a:r>
              <a:rPr b="1"/>
              <a:t>made effort for </a:t>
            </a:r>
            <a:r>
              <a:rPr b="1" u="sng"/>
              <a:t>my</a:t>
            </a:r>
            <a:r>
              <a:rPr b="1"/>
              <a:t> excellence</a:t>
            </a:r>
          </a:p>
        </p:txBody>
      </p:sp>
      <p:grpSp>
        <p:nvGrpSpPr>
          <p:cNvPr id="2" name="Group 5"/>
          <p:cNvGrpSpPr>
            <a:grpSpLocks/>
          </p:cNvGrpSpPr>
          <p:nvPr/>
        </p:nvGrpSpPr>
        <p:grpSpPr bwMode="auto">
          <a:xfrm>
            <a:off x="3505200" y="1871663"/>
            <a:ext cx="4572000" cy="2014537"/>
            <a:chOff x="4198373" y="2057400"/>
            <a:chExt cx="2507227" cy="2015192"/>
          </a:xfrm>
        </p:grpSpPr>
        <p:sp>
          <p:nvSpPr>
            <p:cNvPr id="16390" name="TextBox 3"/>
            <p:cNvSpPr txBox="1">
              <a:spLocks noChangeArrowheads="1"/>
            </p:cNvSpPr>
            <p:nvPr/>
          </p:nvSpPr>
          <p:spPr bwMode="auto">
            <a:xfrm>
              <a:off x="4343400" y="2133600"/>
              <a:ext cx="2362200" cy="1938992"/>
            </a:xfrm>
            <a:prstGeom prst="rect">
              <a:avLst/>
            </a:prstGeom>
            <a:noFill/>
            <a:ln w="9525">
              <a:noFill/>
              <a:miter lim="800000"/>
              <a:headEnd/>
              <a:tailEnd/>
            </a:ln>
          </p:spPr>
          <p:txBody>
            <a:bodyPr>
              <a:spAutoFit/>
            </a:bodyPr>
            <a:lstStyle/>
            <a:p>
              <a:pPr eaLnBrk="1" hangingPunct="1"/>
              <a:r>
                <a:rPr lang="en-GB" altLang="en-US" sz="2000"/>
                <a:t> at all 4 levels</a:t>
              </a:r>
            </a:p>
            <a:p>
              <a:pPr marL="685800" lvl="1" indent="-457200" eaLnBrk="1" hangingPunct="1">
                <a:buFont typeface="Calibri" pitchFamily="34" charset="0"/>
                <a:buAutoNum type="arabicPeriod"/>
              </a:pPr>
              <a:r>
                <a:rPr lang="en-US" altLang="en-US" sz="2000">
                  <a:cs typeface="Arial" charset="0"/>
                </a:rPr>
                <a:t>In the Human Being</a:t>
              </a:r>
            </a:p>
            <a:p>
              <a:pPr marL="685800" lvl="1" indent="-457200" eaLnBrk="1" hangingPunct="1">
                <a:buFont typeface="Calibri" pitchFamily="34" charset="0"/>
                <a:buAutoNum type="arabicPeriod"/>
              </a:pPr>
              <a:r>
                <a:rPr lang="en-US" altLang="en-US" sz="2000">
                  <a:cs typeface="Arial" charset="0"/>
                </a:rPr>
                <a:t>In Family</a:t>
              </a:r>
            </a:p>
            <a:p>
              <a:pPr marL="685800" lvl="1" indent="-457200" eaLnBrk="1" hangingPunct="1">
                <a:buFont typeface="Calibri" pitchFamily="34" charset="0"/>
                <a:buAutoNum type="arabicPeriod"/>
              </a:pPr>
              <a:r>
                <a:rPr lang="en-US" altLang="en-US" sz="2000">
                  <a:cs typeface="Arial" charset="0"/>
                </a:rPr>
                <a:t>In Society</a:t>
              </a:r>
            </a:p>
            <a:p>
              <a:pPr marL="685800" lvl="1" indent="-457200" eaLnBrk="1" hangingPunct="1">
                <a:buFont typeface="Calibri" pitchFamily="34" charset="0"/>
                <a:buAutoNum type="arabicPeriod"/>
              </a:pPr>
              <a:r>
                <a:rPr lang="en-US" altLang="en-US" sz="2000">
                  <a:cs typeface="Arial" charset="0"/>
                </a:rPr>
                <a:t>In Nature/Existence</a:t>
              </a:r>
            </a:p>
            <a:p>
              <a:pPr eaLnBrk="1" hangingPunct="1"/>
              <a:endParaRPr lang="en-GB" altLang="en-US" sz="2000"/>
            </a:p>
          </p:txBody>
        </p:sp>
        <p:sp>
          <p:nvSpPr>
            <p:cNvPr id="6" name="Right Brace 5">
              <a:extLst>
                <a:ext uri="{FF2B5EF4-FFF2-40B4-BE49-F238E27FC236}">
                  <a16:creationId xmlns:a16="http://schemas.microsoft.com/office/drawing/2014/main" xmlns="" id="{2C023093-3147-4DEF-AC0F-85A336F3E3A9}"/>
                </a:ext>
              </a:extLst>
            </p:cNvPr>
            <p:cNvSpPr/>
            <p:nvPr/>
          </p:nvSpPr>
          <p:spPr>
            <a:xfrm>
              <a:off x="4198373" y="2057400"/>
              <a:ext cx="150608" cy="16340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2000"/>
            </a:p>
          </p:txBody>
        </p:sp>
      </p:grpSp>
      <p:cxnSp>
        <p:nvCxnSpPr>
          <p:cNvPr id="7" name="Straight Arrow Connector 6">
            <a:extLst>
              <a:ext uri="{FF2B5EF4-FFF2-40B4-BE49-F238E27FC236}">
                <a16:creationId xmlns:a16="http://schemas.microsoft.com/office/drawing/2014/main" xmlns="" id="{4FA260CA-AA69-4689-8767-BBFE7446F351}"/>
              </a:ext>
            </a:extLst>
          </p:cNvPr>
          <p:cNvCxnSpPr/>
          <p:nvPr/>
        </p:nvCxnSpPr>
        <p:spPr>
          <a:xfrm>
            <a:off x="1143000" y="25908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xmlns="" id="{AFED123C-85D9-4787-83DA-95E0D8E04F5F}"/>
              </a:ext>
            </a:extLst>
          </p:cNvPr>
          <p:cNvSpPr txBox="1">
            <a:spLocks/>
          </p:cNvSpPr>
          <p:nvPr/>
        </p:nvSpPr>
        <p:spPr>
          <a:xfrm>
            <a:off x="0" y="1371600"/>
            <a:ext cx="8229600" cy="5181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Trust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 am assured that the other intends my happiness &amp; 				prosperity. The other is similar to me. I have a feeling of 				being related to the other</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1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Respect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Right evaluation. We can make effort together.</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We are complementary to each other.</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Fulfilling the responsibility in the relationship unilaterally from my 			side ensures my happiness</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Affection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Kruti Dev 010" pitchFamily="2" charset="0"/>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Acceptance of the other as one’s relative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Care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Responsibility &amp; commitment for nurturing and 				protecting the body of one’s relative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Guidance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Responsibility &amp; commitment for ensuring Right 				Understanding and Right Feeling in the self  of one’s 				relative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Reverence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Acceptance for Excellence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Glory</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Acceptance for those who have made effort for 				Excellence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Gratitude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Acceptance for those who have made effort for my 				Excellence</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13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Love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The feeling of being related to all</a:t>
            </a:r>
          </a:p>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en-US" sz="2600" b="0" i="0" u="none" strike="noStrike" kern="1200" cap="none" spc="0" normalizeH="0" baseline="0" noProof="0" dirty="0">
              <a:ln>
                <a:noFill/>
              </a:ln>
              <a:solidFill>
                <a:srgbClr val="FF0000"/>
              </a:solidFill>
              <a:effectLst/>
              <a:uLnTx/>
              <a:uFillTx/>
              <a:latin typeface="Kruti Dev 010" pitchFamily="2" charset="0"/>
              <a:ea typeface="+mn-ea"/>
              <a:cs typeface="+mn-cs"/>
            </a:endParaRPr>
          </a:p>
        </p:txBody>
      </p:sp>
      <p:sp>
        <p:nvSpPr>
          <p:cNvPr id="4" name="Rectangle 3"/>
          <p:cNvSpPr/>
          <p:nvPr/>
        </p:nvSpPr>
        <p:spPr>
          <a:xfrm>
            <a:off x="152400" y="609600"/>
            <a:ext cx="1197764" cy="369332"/>
          </a:xfrm>
          <a:prstGeom prst="rect">
            <a:avLst/>
          </a:prstGeom>
        </p:spPr>
        <p:txBody>
          <a:bodyPr wrap="none">
            <a:spAutoFit/>
          </a:bodyPr>
          <a:lstStyle/>
          <a:p>
            <a:r>
              <a:rPr lang="en-US" altLang="en-US" b="1" dirty="0" smtClean="0">
                <a:solidFill>
                  <a:srgbClr val="0070C0"/>
                </a:solidFill>
                <a:latin typeface="Arial" pitchFamily="34" charset="0"/>
                <a:cs typeface="Arial" pitchFamily="34" charset="0"/>
              </a:rPr>
              <a:t>Feelings:</a:t>
            </a:r>
            <a:endParaRPr lang="en-US" dirty="0"/>
          </a:p>
        </p:txBody>
      </p:sp>
      <p:cxnSp>
        <p:nvCxnSpPr>
          <p:cNvPr id="6" name="Straight Arrow Connector 5"/>
          <p:cNvCxnSpPr/>
          <p:nvPr/>
        </p:nvCxnSpPr>
        <p:spPr>
          <a:xfrm>
            <a:off x="1219200" y="1600200"/>
            <a:ext cx="83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1219200" y="2514600"/>
            <a:ext cx="914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1143000" y="35814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143000" y="40386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1143000" y="44196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1219200" y="5029200"/>
            <a:ext cx="914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1219200" y="5257800"/>
            <a:ext cx="914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43000" y="56388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1143000" y="6172200"/>
            <a:ext cx="990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627</Words>
  <Application>Microsoft Office PowerPoint</Application>
  <PresentationFormat>On-screen Show (4:3)</PresentationFormat>
  <Paragraphs>124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Feeling in Relationship:</vt:lpstr>
      <vt:lpstr>Respect, Reverence, Glory and Gratitude</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dc:creator>
  <cp:lastModifiedBy>Ramesh</cp:lastModifiedBy>
  <cp:revision>51</cp:revision>
  <dcterms:created xsi:type="dcterms:W3CDTF">2006-08-16T00:00:00Z</dcterms:created>
  <dcterms:modified xsi:type="dcterms:W3CDTF">2023-07-28T09:49:13Z</dcterms:modified>
</cp:coreProperties>
</file>