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9" r:id="rId8"/>
    <p:sldId id="262" r:id="rId9"/>
    <p:sldId id="263" r:id="rId10"/>
    <p:sldId id="264" r:id="rId11"/>
    <p:sldId id="265" r:id="rId12"/>
    <p:sldId id="268" r:id="rId13"/>
    <p:sldId id="266" r:id="rId14"/>
    <p:sldId id="267"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100" d="100"/>
          <a:sy n="100" d="100"/>
        </p:scale>
        <p:origin x="-432" y="6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7/31/2023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www.drishtiias.com/loksabha-rajyasabha-discussions/crime-against-minors" TargetMode="External"/><Relationship Id="rId2" Type="http://schemas.openxmlformats.org/officeDocument/2006/relationships/hyperlink" Target="https://www.drishtiias.com/daily-updates/daily-news-analysis/crime-in-india-2019-report-ncrb" TargetMode="External"/><Relationship Id="rId1" Type="http://schemas.openxmlformats.org/officeDocument/2006/relationships/slideLayout" Target="../slideLayouts/slideLayout7.xml"/><Relationship Id="rId4" Type="http://schemas.openxmlformats.org/officeDocument/2006/relationships/hyperlink" Target="https://www.drishtiias.com/daily-updates/daily-news-analysis/future-pandemics-and-reduction-measures"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ChangeArrowheads="1"/>
          </p:cNvSpPr>
          <p:nvPr/>
        </p:nvSpPr>
        <p:spPr bwMode="auto">
          <a:xfrm>
            <a:off x="2133600" y="1524000"/>
            <a:ext cx="6400800" cy="23314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50000"/>
              </a:lnSpc>
              <a:spcBef>
                <a:spcPct val="0"/>
              </a:spcBef>
              <a:spcAft>
                <a:spcPct val="0"/>
              </a:spcAft>
              <a:buClrTx/>
              <a:buSzTx/>
              <a:buFontTx/>
              <a:buNone/>
              <a:tabLst>
                <a:tab pos="531813" algn="l"/>
              </a:tabLst>
            </a:pPr>
            <a:r>
              <a:rPr kumimoji="0" lang="en-US" sz="1400" b="1"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UNIT IV</a:t>
            </a:r>
          </a:p>
          <a:p>
            <a:pPr marL="0" marR="0" lvl="0" indent="0" algn="ctr" defTabSz="914400" rtl="0" eaLnBrk="1" fontAlgn="base" latinLnBrk="0" hangingPunct="1">
              <a:lnSpc>
                <a:spcPct val="150000"/>
              </a:lnSpc>
              <a:spcBef>
                <a:spcPct val="0"/>
              </a:spcBef>
              <a:spcAft>
                <a:spcPct val="0"/>
              </a:spcAft>
              <a:buClrTx/>
              <a:buSzTx/>
              <a:buFontTx/>
              <a:buNone/>
              <a:tabLst>
                <a:tab pos="531813" algn="l"/>
              </a:tabLst>
            </a:pPr>
            <a:r>
              <a:rPr kumimoji="0" lang="en-US" sz="1400" b="1"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Social Ethics</a:t>
            </a:r>
          </a:p>
          <a:p>
            <a:pPr marL="0" marR="0" lvl="0" indent="0" algn="ctr" defTabSz="914400" rtl="0" eaLnBrk="1" fontAlgn="base" latinLnBrk="0" hangingPunct="1">
              <a:lnSpc>
                <a:spcPct val="150000"/>
              </a:lnSpc>
              <a:spcBef>
                <a:spcPct val="0"/>
              </a:spcBef>
              <a:spcAft>
                <a:spcPct val="0"/>
              </a:spcAft>
              <a:buClrTx/>
              <a:buSzTx/>
              <a:buFontTx/>
              <a:buNone/>
              <a:tabLst>
                <a:tab pos="531813" algn="l"/>
              </a:tabLst>
            </a:pPr>
            <a:endParaRPr kumimoji="0" lang="en-US" sz="900" b="0" i="0" u="none" strike="noStrike" cap="none" normalizeH="0" baseline="0" dirty="0" smtClean="0">
              <a:ln>
                <a:noFill/>
              </a:ln>
              <a:solidFill>
                <a:srgbClr val="FF0000"/>
              </a:solidFill>
              <a:effectLst/>
              <a:latin typeface="Arial" pitchFamily="34"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tab pos="531813" algn="l"/>
              </a:tabLst>
            </a:pPr>
            <a:r>
              <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The Basics for Ethical Human Conduct.</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tab pos="531813" algn="l"/>
              </a:tabLst>
            </a:pPr>
            <a:r>
              <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Defects in Ethical Human Conduct.</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tab pos="531813" algn="l"/>
              </a:tabLst>
            </a:pPr>
            <a:r>
              <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Holistic Alternative and Universal Order.</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tab pos="531813" algn="l"/>
              </a:tabLst>
            </a:pPr>
            <a:r>
              <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Universal Human Order and Ethical Conduct.</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tab pos="531813" algn="l"/>
              </a:tabLst>
            </a:pPr>
            <a:r>
              <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Human Rights violation and Social Disparities.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1219200"/>
            <a:ext cx="8153400" cy="1477328"/>
          </a:xfrm>
          <a:prstGeom prst="rect">
            <a:avLst/>
          </a:prstGeom>
        </p:spPr>
        <p:txBody>
          <a:bodyPr wrap="square">
            <a:spAutoFit/>
          </a:bodyPr>
          <a:lstStyle/>
          <a:p>
            <a:pPr algn="just" fontAlgn="base">
              <a:lnSpc>
                <a:spcPct val="150000"/>
              </a:lnSpc>
            </a:pPr>
            <a:r>
              <a:rPr lang="en-US" sz="1200" b="1" dirty="0" smtClean="0">
                <a:solidFill>
                  <a:srgbClr val="FF0000"/>
                </a:solidFill>
                <a:latin typeface="Arial" pitchFamily="34" charset="0"/>
                <a:cs typeface="Arial" pitchFamily="34" charset="0"/>
              </a:rPr>
              <a:t>Holistic Alternative – Basis for Humanistic Education and Humanistic </a:t>
            </a:r>
            <a:r>
              <a:rPr lang="en-US" sz="1200" b="1" dirty="0" smtClean="0">
                <a:solidFill>
                  <a:srgbClr val="FF0000"/>
                </a:solidFill>
                <a:latin typeface="Arial" pitchFamily="34" charset="0"/>
                <a:cs typeface="Arial" pitchFamily="34" charset="0"/>
              </a:rPr>
              <a:t>Constitution:</a:t>
            </a:r>
            <a:endParaRPr lang="en-US" sz="1200" b="1" dirty="0" smtClean="0">
              <a:solidFill>
                <a:srgbClr val="FF0000"/>
              </a:solidFill>
              <a:latin typeface="Arial" pitchFamily="34" charset="0"/>
              <a:cs typeface="Arial" pitchFamily="34" charset="0"/>
            </a:endParaRPr>
          </a:p>
          <a:p>
            <a:pPr algn="just" fontAlgn="base">
              <a:lnSpc>
                <a:spcPct val="150000"/>
              </a:lnSpc>
            </a:pPr>
            <a:r>
              <a:rPr lang="en-US" sz="1200" dirty="0" smtClean="0">
                <a:latin typeface="Arial" pitchFamily="34" charset="0"/>
                <a:cs typeface="Arial" pitchFamily="34" charset="0"/>
              </a:rPr>
              <a:t>The right understanding prepares us for moving towards the ‘holistic alternative’ (universal human order, </a:t>
            </a:r>
            <a:r>
              <a:rPr lang="en-US" sz="1200" dirty="0" err="1" smtClean="0">
                <a:latin typeface="Arial" pitchFamily="34" charset="0"/>
                <a:cs typeface="Arial" pitchFamily="34" charset="0"/>
              </a:rPr>
              <a:t>Swarajya</a:t>
            </a:r>
            <a:r>
              <a:rPr lang="en-US" sz="1200" dirty="0" smtClean="0">
                <a:latin typeface="Arial" pitchFamily="34" charset="0"/>
                <a:cs typeface="Arial" pitchFamily="34" charset="0"/>
              </a:rPr>
              <a:t>) which will be sustainable as well as conducive to fulfill the basic human aspirations for all human beings. It will be a mode of living that is self-satisfying, people-friendly, and eco-friendly. Then all human ingenuity, all the knowledge, and skills available can be harnessed to actualize such a model of living.</a:t>
            </a:r>
            <a:endParaRPr lang="en-US" sz="1200" dirty="0">
              <a:latin typeface="Arial" pitchFamily="34" charset="0"/>
              <a:cs typeface="Arial" pitchFamily="34" charset="0"/>
            </a:endParaRPr>
          </a:p>
        </p:txBody>
      </p:sp>
      <p:sp>
        <p:nvSpPr>
          <p:cNvPr id="3" name="Rectangle 2"/>
          <p:cNvSpPr/>
          <p:nvPr/>
        </p:nvSpPr>
        <p:spPr>
          <a:xfrm>
            <a:off x="609600" y="2667000"/>
            <a:ext cx="8229600" cy="3139321"/>
          </a:xfrm>
          <a:prstGeom prst="rect">
            <a:avLst/>
          </a:prstGeom>
        </p:spPr>
        <p:txBody>
          <a:bodyPr wrap="square">
            <a:spAutoFit/>
          </a:bodyPr>
          <a:lstStyle/>
          <a:p>
            <a:pPr algn="just" fontAlgn="base">
              <a:lnSpc>
                <a:spcPct val="150000"/>
              </a:lnSpc>
            </a:pPr>
            <a:r>
              <a:rPr lang="en-US" sz="1200" dirty="0" smtClean="0">
                <a:latin typeface="Arial" pitchFamily="34" charset="0"/>
                <a:cs typeface="Arial" pitchFamily="34" charset="0"/>
              </a:rPr>
              <a:t>The primary step to move towards the holistic alternative is to develop the right understanding among human beings and the commitment to live accordingly and then to develop the requisite skills and know-how to implement the right understanding in real life.</a:t>
            </a:r>
          </a:p>
          <a:p>
            <a:pPr lvl="1" algn="just" fontAlgn="base">
              <a:lnSpc>
                <a:spcPct val="150000"/>
              </a:lnSpc>
            </a:pPr>
            <a:r>
              <a:rPr lang="en-US" sz="1200" b="1" dirty="0" smtClean="0">
                <a:latin typeface="Arial" pitchFamily="34" charset="0"/>
                <a:cs typeface="Arial" pitchFamily="34" charset="0"/>
              </a:rPr>
              <a:t>Humanistic education:</a:t>
            </a:r>
            <a:r>
              <a:rPr lang="en-US" sz="1200" dirty="0" smtClean="0">
                <a:latin typeface="Arial" pitchFamily="34" charset="0"/>
                <a:cs typeface="Arial" pitchFamily="34" charset="0"/>
              </a:rPr>
              <a:t> Humanistic education will incorporate appropriate integration of values and skills so that human beings are able to understand their physical needs correctly and adopt suitable techniques and production systems to cater to these needs in an eco-friendly ad people-friendly manner.</a:t>
            </a:r>
          </a:p>
          <a:p>
            <a:pPr lvl="1" algn="just" fontAlgn="base">
              <a:lnSpc>
                <a:spcPct val="150000"/>
              </a:lnSpc>
            </a:pPr>
            <a:r>
              <a:rPr lang="en-US" sz="1200" b="1" dirty="0" smtClean="0">
                <a:latin typeface="Arial" pitchFamily="34" charset="0"/>
                <a:cs typeface="Arial" pitchFamily="34" charset="0"/>
              </a:rPr>
              <a:t>Humanistic constitution:</a:t>
            </a:r>
            <a:r>
              <a:rPr lang="en-US" sz="1200" dirty="0" smtClean="0">
                <a:latin typeface="Arial" pitchFamily="34" charset="0"/>
                <a:cs typeface="Arial" pitchFamily="34" charset="0"/>
              </a:rPr>
              <a:t> The right understanding also provides us the basis for a humanistic constitution which is essential to provide clear guidelines and policy framework conducive to the development of an un-fragmented human society and a universal human order. Working towards the comprehensive human goal and developing the competence for ethical human conduct will be among the salient directive principles of a humanistic constitution. It will safeguard social justice in the true sense.</a:t>
            </a:r>
            <a:endParaRPr lang="en-US" sz="1200" dirty="0">
              <a:latin typeface="Arial" pitchFamily="34" charset="0"/>
              <a:cs typeface="Arial"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Universal Human Order, CSA, CSB and CE, Human Values, Rajesh Kumar - YouTube"/>
          <p:cNvPicPr>
            <a:picLocks noChangeAspect="1" noChangeArrowheads="1"/>
          </p:cNvPicPr>
          <p:nvPr/>
        </p:nvPicPr>
        <p:blipFill>
          <a:blip r:embed="rId2"/>
          <a:srcRect l="2528" t="4693" r="3249" b="18772"/>
          <a:stretch>
            <a:fillRect/>
          </a:stretch>
        </p:blipFill>
        <p:spPr bwMode="auto">
          <a:xfrm>
            <a:off x="152400" y="1295400"/>
            <a:ext cx="8839200" cy="403860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Sum Up lkj la{ksi. - ppt download"/>
          <p:cNvPicPr>
            <a:picLocks noChangeAspect="1" noChangeArrowheads="1"/>
          </p:cNvPicPr>
          <p:nvPr/>
        </p:nvPicPr>
        <p:blipFill>
          <a:blip r:embed="rId2"/>
          <a:srcRect/>
          <a:stretch>
            <a:fillRect/>
          </a:stretch>
        </p:blipFill>
        <p:spPr bwMode="auto">
          <a:xfrm>
            <a:off x="1374775" y="1164431"/>
            <a:ext cx="6473825" cy="4855369"/>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0" y="1143000"/>
            <a:ext cx="6019800" cy="307777"/>
          </a:xfrm>
          <a:prstGeom prst="rect">
            <a:avLst/>
          </a:prstGeom>
        </p:spPr>
        <p:txBody>
          <a:bodyPr wrap="square">
            <a:spAutoFit/>
          </a:bodyPr>
          <a:lstStyle/>
          <a:p>
            <a:r>
              <a:rPr lang="en-US" sz="1400" b="1" dirty="0" smtClean="0">
                <a:solidFill>
                  <a:srgbClr val="FF0000"/>
                </a:solidFill>
                <a:latin typeface="Arial" pitchFamily="34" charset="0"/>
                <a:ea typeface="Times New Roman" pitchFamily="18" charset="0"/>
                <a:cs typeface="Arial" pitchFamily="34" charset="0"/>
              </a:rPr>
              <a:t>Human Rights violation and Social Disparities</a:t>
            </a:r>
            <a:endParaRPr lang="en-US" sz="1400" b="1" dirty="0">
              <a:solidFill>
                <a:srgbClr val="FF0000"/>
              </a:solidFill>
            </a:endParaRPr>
          </a:p>
        </p:txBody>
      </p:sp>
      <p:sp>
        <p:nvSpPr>
          <p:cNvPr id="3" name="Rectangle 2"/>
          <p:cNvSpPr/>
          <p:nvPr/>
        </p:nvSpPr>
        <p:spPr>
          <a:xfrm>
            <a:off x="609600" y="1676400"/>
            <a:ext cx="8153400" cy="2769989"/>
          </a:xfrm>
          <a:prstGeom prst="rect">
            <a:avLst/>
          </a:prstGeom>
        </p:spPr>
        <p:txBody>
          <a:bodyPr wrap="square">
            <a:spAutoFit/>
          </a:bodyPr>
          <a:lstStyle/>
          <a:p>
            <a:pPr algn="just"/>
            <a:r>
              <a:rPr lang="en-US" sz="1200" b="1" dirty="0" smtClean="0">
                <a:solidFill>
                  <a:srgbClr val="FF0000"/>
                </a:solidFill>
                <a:latin typeface="Arial" pitchFamily="34" charset="0"/>
                <a:ea typeface="Times New Roman" pitchFamily="18" charset="0"/>
                <a:cs typeface="Arial" pitchFamily="34" charset="0"/>
              </a:rPr>
              <a:t>Human Rights </a:t>
            </a:r>
            <a:r>
              <a:rPr lang="en-US" sz="1200" b="1" dirty="0" smtClean="0">
                <a:solidFill>
                  <a:srgbClr val="FF0000"/>
                </a:solidFill>
                <a:latin typeface="Arial" pitchFamily="34" charset="0"/>
                <a:ea typeface="Times New Roman" pitchFamily="18" charset="0"/>
                <a:cs typeface="Arial" pitchFamily="34" charset="0"/>
              </a:rPr>
              <a:t>violation: </a:t>
            </a:r>
            <a:r>
              <a:rPr lang="en-US" sz="1200" dirty="0" smtClean="0">
                <a:latin typeface="Arial" pitchFamily="34" charset="0"/>
                <a:cs typeface="Arial" pitchFamily="34" charset="0"/>
              </a:rPr>
              <a:t>A </a:t>
            </a:r>
            <a:r>
              <a:rPr lang="en-US" sz="1200" dirty="0" smtClean="0">
                <a:latin typeface="Arial" pitchFamily="34" charset="0"/>
                <a:cs typeface="Arial" pitchFamily="34" charset="0"/>
              </a:rPr>
              <a:t>human rights violation is the disallowance of the freedom of thought and movement to which all humans legally have a right. While individuals can violate these rights, the leadership or government of civilization most often belittles marginalized </a:t>
            </a:r>
            <a:r>
              <a:rPr lang="en-US" sz="1200" dirty="0" smtClean="0">
                <a:latin typeface="Arial" pitchFamily="34" charset="0"/>
                <a:cs typeface="Arial" pitchFamily="34" charset="0"/>
              </a:rPr>
              <a:t>persons.</a:t>
            </a:r>
          </a:p>
          <a:p>
            <a:pPr algn="just"/>
            <a:endParaRPr lang="en-US" sz="1200" dirty="0" smtClean="0">
              <a:latin typeface="Arial" pitchFamily="34" charset="0"/>
              <a:cs typeface="Arial" pitchFamily="34" charset="0"/>
            </a:endParaRPr>
          </a:p>
          <a:p>
            <a:pPr algn="just">
              <a:lnSpc>
                <a:spcPct val="150000"/>
              </a:lnSpc>
              <a:buFont typeface="Arial" pitchFamily="34" charset="0"/>
              <a:buChar char="•"/>
            </a:pPr>
            <a:r>
              <a:rPr lang="en-US" sz="1200" dirty="0" smtClean="0"/>
              <a:t>A</a:t>
            </a:r>
            <a:r>
              <a:rPr lang="en-US" sz="1200" dirty="0" smtClean="0">
                <a:latin typeface="Arial" pitchFamily="34" charset="0"/>
                <a:cs typeface="Arial" pitchFamily="34" charset="0"/>
              </a:rPr>
              <a:t> </a:t>
            </a:r>
            <a:r>
              <a:rPr lang="en-US" sz="1200" b="1" dirty="0" smtClean="0">
                <a:latin typeface="Arial" pitchFamily="34" charset="0"/>
                <a:cs typeface="Arial" pitchFamily="34" charset="0"/>
              </a:rPr>
              <a:t>human rights violation</a:t>
            </a:r>
            <a:r>
              <a:rPr lang="en-US" sz="1200" dirty="0" smtClean="0">
                <a:latin typeface="Arial" pitchFamily="34" charset="0"/>
                <a:cs typeface="Arial" pitchFamily="34" charset="0"/>
              </a:rPr>
              <a:t> is the disallowance of the freedom of thought and movement to which all humans legally have a right.</a:t>
            </a:r>
          </a:p>
          <a:p>
            <a:pPr algn="just">
              <a:lnSpc>
                <a:spcPct val="150000"/>
              </a:lnSpc>
              <a:buFont typeface="Arial" pitchFamily="34" charset="0"/>
              <a:buChar char="•"/>
            </a:pPr>
            <a:r>
              <a:rPr lang="en-US" sz="1200" dirty="0" smtClean="0">
                <a:latin typeface="Arial" pitchFamily="34" charset="0"/>
                <a:cs typeface="Arial" pitchFamily="34" charset="0"/>
              </a:rPr>
              <a:t>While individuals can violate these rights, the leadership or government of civilization most often belittles marginalized persons.</a:t>
            </a:r>
          </a:p>
          <a:p>
            <a:pPr algn="just">
              <a:lnSpc>
                <a:spcPct val="150000"/>
              </a:lnSpc>
              <a:buFont typeface="Arial" pitchFamily="34" charset="0"/>
              <a:buChar char="•"/>
            </a:pPr>
            <a:r>
              <a:rPr lang="en-US" sz="1200" dirty="0" smtClean="0">
                <a:latin typeface="Arial" pitchFamily="34" charset="0"/>
                <a:cs typeface="Arial" pitchFamily="34" charset="0"/>
              </a:rPr>
              <a:t>This, in turn,</a:t>
            </a:r>
            <a:r>
              <a:rPr lang="en-US" sz="1200" b="1" dirty="0" smtClean="0">
                <a:latin typeface="Arial" pitchFamily="34" charset="0"/>
                <a:cs typeface="Arial" pitchFamily="34" charset="0"/>
              </a:rPr>
              <a:t> places these people in the cycle of poverty and oppression.</a:t>
            </a:r>
            <a:r>
              <a:rPr lang="en-US" sz="1200" dirty="0" smtClean="0">
                <a:latin typeface="Arial" pitchFamily="34" charset="0"/>
                <a:cs typeface="Arial" pitchFamily="34" charset="0"/>
              </a:rPr>
              <a:t> Individuals who approach life with the attitude that not all human lives are of equal value then perpetuate this cycle.</a:t>
            </a:r>
          </a:p>
          <a:p>
            <a:pPr algn="just">
              <a:lnSpc>
                <a:spcPct val="150000"/>
              </a:lnSpc>
            </a:pPr>
            <a:endParaRPr lang="en-US" sz="1200" dirty="0">
              <a:latin typeface="Arial" pitchFamily="34" charset="0"/>
              <a:cs typeface="Arial"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751344"/>
            <a:ext cx="8229600" cy="5909310"/>
          </a:xfrm>
          <a:prstGeom prst="rect">
            <a:avLst/>
          </a:prstGeom>
        </p:spPr>
        <p:txBody>
          <a:bodyPr wrap="square">
            <a:spAutoFit/>
          </a:bodyPr>
          <a:lstStyle/>
          <a:p>
            <a:pPr>
              <a:lnSpc>
                <a:spcPct val="150000"/>
              </a:lnSpc>
            </a:pPr>
            <a:r>
              <a:rPr lang="en-US" sz="1200" b="1" dirty="0" smtClean="0">
                <a:solidFill>
                  <a:srgbClr val="FF0000"/>
                </a:solidFill>
                <a:latin typeface="Arial" pitchFamily="34" charset="0"/>
                <a:cs typeface="Arial" pitchFamily="34" charset="0"/>
              </a:rPr>
              <a:t>Types of Human Rights Violations</a:t>
            </a:r>
            <a:r>
              <a:rPr lang="en-US" sz="1200" b="1" dirty="0" smtClean="0">
                <a:solidFill>
                  <a:srgbClr val="FF0000"/>
                </a:solidFill>
                <a:latin typeface="Arial" pitchFamily="34" charset="0"/>
                <a:cs typeface="Arial" pitchFamily="34" charset="0"/>
              </a:rPr>
              <a:t>: </a:t>
            </a:r>
          </a:p>
          <a:p>
            <a:pPr>
              <a:lnSpc>
                <a:spcPct val="150000"/>
              </a:lnSpc>
            </a:pPr>
            <a:r>
              <a:rPr lang="en-US" sz="1200" b="1" dirty="0" smtClean="0">
                <a:solidFill>
                  <a:schemeClr val="tx2">
                    <a:lumMod val="75000"/>
                  </a:schemeClr>
                </a:solidFill>
                <a:latin typeface="Arial" pitchFamily="34" charset="0"/>
                <a:cs typeface="Arial" pitchFamily="34" charset="0"/>
              </a:rPr>
              <a:t>Directly </a:t>
            </a:r>
            <a:r>
              <a:rPr lang="en-US" sz="1200" b="1" dirty="0" smtClean="0">
                <a:solidFill>
                  <a:schemeClr val="tx2">
                    <a:lumMod val="75000"/>
                  </a:schemeClr>
                </a:solidFill>
                <a:latin typeface="Arial" pitchFamily="34" charset="0"/>
                <a:cs typeface="Arial" pitchFamily="34" charset="0"/>
              </a:rPr>
              <a:t>or Intentionally</a:t>
            </a:r>
            <a:r>
              <a:rPr lang="en-US" sz="1200" b="1" dirty="0" smtClean="0">
                <a:latin typeface="Arial" pitchFamily="34" charset="0"/>
                <a:cs typeface="Arial" pitchFamily="34" charset="0"/>
              </a:rPr>
              <a:t>:</a:t>
            </a:r>
            <a:endParaRPr lang="en-US" sz="1200" dirty="0" smtClean="0">
              <a:latin typeface="Arial" pitchFamily="34" charset="0"/>
              <a:cs typeface="Arial" pitchFamily="34" charset="0"/>
            </a:endParaRPr>
          </a:p>
          <a:p>
            <a:pPr lvl="1">
              <a:lnSpc>
                <a:spcPct val="150000"/>
              </a:lnSpc>
              <a:buFont typeface="Arial" pitchFamily="34" charset="0"/>
              <a:buChar char="•"/>
            </a:pPr>
            <a:r>
              <a:rPr lang="en-US" sz="1200" dirty="0" smtClean="0">
                <a:latin typeface="Arial" pitchFamily="34" charset="0"/>
                <a:cs typeface="Arial" pitchFamily="34" charset="0"/>
              </a:rPr>
              <a:t>Violations can </a:t>
            </a:r>
            <a:r>
              <a:rPr lang="en-US" sz="1200" b="1" dirty="0" smtClean="0">
                <a:latin typeface="Arial" pitchFamily="34" charset="0"/>
                <a:cs typeface="Arial" pitchFamily="34" charset="0"/>
              </a:rPr>
              <a:t>either be intentionally performed</a:t>
            </a:r>
            <a:r>
              <a:rPr lang="en-US" sz="1200" dirty="0" smtClean="0">
                <a:latin typeface="Arial" pitchFamily="34" charset="0"/>
                <a:cs typeface="Arial" pitchFamily="34" charset="0"/>
              </a:rPr>
              <a:t> by the state and or come as a result of the state failing to prevent the </a:t>
            </a:r>
            <a:r>
              <a:rPr lang="en-US" sz="1200" dirty="0" smtClean="0">
                <a:latin typeface="Arial" pitchFamily="34" charset="0"/>
                <a:cs typeface="Arial" pitchFamily="34" charset="0"/>
              </a:rPr>
              <a:t>violation.</a:t>
            </a:r>
          </a:p>
          <a:p>
            <a:pPr lvl="1">
              <a:lnSpc>
                <a:spcPct val="150000"/>
              </a:lnSpc>
              <a:buFont typeface="Arial" pitchFamily="34" charset="0"/>
              <a:buChar char="•"/>
            </a:pPr>
            <a:r>
              <a:rPr lang="en-US" sz="1200" dirty="0" smtClean="0">
                <a:latin typeface="Arial" pitchFamily="34" charset="0"/>
                <a:cs typeface="Arial" pitchFamily="34" charset="0"/>
              </a:rPr>
              <a:t>When </a:t>
            </a:r>
            <a:r>
              <a:rPr lang="en-US" sz="1200" dirty="0" smtClean="0">
                <a:latin typeface="Arial" pitchFamily="34" charset="0"/>
                <a:cs typeface="Arial" pitchFamily="34" charset="0"/>
              </a:rPr>
              <a:t>a </a:t>
            </a:r>
            <a:r>
              <a:rPr lang="en-US" sz="1200" b="1" dirty="0" smtClean="0">
                <a:latin typeface="Arial" pitchFamily="34" charset="0"/>
                <a:cs typeface="Arial" pitchFamily="34" charset="0"/>
              </a:rPr>
              <a:t>state engages in human rights violations</a:t>
            </a:r>
            <a:r>
              <a:rPr lang="en-US" sz="1200" dirty="0" smtClean="0">
                <a:latin typeface="Arial" pitchFamily="34" charset="0"/>
                <a:cs typeface="Arial" pitchFamily="34" charset="0"/>
              </a:rPr>
              <a:t>, various actors can be involved such as police, judges, prosecutors, government officials, and </a:t>
            </a:r>
            <a:r>
              <a:rPr lang="en-US" sz="1200" dirty="0" smtClean="0">
                <a:latin typeface="Arial" pitchFamily="34" charset="0"/>
                <a:cs typeface="Arial" pitchFamily="34" charset="0"/>
              </a:rPr>
              <a:t>more.</a:t>
            </a:r>
          </a:p>
          <a:p>
            <a:pPr lvl="1">
              <a:lnSpc>
                <a:spcPct val="150000"/>
              </a:lnSpc>
              <a:buFont typeface="Arial" pitchFamily="34" charset="0"/>
              <a:buChar char="•"/>
            </a:pPr>
            <a:r>
              <a:rPr lang="en-US" sz="1200" dirty="0" smtClean="0">
                <a:latin typeface="Arial" pitchFamily="34" charset="0"/>
                <a:cs typeface="Arial" pitchFamily="34" charset="0"/>
              </a:rPr>
              <a:t>The</a:t>
            </a:r>
            <a:r>
              <a:rPr lang="en-US" sz="1200" dirty="0" smtClean="0">
                <a:latin typeface="Arial" pitchFamily="34" charset="0"/>
                <a:cs typeface="Arial" pitchFamily="34" charset="0"/>
              </a:rPr>
              <a:t> </a:t>
            </a:r>
            <a:r>
              <a:rPr lang="en-US" sz="1200" b="1" dirty="0" smtClean="0">
                <a:latin typeface="Arial" pitchFamily="34" charset="0"/>
                <a:cs typeface="Arial" pitchFamily="34" charset="0"/>
              </a:rPr>
              <a:t>violation can be physically violent in nature,</a:t>
            </a:r>
            <a:r>
              <a:rPr lang="en-US" sz="1200" dirty="0" smtClean="0">
                <a:latin typeface="Arial" pitchFamily="34" charset="0"/>
                <a:cs typeface="Arial" pitchFamily="34" charset="0"/>
              </a:rPr>
              <a:t> such as police brutality, while rights such as the</a:t>
            </a:r>
            <a:r>
              <a:rPr lang="en-US" sz="1200" b="1" dirty="0" smtClean="0">
                <a:latin typeface="Arial" pitchFamily="34" charset="0"/>
                <a:cs typeface="Arial" pitchFamily="34" charset="0"/>
              </a:rPr>
              <a:t> right to a fair trial can also be violated, where no physical violence is involved</a:t>
            </a:r>
            <a:r>
              <a:rPr lang="en-US" sz="1200" b="1" dirty="0" smtClean="0">
                <a:latin typeface="Arial" pitchFamily="34" charset="0"/>
                <a:cs typeface="Arial" pitchFamily="34" charset="0"/>
              </a:rPr>
              <a:t>.</a:t>
            </a:r>
          </a:p>
          <a:p>
            <a:pPr algn="just">
              <a:lnSpc>
                <a:spcPct val="150000"/>
              </a:lnSpc>
            </a:pPr>
            <a:r>
              <a:rPr lang="en-US" sz="1200" b="1" dirty="0" smtClean="0">
                <a:solidFill>
                  <a:schemeClr val="tx2">
                    <a:lumMod val="75000"/>
                  </a:schemeClr>
                </a:solidFill>
                <a:latin typeface="Arial" pitchFamily="34" charset="0"/>
                <a:cs typeface="Arial" pitchFamily="34" charset="0"/>
              </a:rPr>
              <a:t>Failure by the state to Protect Rights</a:t>
            </a:r>
            <a:r>
              <a:rPr lang="en-US" sz="1200" b="1" dirty="0" smtClean="0">
                <a:solidFill>
                  <a:schemeClr val="tx2">
                    <a:lumMod val="75000"/>
                  </a:schemeClr>
                </a:solidFill>
                <a:latin typeface="Arial" pitchFamily="34" charset="0"/>
                <a:cs typeface="Arial" pitchFamily="34" charset="0"/>
              </a:rPr>
              <a:t>:</a:t>
            </a:r>
            <a:endParaRPr lang="en-US" sz="1200" dirty="0" smtClean="0">
              <a:solidFill>
                <a:schemeClr val="tx2">
                  <a:lumMod val="75000"/>
                </a:schemeClr>
              </a:solidFill>
              <a:latin typeface="Arial" pitchFamily="34" charset="0"/>
              <a:cs typeface="Arial" pitchFamily="34" charset="0"/>
            </a:endParaRPr>
          </a:p>
          <a:p>
            <a:pPr lvl="1" algn="just">
              <a:lnSpc>
                <a:spcPct val="150000"/>
              </a:lnSpc>
              <a:buFont typeface="Arial" pitchFamily="34" charset="0"/>
              <a:buChar char="•"/>
            </a:pPr>
            <a:r>
              <a:rPr lang="en-US" sz="1200" dirty="0" smtClean="0">
                <a:latin typeface="Arial" pitchFamily="34" charset="0"/>
                <a:cs typeface="Arial" pitchFamily="34" charset="0"/>
              </a:rPr>
              <a:t>It occurs when </a:t>
            </a:r>
            <a:r>
              <a:rPr lang="en-US" sz="1200" b="1" dirty="0" smtClean="0">
                <a:latin typeface="Arial" pitchFamily="34" charset="0"/>
                <a:cs typeface="Arial" pitchFamily="34" charset="0"/>
              </a:rPr>
              <a:t>there's a conflict between individuals or groups</a:t>
            </a:r>
            <a:r>
              <a:rPr lang="en-US" sz="1200" dirty="0" smtClean="0">
                <a:latin typeface="Arial" pitchFamily="34" charset="0"/>
                <a:cs typeface="Arial" pitchFamily="34" charset="0"/>
              </a:rPr>
              <a:t> within a society.</a:t>
            </a:r>
          </a:p>
          <a:p>
            <a:pPr lvl="1" algn="just">
              <a:lnSpc>
                <a:spcPct val="150000"/>
              </a:lnSpc>
              <a:buFont typeface="Arial" pitchFamily="34" charset="0"/>
              <a:buChar char="•"/>
            </a:pPr>
            <a:r>
              <a:rPr lang="en-US" sz="1200" dirty="0" smtClean="0">
                <a:latin typeface="Arial" pitchFamily="34" charset="0"/>
                <a:cs typeface="Arial" pitchFamily="34" charset="0"/>
              </a:rPr>
              <a:t>If </a:t>
            </a:r>
            <a:r>
              <a:rPr lang="en-US" sz="1200" dirty="0" smtClean="0">
                <a:latin typeface="Arial" pitchFamily="34" charset="0"/>
                <a:cs typeface="Arial" pitchFamily="34" charset="0"/>
              </a:rPr>
              <a:t>the </a:t>
            </a:r>
            <a:r>
              <a:rPr lang="en-US" sz="1200" b="1" dirty="0" smtClean="0">
                <a:latin typeface="Arial" pitchFamily="34" charset="0"/>
                <a:cs typeface="Arial" pitchFamily="34" charset="0"/>
              </a:rPr>
              <a:t>state does nothing to intervene and protect vulnerable people</a:t>
            </a:r>
            <a:r>
              <a:rPr lang="en-US" sz="1200" dirty="0" smtClean="0">
                <a:latin typeface="Arial" pitchFamily="34" charset="0"/>
                <a:cs typeface="Arial" pitchFamily="34" charset="0"/>
              </a:rPr>
              <a:t> and groups, it's participating in the </a:t>
            </a:r>
            <a:r>
              <a:rPr lang="en-US" sz="1200" dirty="0" smtClean="0">
                <a:latin typeface="Arial" pitchFamily="34" charset="0"/>
                <a:cs typeface="Arial" pitchFamily="34" charset="0"/>
              </a:rPr>
              <a:t>violations.</a:t>
            </a:r>
          </a:p>
          <a:p>
            <a:pPr lvl="1" algn="just">
              <a:lnSpc>
                <a:spcPct val="150000"/>
              </a:lnSpc>
              <a:buFont typeface="Arial" pitchFamily="34" charset="0"/>
              <a:buChar char="•"/>
            </a:pPr>
            <a:r>
              <a:rPr lang="en-US" sz="1200" dirty="0" smtClean="0">
                <a:latin typeface="Arial" pitchFamily="34" charset="0"/>
                <a:cs typeface="Arial" pitchFamily="34" charset="0"/>
              </a:rPr>
              <a:t>In </a:t>
            </a:r>
            <a:r>
              <a:rPr lang="en-US" sz="1200" dirty="0" smtClean="0">
                <a:latin typeface="Arial" pitchFamily="34" charset="0"/>
                <a:cs typeface="Arial" pitchFamily="34" charset="0"/>
              </a:rPr>
              <a:t>the </a:t>
            </a:r>
            <a:r>
              <a:rPr lang="en-US" sz="1200" b="1" dirty="0" smtClean="0">
                <a:latin typeface="Arial" pitchFamily="34" charset="0"/>
                <a:cs typeface="Arial" pitchFamily="34" charset="0"/>
              </a:rPr>
              <a:t>US</a:t>
            </a:r>
            <a:r>
              <a:rPr lang="en-US" sz="1200" dirty="0" smtClean="0">
                <a:latin typeface="Arial" pitchFamily="34" charset="0"/>
                <a:cs typeface="Arial" pitchFamily="34" charset="0"/>
              </a:rPr>
              <a:t> the state failed to protect black Americans when lynching's frequently occurred around the country</a:t>
            </a:r>
            <a:r>
              <a:rPr lang="en-US" sz="1200" dirty="0" smtClean="0">
                <a:latin typeface="Arial" pitchFamily="34" charset="0"/>
                <a:cs typeface="Arial" pitchFamily="34" charset="0"/>
              </a:rPr>
              <a:t>.</a:t>
            </a:r>
          </a:p>
          <a:p>
            <a:pPr algn="just">
              <a:lnSpc>
                <a:spcPct val="150000"/>
              </a:lnSpc>
            </a:pPr>
            <a:r>
              <a:rPr lang="en-US" sz="1200" b="1" dirty="0" smtClean="0">
                <a:solidFill>
                  <a:schemeClr val="tx2">
                    <a:lumMod val="75000"/>
                  </a:schemeClr>
                </a:solidFill>
                <a:latin typeface="Arial" pitchFamily="34" charset="0"/>
                <a:cs typeface="Arial" pitchFamily="34" charset="0"/>
              </a:rPr>
              <a:t>Children's Rights:</a:t>
            </a:r>
            <a:endParaRPr lang="en-US" sz="1200" dirty="0" smtClean="0">
              <a:solidFill>
                <a:schemeClr val="tx2">
                  <a:lumMod val="75000"/>
                </a:schemeClr>
              </a:solidFill>
              <a:latin typeface="Arial" pitchFamily="34" charset="0"/>
              <a:cs typeface="Arial" pitchFamily="34" charset="0"/>
            </a:endParaRPr>
          </a:p>
          <a:p>
            <a:pPr lvl="1" algn="just">
              <a:lnSpc>
                <a:spcPct val="150000"/>
              </a:lnSpc>
            </a:pPr>
            <a:r>
              <a:rPr lang="en-US" sz="1200" b="1" dirty="0" smtClean="0">
                <a:latin typeface="Arial" pitchFamily="34" charset="0"/>
                <a:cs typeface="Arial" pitchFamily="34" charset="0"/>
                <a:hlinkClick r:id="rId2"/>
              </a:rPr>
              <a:t>National Crime Records Bureau (NCRB)</a:t>
            </a:r>
            <a:r>
              <a:rPr lang="en-US" sz="1200" dirty="0" smtClean="0">
                <a:latin typeface="Arial" pitchFamily="34" charset="0"/>
                <a:cs typeface="Arial" pitchFamily="34" charset="0"/>
              </a:rPr>
              <a:t> data reveals a total of 1,28,531 </a:t>
            </a:r>
            <a:r>
              <a:rPr lang="en-US" sz="1200" b="1" dirty="0" smtClean="0">
                <a:latin typeface="Arial" pitchFamily="34" charset="0"/>
                <a:cs typeface="Arial" pitchFamily="34" charset="0"/>
                <a:hlinkClick r:id="rId3"/>
              </a:rPr>
              <a:t>crimes against children</a:t>
            </a:r>
            <a:r>
              <a:rPr lang="en-US" sz="1200" dirty="0" smtClean="0">
                <a:latin typeface="Arial" pitchFamily="34" charset="0"/>
                <a:cs typeface="Arial" pitchFamily="34" charset="0"/>
              </a:rPr>
              <a:t> were recorded in India last year (2020), implying that an average of 350 such cases were reported each day during the </a:t>
            </a:r>
            <a:r>
              <a:rPr lang="en-US" sz="1200" b="1" dirty="0" smtClean="0">
                <a:latin typeface="Arial" pitchFamily="34" charset="0"/>
                <a:cs typeface="Arial" pitchFamily="34" charset="0"/>
                <a:hlinkClick r:id="rId4"/>
              </a:rPr>
              <a:t>pandemic</a:t>
            </a:r>
            <a:r>
              <a:rPr lang="en-US" sz="1200" dirty="0" smtClean="0">
                <a:latin typeface="Arial" pitchFamily="34" charset="0"/>
                <a:cs typeface="Arial" pitchFamily="34" charset="0"/>
              </a:rPr>
              <a:t>.</a:t>
            </a:r>
          </a:p>
          <a:p>
            <a:pPr lvl="1" algn="just">
              <a:lnSpc>
                <a:spcPct val="150000"/>
              </a:lnSpc>
            </a:pPr>
            <a:endParaRPr lang="en-US" sz="1200" dirty="0" smtClean="0">
              <a:latin typeface="Arial" pitchFamily="34" charset="0"/>
              <a:cs typeface="Arial" pitchFamily="34" charset="0"/>
            </a:endParaRPr>
          </a:p>
          <a:p>
            <a:pPr lvl="1" algn="just">
              <a:lnSpc>
                <a:spcPct val="150000"/>
              </a:lnSpc>
            </a:pPr>
            <a:endParaRPr lang="en-US" sz="1200" dirty="0" smtClean="0">
              <a:latin typeface="Arial" pitchFamily="34" charset="0"/>
              <a:cs typeface="Arial" pitchFamily="34" charset="0"/>
            </a:endParaRPr>
          </a:p>
          <a:p>
            <a:pPr algn="just">
              <a:lnSpc>
                <a:spcPct val="150000"/>
              </a:lnSpc>
            </a:pPr>
            <a:r>
              <a:rPr lang="en-US" sz="1200" dirty="0" smtClean="0">
                <a:latin typeface="Arial" pitchFamily="34" charset="0"/>
                <a:cs typeface="Arial" pitchFamily="34" charset="0"/>
              </a:rPr>
              <a:t/>
            </a:r>
            <a:br>
              <a:rPr lang="en-US" sz="1200" dirty="0" smtClean="0">
                <a:latin typeface="Arial" pitchFamily="34" charset="0"/>
                <a:cs typeface="Arial" pitchFamily="34" charset="0"/>
              </a:rPr>
            </a:br>
            <a:endParaRPr lang="en-US" sz="1200" dirty="0">
              <a:latin typeface="Arial" pitchFamily="34" charset="0"/>
              <a:cs typeface="Arial"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1" y="152400"/>
            <a:ext cx="7772399" cy="1171731"/>
          </a:xfrm>
          <a:prstGeom prst="rect">
            <a:avLst/>
          </a:prstGeom>
        </p:spPr>
        <p:txBody>
          <a:bodyPr wrap="square">
            <a:spAutoFit/>
          </a:bodyPr>
          <a:lstStyle/>
          <a:p>
            <a:pPr algn="just">
              <a:lnSpc>
                <a:spcPct val="150000"/>
              </a:lnSpc>
            </a:pPr>
            <a:r>
              <a:rPr lang="en-US" sz="1200" b="1" dirty="0" smtClean="0">
                <a:solidFill>
                  <a:srgbClr val="FF0000"/>
                </a:solidFill>
                <a:latin typeface="Arial" pitchFamily="34" charset="0"/>
                <a:ea typeface="Times New Roman" pitchFamily="18" charset="0"/>
                <a:cs typeface="Arial" pitchFamily="34" charset="0"/>
              </a:rPr>
              <a:t>Social </a:t>
            </a:r>
            <a:r>
              <a:rPr lang="en-US" sz="1200" b="1" dirty="0" smtClean="0">
                <a:solidFill>
                  <a:srgbClr val="FF0000"/>
                </a:solidFill>
                <a:latin typeface="Arial" pitchFamily="34" charset="0"/>
                <a:ea typeface="Times New Roman" pitchFamily="18" charset="0"/>
                <a:cs typeface="Arial" pitchFamily="34" charset="0"/>
              </a:rPr>
              <a:t>Disparities:</a:t>
            </a:r>
          </a:p>
          <a:p>
            <a:pPr algn="just">
              <a:lnSpc>
                <a:spcPct val="150000"/>
              </a:lnSpc>
            </a:pPr>
            <a:r>
              <a:rPr lang="en-US" sz="1200" dirty="0" smtClean="0">
                <a:latin typeface="Arial" pitchFamily="34" charset="0"/>
                <a:cs typeface="Arial" pitchFamily="34" charset="0"/>
              </a:rPr>
              <a:t>There are five systems or types of social inequality: wealth inequality, treatment and responsibility inequality, political inequality, life inequality, and membership inequality. Political inequality is the difference brought about by the ability to access governmental resources which therefore have no civic equality.</a:t>
            </a:r>
            <a:endParaRPr lang="en-US" sz="1200" dirty="0">
              <a:latin typeface="Arial" pitchFamily="34" charset="0"/>
              <a:cs typeface="Arial" pitchFamily="34" charset="0"/>
            </a:endParaRPr>
          </a:p>
        </p:txBody>
      </p:sp>
      <p:pic>
        <p:nvPicPr>
          <p:cNvPr id="27650" name="Picture 2" descr="SOCIAL INEQUALITY - TriumphIAS"/>
          <p:cNvPicPr>
            <a:picLocks noChangeAspect="1" noChangeArrowheads="1"/>
          </p:cNvPicPr>
          <p:nvPr/>
        </p:nvPicPr>
        <p:blipFill>
          <a:blip r:embed="rId2"/>
          <a:srcRect/>
          <a:stretch>
            <a:fillRect/>
          </a:stretch>
        </p:blipFill>
        <p:spPr bwMode="auto">
          <a:xfrm>
            <a:off x="1066800" y="1352550"/>
            <a:ext cx="6762750" cy="4210050"/>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7000" y="3276600"/>
            <a:ext cx="2438400"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a:t>
            </a:r>
            <a:r>
              <a:rPr lang="en-US"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THE-END</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38400" y="1295400"/>
            <a:ext cx="3485249" cy="307777"/>
          </a:xfrm>
          <a:prstGeom prst="rect">
            <a:avLst/>
          </a:prstGeom>
        </p:spPr>
        <p:txBody>
          <a:bodyPr wrap="none">
            <a:spAutoFit/>
          </a:bodyPr>
          <a:lstStyle/>
          <a:p>
            <a:r>
              <a:rPr lang="en-US" sz="1400" b="1" dirty="0" smtClean="0">
                <a:solidFill>
                  <a:srgbClr val="FF0000"/>
                </a:solidFill>
                <a:latin typeface="Arial" pitchFamily="34" charset="0"/>
                <a:ea typeface="Times New Roman" pitchFamily="18" charset="0"/>
                <a:cs typeface="Arial" pitchFamily="34" charset="0"/>
              </a:rPr>
              <a:t>The Basics for Ethical Human Conduct</a:t>
            </a:r>
            <a:endParaRPr lang="en-US" sz="1400" b="1" dirty="0">
              <a:solidFill>
                <a:srgbClr val="FF0000"/>
              </a:solidFill>
            </a:endParaRPr>
          </a:p>
        </p:txBody>
      </p:sp>
      <p:sp>
        <p:nvSpPr>
          <p:cNvPr id="3" name="Rectangle 2"/>
          <p:cNvSpPr/>
          <p:nvPr/>
        </p:nvSpPr>
        <p:spPr>
          <a:xfrm>
            <a:off x="609600" y="2463646"/>
            <a:ext cx="7772400" cy="969496"/>
          </a:xfrm>
          <a:prstGeom prst="rect">
            <a:avLst/>
          </a:prstGeom>
        </p:spPr>
        <p:txBody>
          <a:bodyPr wrap="square">
            <a:spAutoFit/>
          </a:bodyPr>
          <a:lstStyle/>
          <a:p>
            <a:pPr algn="just">
              <a:lnSpc>
                <a:spcPct val="150000"/>
              </a:lnSpc>
            </a:pPr>
            <a:r>
              <a:rPr lang="en-US" sz="1200" dirty="0" smtClean="0">
                <a:latin typeface="Arial" pitchFamily="34" charset="0"/>
                <a:cs typeface="Arial" pitchFamily="34" charset="0"/>
              </a:rPr>
              <a:t>	</a:t>
            </a:r>
            <a:r>
              <a:rPr lang="en-US" sz="1400" b="1" u="sng" dirty="0" smtClean="0">
                <a:solidFill>
                  <a:srgbClr val="FF0000"/>
                </a:solidFill>
                <a:latin typeface="Arial" pitchFamily="34" charset="0"/>
                <a:cs typeface="Arial" pitchFamily="34" charset="0"/>
              </a:rPr>
              <a:t>Introduction: </a:t>
            </a:r>
            <a:r>
              <a:rPr lang="en-US" sz="1200" dirty="0" smtClean="0">
                <a:latin typeface="Arial" pitchFamily="34" charset="0"/>
                <a:cs typeface="Arial" pitchFamily="34" charset="0"/>
              </a:rPr>
              <a:t>The definitiveness of Ethical Human Conduct is in terms of values, policies and character. Ethical conduct is the foundation of professional ethics. Depends on three things, namely- 1) Values 2) Policies 3) Character Values- Values are a part of our ethical conduct.</a:t>
            </a:r>
            <a:endParaRPr lang="en-US" sz="1200" dirty="0">
              <a:latin typeface="Arial" pitchFamily="34" charset="0"/>
              <a:cs typeface="Arial" pitchFamily="34" charset="0"/>
            </a:endParaRPr>
          </a:p>
        </p:txBody>
      </p:sp>
      <p:sp>
        <p:nvSpPr>
          <p:cNvPr id="4" name="Rectangle 3"/>
          <p:cNvSpPr/>
          <p:nvPr/>
        </p:nvSpPr>
        <p:spPr>
          <a:xfrm>
            <a:off x="762000" y="3738448"/>
            <a:ext cx="7620000" cy="1477328"/>
          </a:xfrm>
          <a:prstGeom prst="rect">
            <a:avLst/>
          </a:prstGeom>
        </p:spPr>
        <p:txBody>
          <a:bodyPr wrap="square">
            <a:spAutoFit/>
          </a:bodyPr>
          <a:lstStyle/>
          <a:p>
            <a:pPr algn="just">
              <a:lnSpc>
                <a:spcPct val="150000"/>
              </a:lnSpc>
            </a:pPr>
            <a:r>
              <a:rPr lang="en-US" sz="1200" dirty="0" smtClean="0">
                <a:latin typeface="Arial" pitchFamily="34" charset="0"/>
                <a:cs typeface="Arial" pitchFamily="34" charset="0"/>
              </a:rPr>
              <a:t>	The right understanding gained through self-exploration enables us to identify the definitiveness of human conduct which may also be called the </a:t>
            </a:r>
            <a:r>
              <a:rPr lang="en-US" sz="1200" b="1" dirty="0" smtClean="0">
                <a:latin typeface="Arial" pitchFamily="34" charset="0"/>
                <a:cs typeface="Arial" pitchFamily="34" charset="0"/>
              </a:rPr>
              <a:t>ethical human conduct. </a:t>
            </a:r>
            <a:r>
              <a:rPr lang="en-US" sz="1200" dirty="0" smtClean="0">
                <a:latin typeface="Arial" pitchFamily="34" charset="0"/>
                <a:cs typeface="Arial" pitchFamily="34" charset="0"/>
              </a:rPr>
              <a:t>It is the same for all human beings. So we are also able to understand the universality of ethical human conduct which is in consonance with the universal human values. </a:t>
            </a:r>
            <a:r>
              <a:rPr lang="en-US" sz="1200" b="1" dirty="0" smtClean="0">
                <a:latin typeface="Arial" pitchFamily="34" charset="0"/>
                <a:cs typeface="Arial" pitchFamily="34" charset="0"/>
              </a:rPr>
              <a:t>Unless we have the right understanding, we are not able to identify the definitiveness of ethical human conduct.</a:t>
            </a:r>
            <a:endParaRPr lang="en-US" sz="12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ChangeArrowheads="1"/>
          </p:cNvSpPr>
          <p:nvPr/>
        </p:nvSpPr>
        <p:spPr bwMode="auto">
          <a:xfrm>
            <a:off x="152400" y="685800"/>
            <a:ext cx="8839199" cy="6186309"/>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200" b="1" i="0" u="none" strike="noStrike" cap="none" normalizeH="0" baseline="0" dirty="0" smtClean="0">
                <a:ln>
                  <a:noFill/>
                </a:ln>
                <a:solidFill>
                  <a:schemeClr val="bg2">
                    <a:lumMod val="25000"/>
                  </a:schemeClr>
                </a:solidFill>
                <a:effectLst/>
                <a:latin typeface="Arial" pitchFamily="34" charset="0"/>
                <a:cs typeface="Arial" pitchFamily="34" charset="0"/>
              </a:rPr>
              <a:t>Characteristics of ethical human conduct:</a:t>
            </a:r>
            <a:endParaRPr kumimoji="0" lang="en-US" sz="1200" b="0" i="0" u="none" strike="noStrike" cap="none" normalizeH="0" baseline="0" dirty="0" smtClean="0">
              <a:ln>
                <a:noFill/>
              </a:ln>
              <a:solidFill>
                <a:schemeClr val="bg2">
                  <a:lumMod val="25000"/>
                </a:schemeClr>
              </a:solidFill>
              <a:effectLst/>
              <a:latin typeface="Arial" pitchFamily="34" charset="0"/>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200" b="0" i="0" u="none" strike="noStrike" cap="none" normalizeH="0" baseline="0" dirty="0" smtClean="0">
                <a:ln>
                  <a:noFill/>
                </a:ln>
                <a:solidFill>
                  <a:schemeClr val="bg2">
                    <a:lumMod val="25000"/>
                  </a:schemeClr>
                </a:solidFill>
                <a:effectLst/>
                <a:latin typeface="Arial" pitchFamily="34" charset="0"/>
                <a:cs typeface="Arial" pitchFamily="34" charset="0"/>
              </a:rPr>
              <a:t>It is a combined representation of – Values , policies and character. Values help us to live in harmony with family, character helps us to live harmoniously in the society and policies help us to maintain harmony with the orders of nature.</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200" b="1" i="0" u="none" strike="noStrike" cap="none" normalizeH="0" baseline="0" dirty="0" smtClean="0">
                <a:ln>
                  <a:noFill/>
                </a:ln>
                <a:solidFill>
                  <a:schemeClr val="bg2">
                    <a:lumMod val="25000"/>
                  </a:schemeClr>
                </a:solidFill>
                <a:effectLst/>
                <a:latin typeface="Arial" pitchFamily="34" charset="0"/>
                <a:cs typeface="Arial" pitchFamily="34" charset="0"/>
              </a:rPr>
              <a:t>Values (</a:t>
            </a:r>
            <a:r>
              <a:rPr kumimoji="0" lang="en-US" sz="1200" b="1" i="0" u="none" strike="noStrike" cap="none" normalizeH="0" baseline="0" dirty="0" err="1" smtClean="0">
                <a:ln>
                  <a:noFill/>
                </a:ln>
                <a:solidFill>
                  <a:schemeClr val="bg2">
                    <a:lumMod val="25000"/>
                  </a:schemeClr>
                </a:solidFill>
                <a:effectLst/>
                <a:latin typeface="Arial" pitchFamily="34" charset="0"/>
                <a:cs typeface="Arial" pitchFamily="34" charset="0"/>
              </a:rPr>
              <a:t>Mulya</a:t>
            </a:r>
            <a:r>
              <a:rPr kumimoji="0" lang="en-US" sz="1200" b="1" i="0" u="none" strike="noStrike" cap="none" normalizeH="0" baseline="0" dirty="0" smtClean="0">
                <a:ln>
                  <a:noFill/>
                </a:ln>
                <a:solidFill>
                  <a:schemeClr val="bg2">
                    <a:lumMod val="25000"/>
                  </a:schemeClr>
                </a:solidFill>
                <a:effectLst/>
                <a:latin typeface="Arial" pitchFamily="34" charset="0"/>
                <a:cs typeface="Arial" pitchFamily="34" charset="0"/>
              </a:rPr>
              <a:t>): </a:t>
            </a:r>
            <a:r>
              <a:rPr kumimoji="0" lang="en-US" sz="1200" b="0" i="0" u="none" strike="noStrike" cap="none" normalizeH="0" baseline="0" dirty="0" smtClean="0">
                <a:ln>
                  <a:noFill/>
                </a:ln>
                <a:solidFill>
                  <a:schemeClr val="bg2">
                    <a:lumMod val="25000"/>
                  </a:schemeClr>
                </a:solidFill>
                <a:effectLst/>
                <a:latin typeface="Arial" pitchFamily="34" charset="0"/>
                <a:cs typeface="Arial" pitchFamily="34" charset="0"/>
              </a:rPr>
              <a:t>Values can be witnessed in relationships. The ability to recognize the relationships is due to imagination and being self organized in work. It enables us to understand the relationship between various orders of nature too. We have many relations in life, but the actual purpose of relationship is to be understood. For example, the purpose of relationship between parents and children is fulfillment and protection and living in order. Trust is the functional value that helps us to maintain the continuity of relationship.</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200" b="1" i="0" u="none" strike="noStrike" cap="none" normalizeH="0" baseline="0" dirty="0" smtClean="0">
                <a:ln>
                  <a:noFill/>
                </a:ln>
                <a:solidFill>
                  <a:schemeClr val="bg2">
                    <a:lumMod val="25000"/>
                  </a:schemeClr>
                </a:solidFill>
                <a:effectLst/>
                <a:latin typeface="Arial" pitchFamily="34" charset="0"/>
                <a:cs typeface="Arial" pitchFamily="34" charset="0"/>
              </a:rPr>
              <a:t>Policy (</a:t>
            </a:r>
            <a:r>
              <a:rPr kumimoji="0" lang="en-US" sz="1200" b="1" i="0" u="none" strike="noStrike" cap="none" normalizeH="0" baseline="0" dirty="0" err="1" smtClean="0">
                <a:ln>
                  <a:noFill/>
                </a:ln>
                <a:solidFill>
                  <a:schemeClr val="bg2">
                    <a:lumMod val="25000"/>
                  </a:schemeClr>
                </a:solidFill>
                <a:effectLst/>
                <a:latin typeface="Arial" pitchFamily="34" charset="0"/>
                <a:cs typeface="Arial" pitchFamily="34" charset="0"/>
              </a:rPr>
              <a:t>Niti</a:t>
            </a:r>
            <a:r>
              <a:rPr kumimoji="0" lang="en-US" sz="1200" b="1" i="0" u="none" strike="noStrike" cap="none" normalizeH="0" baseline="0" dirty="0" smtClean="0">
                <a:ln>
                  <a:noFill/>
                </a:ln>
                <a:solidFill>
                  <a:schemeClr val="bg2">
                    <a:lumMod val="25000"/>
                  </a:schemeClr>
                </a:solidFill>
                <a:effectLst/>
                <a:latin typeface="Arial" pitchFamily="34" charset="0"/>
                <a:cs typeface="Arial" pitchFamily="34" charset="0"/>
              </a:rPr>
              <a:t>): </a:t>
            </a:r>
            <a:r>
              <a:rPr kumimoji="0" lang="en-US" sz="1200" b="0" i="0" u="none" strike="noStrike" cap="none" normalizeH="0" baseline="0" dirty="0" smtClean="0">
                <a:ln>
                  <a:noFill/>
                </a:ln>
                <a:solidFill>
                  <a:schemeClr val="bg2">
                    <a:lumMod val="25000"/>
                  </a:schemeClr>
                </a:solidFill>
                <a:effectLst/>
                <a:latin typeface="Arial" pitchFamily="34" charset="0"/>
                <a:cs typeface="Arial" pitchFamily="34" charset="0"/>
              </a:rPr>
              <a:t>The assets of an individual include the self ‘I’, the body and the physical resources. It is important that proper coordination exists between them. Policies are the rules which when followed help us to protect, enrich and utilize adequately the various assets possessed by us.</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200" b="0" i="0" u="none" strike="noStrike" cap="none" normalizeH="0" baseline="0" dirty="0" smtClean="0">
                <a:ln>
                  <a:noFill/>
                </a:ln>
                <a:solidFill>
                  <a:schemeClr val="bg2">
                    <a:lumMod val="25000"/>
                  </a:schemeClr>
                </a:solidFill>
                <a:effectLst/>
                <a:latin typeface="Arial" pitchFamily="34" charset="0"/>
                <a:cs typeface="Arial" pitchFamily="34" charset="0"/>
              </a:rPr>
              <a:t>One must evaluate his conduct based on the above three dimensions and self exploration alone bridges the gap between conduct and the ethical human conduct. A human being can be called prosperous and successful if he blends his professional skills with ethical human conduct.</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200" b="1" i="0" u="none" strike="noStrike" cap="none" normalizeH="0" baseline="0" dirty="0" smtClean="0">
                <a:ln>
                  <a:noFill/>
                </a:ln>
                <a:solidFill>
                  <a:schemeClr val="bg2">
                    <a:lumMod val="25000"/>
                  </a:schemeClr>
                </a:solidFill>
                <a:effectLst/>
                <a:latin typeface="Arial" pitchFamily="34" charset="0"/>
                <a:cs typeface="Arial" pitchFamily="34" charset="0"/>
              </a:rPr>
              <a:t>Character (</a:t>
            </a:r>
            <a:r>
              <a:rPr kumimoji="0" lang="en-US" sz="1200" b="1" i="0" u="none" strike="noStrike" cap="none" normalizeH="0" baseline="0" dirty="0" err="1" smtClean="0">
                <a:ln>
                  <a:noFill/>
                </a:ln>
                <a:solidFill>
                  <a:schemeClr val="bg2">
                    <a:lumMod val="25000"/>
                  </a:schemeClr>
                </a:solidFill>
                <a:effectLst/>
                <a:latin typeface="Arial" pitchFamily="34" charset="0"/>
                <a:cs typeface="Arial" pitchFamily="34" charset="0"/>
              </a:rPr>
              <a:t>Charitra</a:t>
            </a:r>
            <a:r>
              <a:rPr kumimoji="0" lang="en-US" sz="1200" b="1" i="0" u="none" strike="noStrike" cap="none" normalizeH="0" baseline="0" dirty="0" smtClean="0">
                <a:ln>
                  <a:noFill/>
                </a:ln>
                <a:solidFill>
                  <a:schemeClr val="bg2">
                    <a:lumMod val="25000"/>
                  </a:schemeClr>
                </a:solidFill>
                <a:effectLst/>
                <a:latin typeface="Arial" pitchFamily="34" charset="0"/>
                <a:cs typeface="Arial" pitchFamily="34" charset="0"/>
              </a:rPr>
              <a:t>): </a:t>
            </a:r>
            <a:r>
              <a:rPr kumimoji="0" lang="en-US" sz="1200" b="0" i="0" u="none" strike="noStrike" cap="none" normalizeH="0" baseline="0" dirty="0" smtClean="0">
                <a:ln>
                  <a:noFill/>
                </a:ln>
                <a:solidFill>
                  <a:schemeClr val="bg2">
                    <a:lumMod val="25000"/>
                  </a:schemeClr>
                </a:solidFill>
                <a:effectLst/>
                <a:latin typeface="Arial" pitchFamily="34" charset="0"/>
                <a:cs typeface="Arial" pitchFamily="34" charset="0"/>
              </a:rPr>
              <a:t>Character is determined by the values one incorporates in his life. It is the outcome of the values he possesses, his perception, imagination and the experiences gained during his life time. The characteristics of good character include-</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200" b="0" i="0" u="none" strike="noStrike" cap="none" normalizeH="0" baseline="0" dirty="0" smtClean="0">
                <a:ln>
                  <a:noFill/>
                </a:ln>
                <a:solidFill>
                  <a:schemeClr val="bg2">
                    <a:lumMod val="25000"/>
                  </a:schemeClr>
                </a:solidFill>
                <a:effectLst/>
                <a:latin typeface="Arial" pitchFamily="34" charset="0"/>
                <a:cs typeface="Arial" pitchFamily="34" charset="0"/>
              </a:rPr>
              <a:t>- Having personal trustworthy relationships</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200" b="0" i="0" u="none" strike="noStrike" cap="none" normalizeH="0" baseline="0" dirty="0" smtClean="0">
                <a:ln>
                  <a:noFill/>
                </a:ln>
                <a:solidFill>
                  <a:schemeClr val="bg2">
                    <a:lumMod val="25000"/>
                  </a:schemeClr>
                </a:solidFill>
                <a:effectLst/>
                <a:latin typeface="Arial" pitchFamily="34" charset="0"/>
                <a:cs typeface="Arial" pitchFamily="34" charset="0"/>
              </a:rPr>
              <a:t>- Access to rightful acquiring of wealth</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200" b="0" i="0" u="none" strike="noStrike" cap="none" normalizeH="0" baseline="0" dirty="0" smtClean="0">
                <a:ln>
                  <a:noFill/>
                </a:ln>
                <a:solidFill>
                  <a:schemeClr val="bg2">
                    <a:lumMod val="25000"/>
                  </a:schemeClr>
                </a:solidFill>
                <a:effectLst/>
                <a:latin typeface="Arial" pitchFamily="34" charset="0"/>
                <a:cs typeface="Arial" pitchFamily="34" charset="0"/>
              </a:rPr>
              <a:t>- Compassionate behavior and work</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200" b="0" i="0" u="none" strike="noStrike" cap="none" normalizeH="0" baseline="0" dirty="0" smtClean="0">
                <a:ln>
                  <a:noFill/>
                </a:ln>
                <a:solidFill>
                  <a:schemeClr val="bg2">
                    <a:lumMod val="25000"/>
                  </a:schemeClr>
                </a:solidFill>
                <a:effectLst/>
                <a:latin typeface="Arial" pitchFamily="34" charset="0"/>
                <a:cs typeface="Arial" pitchFamily="34" charset="0"/>
              </a:rPr>
              <a:t/>
            </a:r>
            <a:br>
              <a:rPr kumimoji="0" lang="en-US" sz="1200" b="0" i="0" u="none" strike="noStrike" cap="none" normalizeH="0" baseline="0" dirty="0" smtClean="0">
                <a:ln>
                  <a:noFill/>
                </a:ln>
                <a:solidFill>
                  <a:schemeClr val="bg2">
                    <a:lumMod val="25000"/>
                  </a:schemeClr>
                </a:solidFill>
                <a:effectLst/>
                <a:latin typeface="Arial" pitchFamily="34" charset="0"/>
                <a:cs typeface="Arial" pitchFamily="34" charset="0"/>
              </a:rPr>
            </a:br>
            <a:endParaRPr kumimoji="0" lang="en-US" sz="1200" b="0" i="0" u="none" strike="noStrike" cap="none" normalizeH="0" baseline="0" dirty="0" smtClean="0">
              <a:ln>
                <a:noFill/>
              </a:ln>
              <a:solidFill>
                <a:schemeClr val="bg2">
                  <a:lumMod val="25000"/>
                </a:schemeClr>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43200" y="1219200"/>
            <a:ext cx="3106941" cy="307777"/>
          </a:xfrm>
          <a:prstGeom prst="rect">
            <a:avLst/>
          </a:prstGeom>
        </p:spPr>
        <p:txBody>
          <a:bodyPr wrap="none">
            <a:spAutoFit/>
          </a:bodyPr>
          <a:lstStyle/>
          <a:p>
            <a:pPr algn="ctr"/>
            <a:r>
              <a:rPr lang="en-US" sz="1400" b="1" dirty="0" smtClean="0">
                <a:solidFill>
                  <a:srgbClr val="FF0000"/>
                </a:solidFill>
                <a:latin typeface="Arial" pitchFamily="34" charset="0"/>
                <a:ea typeface="Times New Roman" pitchFamily="18" charset="0"/>
                <a:cs typeface="Arial" pitchFamily="34" charset="0"/>
              </a:rPr>
              <a:t>Defects in Ethical Human Conduct</a:t>
            </a:r>
            <a:endParaRPr lang="en-US" sz="1400" b="1" dirty="0">
              <a:solidFill>
                <a:srgbClr val="FF0000"/>
              </a:solidFill>
            </a:endParaRPr>
          </a:p>
        </p:txBody>
      </p:sp>
      <p:pic>
        <p:nvPicPr>
          <p:cNvPr id="3" name="Picture 2" descr="WhatsApp Image 2023-07-31 at 11.55.19 AM.jpeg"/>
          <p:cNvPicPr>
            <a:picLocks noChangeAspect="1"/>
          </p:cNvPicPr>
          <p:nvPr/>
        </p:nvPicPr>
        <p:blipFill>
          <a:blip r:embed="rId2">
            <a:lum bright="10000"/>
          </a:blip>
          <a:srcRect l="8526" r="6798"/>
          <a:stretch>
            <a:fillRect/>
          </a:stretch>
        </p:blipFill>
        <p:spPr>
          <a:xfrm rot="16200000">
            <a:off x="2380861" y="247260"/>
            <a:ext cx="3962400" cy="7277878"/>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WhatsApp Image 2023-07-31 at 11.55.44 AM.jpeg"/>
          <p:cNvPicPr>
            <a:picLocks noChangeAspect="1"/>
          </p:cNvPicPr>
          <p:nvPr/>
        </p:nvPicPr>
        <p:blipFill>
          <a:blip r:embed="rId2">
            <a:lum contrast="20000"/>
          </a:blip>
          <a:srcRect l="2006" t="3333" r="5206"/>
          <a:stretch>
            <a:fillRect/>
          </a:stretch>
        </p:blipFill>
        <p:spPr>
          <a:xfrm rot="16200000">
            <a:off x="2476500" y="190501"/>
            <a:ext cx="4419600" cy="6629398"/>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WhatsApp Image 2023-07-31 at 11.56.39 AM.jpeg"/>
          <p:cNvPicPr>
            <a:picLocks noChangeAspect="1"/>
          </p:cNvPicPr>
          <p:nvPr/>
        </p:nvPicPr>
        <p:blipFill>
          <a:blip r:embed="rId2">
            <a:lum bright="-30000" contrast="40000"/>
          </a:blip>
          <a:srcRect l="3778" t="2222" b="12222"/>
          <a:stretch>
            <a:fillRect/>
          </a:stretch>
        </p:blipFill>
        <p:spPr>
          <a:xfrm rot="16200000">
            <a:off x="2311858" y="269416"/>
            <a:ext cx="4810124" cy="684304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Lecture 23: Natural Acceptance of Human Values ( Implications of the Right  Understanding ) - ppt download"/>
          <p:cNvPicPr>
            <a:picLocks noChangeAspect="1" noChangeArrowheads="1"/>
          </p:cNvPicPr>
          <p:nvPr/>
        </p:nvPicPr>
        <p:blipFill>
          <a:blip r:embed="rId2"/>
          <a:srcRect/>
          <a:stretch>
            <a:fillRect/>
          </a:stretch>
        </p:blipFill>
        <p:spPr bwMode="auto">
          <a:xfrm>
            <a:off x="688975" y="421480"/>
            <a:ext cx="8074025" cy="605552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619780"/>
            <a:ext cx="7569444" cy="523220"/>
          </a:xfrm>
          <a:prstGeom prst="rect">
            <a:avLst/>
          </a:prstGeom>
        </p:spPr>
        <p:txBody>
          <a:bodyPr wrap="none">
            <a:spAutoFit/>
          </a:bodyPr>
          <a:lstStyle/>
          <a:p>
            <a:pPr lvl="0" algn="ctr"/>
            <a:r>
              <a:rPr lang="en-US" sz="1400" b="1" dirty="0" smtClean="0">
                <a:solidFill>
                  <a:srgbClr val="FF0000"/>
                </a:solidFill>
                <a:latin typeface="Arial" pitchFamily="34" charset="0"/>
                <a:ea typeface="Times New Roman" pitchFamily="18" charset="0"/>
                <a:cs typeface="Arial" pitchFamily="34" charset="0"/>
              </a:rPr>
              <a:t>Holistic Alternative and Universal </a:t>
            </a:r>
            <a:r>
              <a:rPr lang="en-US" sz="1400" b="1" dirty="0" smtClean="0">
                <a:solidFill>
                  <a:srgbClr val="FF0000"/>
                </a:solidFill>
                <a:latin typeface="Arial" pitchFamily="34" charset="0"/>
                <a:ea typeface="Times New Roman" pitchFamily="18" charset="0"/>
                <a:cs typeface="Arial" pitchFamily="34" charset="0"/>
              </a:rPr>
              <a:t>Order &amp; </a:t>
            </a:r>
            <a:r>
              <a:rPr lang="en-US" sz="1400" b="1" dirty="0" smtClean="0">
                <a:solidFill>
                  <a:srgbClr val="002060"/>
                </a:solidFill>
                <a:latin typeface="Arial" pitchFamily="34" charset="0"/>
                <a:ea typeface="Times New Roman" pitchFamily="18" charset="0"/>
                <a:cs typeface="Arial" pitchFamily="34" charset="0"/>
              </a:rPr>
              <a:t>Universal Human Order and Ethical </a:t>
            </a:r>
            <a:r>
              <a:rPr lang="en-US" sz="1400" b="1" dirty="0" smtClean="0">
                <a:solidFill>
                  <a:srgbClr val="002060"/>
                </a:solidFill>
                <a:latin typeface="Arial" pitchFamily="34" charset="0"/>
                <a:ea typeface="Times New Roman" pitchFamily="18" charset="0"/>
                <a:cs typeface="Arial" pitchFamily="34" charset="0"/>
              </a:rPr>
              <a:t>Conduct</a:t>
            </a:r>
            <a:endParaRPr lang="en-US" sz="900" b="1" dirty="0" smtClean="0">
              <a:solidFill>
                <a:srgbClr val="002060"/>
              </a:solidFill>
              <a:latin typeface="Arial" pitchFamily="34" charset="0"/>
              <a:cs typeface="Arial" pitchFamily="34" charset="0"/>
            </a:endParaRPr>
          </a:p>
          <a:p>
            <a:pPr algn="ctr"/>
            <a:endParaRPr lang="en-US" sz="1400" b="1" dirty="0">
              <a:solidFill>
                <a:srgbClr val="FF0000"/>
              </a:solidFill>
            </a:endParaRPr>
          </a:p>
        </p:txBody>
      </p:sp>
      <p:pic>
        <p:nvPicPr>
          <p:cNvPr id="4098" name="Picture 2" descr="What Do You Mean By Universal Human Order"/>
          <p:cNvPicPr>
            <a:picLocks noChangeAspect="1" noChangeArrowheads="1"/>
          </p:cNvPicPr>
          <p:nvPr/>
        </p:nvPicPr>
        <p:blipFill>
          <a:blip r:embed="rId2"/>
          <a:srcRect/>
          <a:stretch>
            <a:fillRect/>
          </a:stretch>
        </p:blipFill>
        <p:spPr bwMode="auto">
          <a:xfrm>
            <a:off x="6096000" y="2057400"/>
            <a:ext cx="2105025" cy="2171701"/>
          </a:xfrm>
          <a:prstGeom prst="rect">
            <a:avLst/>
          </a:prstGeom>
          <a:noFill/>
        </p:spPr>
      </p:pic>
      <p:pic>
        <p:nvPicPr>
          <p:cNvPr id="4100" name="Picture 4" descr="Kve 401 (uhvpe) implications of holistic understanding 1 of 3"/>
          <p:cNvPicPr>
            <a:picLocks noChangeAspect="1" noChangeArrowheads="1"/>
          </p:cNvPicPr>
          <p:nvPr/>
        </p:nvPicPr>
        <p:blipFill>
          <a:blip r:embed="rId3"/>
          <a:srcRect r="8333" b="31111"/>
          <a:stretch>
            <a:fillRect/>
          </a:stretch>
        </p:blipFill>
        <p:spPr bwMode="auto">
          <a:xfrm>
            <a:off x="838200" y="1905000"/>
            <a:ext cx="4191000" cy="236220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585079"/>
            <a:ext cx="8534400" cy="3139321"/>
          </a:xfrm>
          <a:prstGeom prst="rect">
            <a:avLst/>
          </a:prstGeom>
        </p:spPr>
        <p:txBody>
          <a:bodyPr wrap="square">
            <a:spAutoFit/>
          </a:bodyPr>
          <a:lstStyle/>
          <a:p>
            <a:pPr algn="just">
              <a:lnSpc>
                <a:spcPct val="150000"/>
              </a:lnSpc>
            </a:pPr>
            <a:r>
              <a:rPr lang="en-US" sz="1200" dirty="0" smtClean="0">
                <a:latin typeface="Arial" pitchFamily="34" charset="0"/>
                <a:cs typeface="Arial" pitchFamily="34" charset="0"/>
              </a:rPr>
              <a:t>The implications of value-based living can be studied in the following terms:</a:t>
            </a:r>
          </a:p>
          <a:p>
            <a:pPr algn="just">
              <a:lnSpc>
                <a:spcPct val="150000"/>
              </a:lnSpc>
            </a:pPr>
            <a:r>
              <a:rPr lang="en-US" sz="1200" b="1" dirty="0" smtClean="0">
                <a:latin typeface="Arial" pitchFamily="34" charset="0"/>
                <a:cs typeface="Arial" pitchFamily="34" charset="0"/>
              </a:rPr>
              <a:t>At the level of the individual — </a:t>
            </a:r>
            <a:r>
              <a:rPr lang="en-US" sz="1200" dirty="0" smtClean="0">
                <a:latin typeface="Arial" pitchFamily="34" charset="0"/>
                <a:cs typeface="Arial" pitchFamily="34" charset="0"/>
              </a:rPr>
              <a:t>Transition towards happiness and prosperity will take place at the individual level. It will </a:t>
            </a:r>
            <a:r>
              <a:rPr lang="en-US" sz="1200" dirty="0" smtClean="0">
                <a:latin typeface="Arial" pitchFamily="34" charset="0"/>
                <a:cs typeface="Arial" pitchFamily="34" charset="0"/>
              </a:rPr>
              <a:t>instill </a:t>
            </a:r>
            <a:r>
              <a:rPr lang="en-US" sz="1200" dirty="0" smtClean="0">
                <a:latin typeface="Arial" pitchFamily="34" charset="0"/>
                <a:cs typeface="Arial" pitchFamily="34" charset="0"/>
              </a:rPr>
              <a:t>self confidence, spontaneous joyfulness, peace, contentment and bliss in the self, and also perseverance, bravery and generosity in living of the individual.</a:t>
            </a:r>
          </a:p>
          <a:p>
            <a:pPr algn="just">
              <a:lnSpc>
                <a:spcPct val="150000"/>
              </a:lnSpc>
            </a:pPr>
            <a:r>
              <a:rPr lang="en-US" sz="1200" b="1" dirty="0" smtClean="0">
                <a:latin typeface="Arial" pitchFamily="34" charset="0"/>
                <a:cs typeface="Arial" pitchFamily="34" charset="0"/>
              </a:rPr>
              <a:t>At the level of the family - </a:t>
            </a:r>
            <a:r>
              <a:rPr lang="en-US" sz="1200" dirty="0" smtClean="0">
                <a:latin typeface="Arial" pitchFamily="34" charset="0"/>
                <a:cs typeface="Arial" pitchFamily="34" charset="0"/>
              </a:rPr>
              <a:t>Mutual </a:t>
            </a:r>
            <a:r>
              <a:rPr lang="en-US" sz="1200" dirty="0" smtClean="0">
                <a:latin typeface="Arial" pitchFamily="34" charset="0"/>
                <a:cs typeface="Arial" pitchFamily="34" charset="0"/>
              </a:rPr>
              <a:t>fulfillment </a:t>
            </a:r>
            <a:r>
              <a:rPr lang="en-US" sz="1200" dirty="0" smtClean="0">
                <a:latin typeface="Arial" pitchFamily="34" charset="0"/>
                <a:cs typeface="Arial" pitchFamily="34" charset="0"/>
              </a:rPr>
              <a:t>in relationships, prosperity in the family, sustenance of joint families, family as the building block of societal order in place of law enforcing bodies, respect for all without differentiation on the basis of age, gender, caste, race, money, post, creed, etc.</a:t>
            </a:r>
          </a:p>
          <a:p>
            <a:pPr algn="just">
              <a:lnSpc>
                <a:spcPct val="150000"/>
              </a:lnSpc>
            </a:pPr>
            <a:r>
              <a:rPr lang="en-US" sz="1200" b="1" dirty="0" smtClean="0">
                <a:latin typeface="Arial" pitchFamily="34" charset="0"/>
                <a:cs typeface="Arial" pitchFamily="34" charset="0"/>
              </a:rPr>
              <a:t>At the level of the society — </a:t>
            </a:r>
            <a:r>
              <a:rPr lang="en-US" sz="1200" dirty="0" smtClean="0">
                <a:latin typeface="Arial" pitchFamily="34" charset="0"/>
                <a:cs typeface="Arial" pitchFamily="34" charset="0"/>
              </a:rPr>
              <a:t>Fearlessness in the society, holistic systems for education, health, justice, production, exchange and storage, harmony between nations, world growing as a family.</a:t>
            </a:r>
          </a:p>
          <a:p>
            <a:pPr algn="just">
              <a:lnSpc>
                <a:spcPct val="150000"/>
              </a:lnSpc>
            </a:pPr>
            <a:r>
              <a:rPr lang="en-US" sz="1200" b="1" dirty="0" smtClean="0">
                <a:latin typeface="Arial" pitchFamily="34" charset="0"/>
                <a:cs typeface="Arial" pitchFamily="34" charset="0"/>
              </a:rPr>
              <a:t>At the level of nature — </a:t>
            </a:r>
            <a:r>
              <a:rPr lang="en-US" sz="1200" dirty="0" smtClean="0">
                <a:latin typeface="Arial" pitchFamily="34" charset="0"/>
                <a:cs typeface="Arial" pitchFamily="34" charset="0"/>
              </a:rPr>
              <a:t>Co-existence of all units in nature, earth getting more and more suited for sustenance of all entities on the globe, balance of seasons, proper development</a:t>
            </a:r>
            <a:endParaRPr lang="en-US" sz="1200" dirty="0">
              <a:latin typeface="Arial" pitchFamily="34" charset="0"/>
              <a:cs typeface="Arial"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194</TotalTime>
  <Words>350</Words>
  <Application>Microsoft Office PowerPoint</Application>
  <PresentationFormat>On-screen Show (4:3)</PresentationFormat>
  <Paragraphs>56</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Ramesh</dc:creator>
  <cp:lastModifiedBy>Ramesh</cp:lastModifiedBy>
  <cp:revision>44</cp:revision>
  <dcterms:created xsi:type="dcterms:W3CDTF">2006-08-16T00:00:00Z</dcterms:created>
  <dcterms:modified xsi:type="dcterms:W3CDTF">2023-07-31T10:38:23Z</dcterms:modified>
</cp:coreProperties>
</file>