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 id="266" r:id="rId12"/>
    <p:sldId id="268" r:id="rId13"/>
    <p:sldId id="267"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432" y="6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vit.ac.in/files/Ethics_Manual.pdf"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1524000" y="1447800"/>
            <a:ext cx="5519949" cy="2677656"/>
          </a:xfrm>
          <a:prstGeom prst="rect">
            <a:avLst/>
          </a:prstGeom>
          <a:noFill/>
          <a:ln w="9525">
            <a:noFill/>
            <a:miter lim="800000"/>
            <a:headEnd/>
            <a:tailEnd/>
          </a:ln>
          <a:effectLst/>
        </p:spPr>
        <p:txBody>
          <a:bodyPr vert="horz" wrap="none" lIns="73002" tIns="45720" rIns="91440" bIns="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531813" algn="l"/>
              </a:tabLst>
            </a:pPr>
            <a:r>
              <a:rPr kumimoji="0" lang="en-US" sz="12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UNIT V</a:t>
            </a:r>
          </a:p>
          <a:p>
            <a:pPr marL="0" marR="0" lvl="0" indent="0" algn="ctr" defTabSz="914400" rtl="0" eaLnBrk="1" fontAlgn="base" latinLnBrk="0" hangingPunct="1">
              <a:lnSpc>
                <a:spcPct val="150000"/>
              </a:lnSpc>
              <a:spcBef>
                <a:spcPct val="0"/>
              </a:spcBef>
              <a:spcAft>
                <a:spcPct val="0"/>
              </a:spcAft>
              <a:buClrTx/>
              <a:buSzTx/>
              <a:buFontTx/>
              <a:buNone/>
              <a:tabLst>
                <a:tab pos="531813" algn="l"/>
              </a:tabLst>
            </a:pPr>
            <a:r>
              <a:rPr kumimoji="0" lang="en-US" sz="12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Professional Ethics</a:t>
            </a:r>
          </a:p>
          <a:p>
            <a:pPr marL="0" marR="0" lvl="0" indent="0" algn="ctr" defTabSz="914400" rtl="0" eaLnBrk="1" fontAlgn="base" latinLnBrk="0" hangingPunct="1">
              <a:lnSpc>
                <a:spcPct val="150000"/>
              </a:lnSpc>
              <a:spcBef>
                <a:spcPct val="0"/>
              </a:spcBef>
              <a:spcAft>
                <a:spcPct val="0"/>
              </a:spcAft>
              <a:buClrTx/>
              <a:buSzTx/>
              <a:buFontTx/>
              <a:buNone/>
              <a:tabLst>
                <a:tab pos="531813" algn="l"/>
              </a:tabLst>
            </a:pPr>
            <a:endParaRPr kumimoji="0" lang="en-US" sz="12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Value based Life and Profession.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Professional Ethics and Right Understanding.</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Competence in Professional Ethics.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Issues in Professional Ethics – The Current Scenario.</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Vision for Holistic Technologies, Production System and Management Models.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531813"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533400"/>
            <a:ext cx="6781800" cy="5878532"/>
          </a:xfrm>
          <a:prstGeom prst="rect">
            <a:avLst/>
          </a:prstGeom>
          <a:noFill/>
        </p:spPr>
        <p:txBody>
          <a:bodyPr wrap="square" rtlCol="0">
            <a:spAutoFit/>
          </a:bodyPr>
          <a:lstStyle/>
          <a:p>
            <a:r>
              <a:rPr lang="en-US" sz="1600" b="1" dirty="0" smtClean="0">
                <a:solidFill>
                  <a:srgbClr val="FF0000"/>
                </a:solidFill>
                <a:latin typeface="Arial" pitchFamily="34" charset="0"/>
                <a:cs typeface="Arial" pitchFamily="34" charset="0"/>
              </a:rPr>
              <a:t>Building Competency in YOU:</a:t>
            </a:r>
          </a:p>
          <a:p>
            <a:endParaRPr lang="en-US" dirty="0" smtClean="0"/>
          </a:p>
          <a:p>
            <a:pPr>
              <a:lnSpc>
                <a:spcPct val="150000"/>
              </a:lnSpc>
              <a:buFont typeface="Wingdings" pitchFamily="2" charset="2"/>
              <a:buChar char="v"/>
            </a:pPr>
            <a:r>
              <a:rPr lang="en-US" dirty="0" smtClean="0"/>
              <a:t> Communication</a:t>
            </a:r>
          </a:p>
          <a:p>
            <a:pPr>
              <a:lnSpc>
                <a:spcPct val="150000"/>
              </a:lnSpc>
              <a:buFont typeface="Wingdings" pitchFamily="2" charset="2"/>
              <a:buChar char="v"/>
            </a:pPr>
            <a:r>
              <a:rPr lang="en-US" dirty="0" smtClean="0"/>
              <a:t>Achievement/results orientation</a:t>
            </a:r>
          </a:p>
          <a:p>
            <a:pPr>
              <a:lnSpc>
                <a:spcPct val="150000"/>
              </a:lnSpc>
              <a:buFont typeface="Wingdings" pitchFamily="2" charset="2"/>
              <a:buChar char="v"/>
            </a:pPr>
            <a:r>
              <a:rPr lang="en-US" dirty="0" smtClean="0"/>
              <a:t>Customer focus</a:t>
            </a:r>
          </a:p>
          <a:p>
            <a:pPr>
              <a:lnSpc>
                <a:spcPct val="150000"/>
              </a:lnSpc>
              <a:buFont typeface="Wingdings" pitchFamily="2" charset="2"/>
              <a:buChar char="v"/>
            </a:pPr>
            <a:r>
              <a:rPr lang="en-US" dirty="0" smtClean="0"/>
              <a:t>Teamwork</a:t>
            </a:r>
          </a:p>
          <a:p>
            <a:pPr>
              <a:lnSpc>
                <a:spcPct val="150000"/>
              </a:lnSpc>
              <a:buFont typeface="Wingdings" pitchFamily="2" charset="2"/>
              <a:buChar char="v"/>
            </a:pPr>
            <a:r>
              <a:rPr lang="en-US" dirty="0" smtClean="0"/>
              <a:t>Leadership</a:t>
            </a:r>
          </a:p>
          <a:p>
            <a:pPr>
              <a:lnSpc>
                <a:spcPct val="150000"/>
              </a:lnSpc>
              <a:buFont typeface="Wingdings" pitchFamily="2" charset="2"/>
              <a:buChar char="v"/>
            </a:pPr>
            <a:r>
              <a:rPr lang="en-US" dirty="0" smtClean="0"/>
              <a:t>Planning and organizing</a:t>
            </a:r>
          </a:p>
          <a:p>
            <a:pPr>
              <a:lnSpc>
                <a:spcPct val="150000"/>
              </a:lnSpc>
              <a:buFont typeface="Wingdings" pitchFamily="2" charset="2"/>
              <a:buChar char="v"/>
            </a:pPr>
            <a:r>
              <a:rPr lang="en-US" dirty="0" smtClean="0"/>
              <a:t>Business awareness</a:t>
            </a:r>
          </a:p>
          <a:p>
            <a:pPr>
              <a:lnSpc>
                <a:spcPct val="150000"/>
              </a:lnSpc>
              <a:buFont typeface="Wingdings" pitchFamily="2" charset="2"/>
              <a:buChar char="v"/>
            </a:pPr>
            <a:r>
              <a:rPr lang="en-US" dirty="0" smtClean="0"/>
              <a:t>Flexibility and adaptability</a:t>
            </a:r>
          </a:p>
          <a:p>
            <a:pPr>
              <a:lnSpc>
                <a:spcPct val="150000"/>
              </a:lnSpc>
              <a:buFont typeface="Wingdings" pitchFamily="2" charset="2"/>
              <a:buChar char="v"/>
            </a:pPr>
            <a:r>
              <a:rPr lang="en-US" dirty="0" smtClean="0"/>
              <a:t>Developing others</a:t>
            </a:r>
          </a:p>
          <a:p>
            <a:pPr>
              <a:lnSpc>
                <a:spcPct val="150000"/>
              </a:lnSpc>
              <a:buFont typeface="Wingdings" pitchFamily="2" charset="2"/>
              <a:buChar char="v"/>
            </a:pPr>
            <a:r>
              <a:rPr lang="en-US" dirty="0" smtClean="0"/>
              <a:t>Problem-solving</a:t>
            </a:r>
          </a:p>
          <a:p>
            <a:pPr>
              <a:lnSpc>
                <a:spcPct val="150000"/>
              </a:lnSpc>
              <a:buFont typeface="Wingdings" pitchFamily="2" charset="2"/>
              <a:buChar char="v"/>
            </a:pPr>
            <a:r>
              <a:rPr lang="en-US" dirty="0" smtClean="0"/>
              <a:t>Analytical thinking</a:t>
            </a:r>
          </a:p>
          <a:p>
            <a:pPr>
              <a:lnSpc>
                <a:spcPct val="150000"/>
              </a:lnSpc>
              <a:buFont typeface="Wingdings" pitchFamily="2" charset="2"/>
              <a:buChar char="v"/>
            </a:pPr>
            <a:r>
              <a:rPr lang="en-US" dirty="0" smtClean="0"/>
              <a:t>Building relationships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533942"/>
            <a:ext cx="6553200" cy="2123658"/>
          </a:xfrm>
          <a:prstGeom prst="rect">
            <a:avLst/>
          </a:prstGeom>
          <a:noFill/>
        </p:spPr>
        <p:txBody>
          <a:bodyPr wrap="square" rtlCol="0">
            <a:spAutoFit/>
          </a:bodyPr>
          <a:lstStyle/>
          <a:p>
            <a:pPr algn="just">
              <a:lnSpc>
                <a:spcPct val="150000"/>
              </a:lnSpc>
            </a:pPr>
            <a:r>
              <a:rPr lang="en-US" sz="1400" b="1" dirty="0" smtClean="0">
                <a:solidFill>
                  <a:srgbClr val="FF0000"/>
                </a:solidFill>
                <a:latin typeface="Arial" pitchFamily="34" charset="0"/>
                <a:cs typeface="Arial" pitchFamily="34" charset="0"/>
              </a:rPr>
              <a:t>Professional competence:</a:t>
            </a:r>
          </a:p>
          <a:p>
            <a:pPr algn="just">
              <a:lnSpc>
                <a:spcPct val="150000"/>
              </a:lnSpc>
              <a:buFont typeface="Wingdings" pitchFamily="2" charset="2"/>
              <a:buChar char="§"/>
            </a:pPr>
            <a:r>
              <a:rPr lang="en-US" sz="1400" dirty="0" smtClean="0">
                <a:latin typeface="Arial" pitchFamily="34" charset="0"/>
                <a:cs typeface="Arial" pitchFamily="34" charset="0"/>
              </a:rPr>
              <a:t> </a:t>
            </a:r>
            <a:r>
              <a:rPr lang="en-US" sz="1200" dirty="0" smtClean="0">
                <a:latin typeface="Arial" pitchFamily="34" charset="0"/>
                <a:cs typeface="Arial" pitchFamily="34" charset="0"/>
              </a:rPr>
              <a:t>By having competencies defined in the organization, it allows employees to know what they need to be productive.</a:t>
            </a:r>
          </a:p>
          <a:p>
            <a:pPr algn="just">
              <a:lnSpc>
                <a:spcPct val="150000"/>
              </a:lnSpc>
              <a:buFont typeface="Wingdings" pitchFamily="2" charset="2"/>
              <a:buChar char="§"/>
            </a:pPr>
            <a:r>
              <a:rPr lang="en-US" sz="1200" dirty="0" smtClean="0">
                <a:latin typeface="Arial" pitchFamily="34" charset="0"/>
                <a:cs typeface="Arial" pitchFamily="34" charset="0"/>
              </a:rPr>
              <a:t>For competencies where employees are lacking, they can learn.</a:t>
            </a:r>
          </a:p>
          <a:p>
            <a:pPr algn="just">
              <a:lnSpc>
                <a:spcPct val="150000"/>
              </a:lnSpc>
              <a:buFont typeface="Wingdings" pitchFamily="2" charset="2"/>
              <a:buChar char="§"/>
            </a:pPr>
            <a:r>
              <a:rPr lang="en-US" sz="1200" dirty="0" smtClean="0">
                <a:latin typeface="Arial" pitchFamily="34" charset="0"/>
                <a:cs typeface="Arial" pitchFamily="34" charset="0"/>
              </a:rPr>
              <a:t>It allows employees to know what they need to be productive.</a:t>
            </a:r>
          </a:p>
          <a:p>
            <a:pPr algn="just">
              <a:lnSpc>
                <a:spcPct val="150000"/>
              </a:lnSpc>
              <a:buFont typeface="Wingdings" pitchFamily="2" charset="2"/>
              <a:buChar char="§"/>
            </a:pPr>
            <a:r>
              <a:rPr lang="en-US" sz="1200" dirty="0" smtClean="0">
                <a:latin typeface="Arial" pitchFamily="34" charset="0"/>
                <a:cs typeface="Arial" pitchFamily="34" charset="0"/>
              </a:rPr>
              <a:t>It allows employees to how to make sustainable production.</a:t>
            </a:r>
          </a:p>
          <a:p>
            <a:pPr algn="just">
              <a:lnSpc>
                <a:spcPct val="150000"/>
              </a:lnSpc>
              <a:buFont typeface="Wingdings" pitchFamily="2" charset="2"/>
              <a:buChar char="§"/>
            </a:pPr>
            <a:r>
              <a:rPr lang="en-US" sz="1200" dirty="0" smtClean="0">
                <a:latin typeface="Arial" pitchFamily="34" charset="0"/>
                <a:cs typeface="Arial" pitchFamily="34" charset="0"/>
              </a:rPr>
              <a:t>It also make one to do production by keeping in mind the human values.</a:t>
            </a: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Ethical Competence | SpringerLink"/>
          <p:cNvPicPr>
            <a:picLocks noChangeAspect="1" noChangeArrowheads="1"/>
          </p:cNvPicPr>
          <p:nvPr/>
        </p:nvPicPr>
        <p:blipFill>
          <a:blip r:embed="rId2"/>
          <a:srcRect/>
          <a:stretch>
            <a:fillRect/>
          </a:stretch>
        </p:blipFill>
        <p:spPr bwMode="auto">
          <a:xfrm>
            <a:off x="2590800" y="1971674"/>
            <a:ext cx="4162425" cy="328612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Professional Ethics: Beyond the Clinical Competency - ScienceDirect"/>
          <p:cNvPicPr>
            <a:picLocks noChangeAspect="1" noChangeArrowheads="1"/>
          </p:cNvPicPr>
          <p:nvPr/>
        </p:nvPicPr>
        <p:blipFill>
          <a:blip r:embed="rId2"/>
          <a:srcRect/>
          <a:stretch>
            <a:fillRect/>
          </a:stretch>
        </p:blipFill>
        <p:spPr bwMode="auto">
          <a:xfrm>
            <a:off x="2095500" y="952499"/>
            <a:ext cx="4838700" cy="407670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767448"/>
            <a:ext cx="6858000" cy="375552"/>
          </a:xfrm>
          <a:prstGeom prst="rect">
            <a:avLst/>
          </a:prstGeom>
        </p:spPr>
        <p:txBody>
          <a:bodyPr wrap="square">
            <a:spAutoFit/>
          </a:bodyPr>
          <a:lstStyle/>
          <a:p>
            <a:pPr lvl="0" algn="ctr" eaLnBrk="0" fontAlgn="base" hangingPunct="0">
              <a:lnSpc>
                <a:spcPct val="150000"/>
              </a:lnSpc>
              <a:spcBef>
                <a:spcPct val="0"/>
              </a:spcBef>
              <a:spcAft>
                <a:spcPct val="0"/>
              </a:spcAft>
              <a:buFontTx/>
              <a:buChar char="•"/>
              <a:tabLst>
                <a:tab pos="531813" algn="l"/>
              </a:tabLst>
            </a:pPr>
            <a:r>
              <a:rPr lang="en-US" sz="1400" b="1" dirty="0" smtClean="0">
                <a:solidFill>
                  <a:srgbClr val="FF0000"/>
                </a:solidFill>
                <a:latin typeface="Arial" pitchFamily="34" charset="0"/>
                <a:ea typeface="Times New Roman" pitchFamily="18" charset="0"/>
                <a:cs typeface="Arial" pitchFamily="34" charset="0"/>
              </a:rPr>
              <a:t>Issues in Professional Ethics – The Current </a:t>
            </a:r>
            <a:r>
              <a:rPr lang="en-US" sz="1400" b="1" dirty="0" smtClean="0">
                <a:solidFill>
                  <a:srgbClr val="FF0000"/>
                </a:solidFill>
                <a:latin typeface="Arial" pitchFamily="34" charset="0"/>
                <a:ea typeface="Times New Roman" pitchFamily="18" charset="0"/>
                <a:cs typeface="Arial" pitchFamily="34" charset="0"/>
              </a:rPr>
              <a:t>Scenario</a:t>
            </a:r>
            <a:endParaRPr lang="en-US" sz="1400" b="1" dirty="0" smtClean="0">
              <a:solidFill>
                <a:srgbClr val="FF0000"/>
              </a:solidFill>
              <a:latin typeface="Arial" pitchFamily="34" charset="0"/>
              <a:cs typeface="Arial" pitchFamily="34" charset="0"/>
            </a:endParaRPr>
          </a:p>
        </p:txBody>
      </p:sp>
      <p:sp>
        <p:nvSpPr>
          <p:cNvPr id="4" name="TextBox 3"/>
          <p:cNvSpPr txBox="1"/>
          <p:nvPr/>
        </p:nvSpPr>
        <p:spPr>
          <a:xfrm>
            <a:off x="457200" y="1752600"/>
            <a:ext cx="8458200" cy="2862322"/>
          </a:xfrm>
          <a:prstGeom prst="rect">
            <a:avLst/>
          </a:prstGeom>
          <a:noFill/>
        </p:spPr>
        <p:txBody>
          <a:bodyPr wrap="square" rtlCol="0">
            <a:spAutoFit/>
          </a:bodyPr>
          <a:lstStyle/>
          <a:p>
            <a:pPr>
              <a:lnSpc>
                <a:spcPct val="150000"/>
              </a:lnSpc>
            </a:pPr>
            <a:r>
              <a:rPr lang="en-US" sz="1200" dirty="0" smtClean="0">
                <a:latin typeface="Arial" pitchFamily="34" charset="0"/>
                <a:cs typeface="Arial" pitchFamily="34" charset="0"/>
              </a:rPr>
              <a:t>Issues such as Corruption, Tax evasion, Cut-throat competition, Consumer Exploitation, Adulteration, Endangering Public Health and Safety, Hoarding(accumulating) and Overcharging, Unethical  Advertisements and Sales Promotions.</a:t>
            </a:r>
          </a:p>
          <a:p>
            <a:pPr>
              <a:lnSpc>
                <a:spcPct val="150000"/>
              </a:lnSpc>
            </a:pPr>
            <a:endParaRPr lang="en-US" sz="1200" dirty="0" smtClean="0">
              <a:latin typeface="Arial" pitchFamily="34" charset="0"/>
              <a:cs typeface="Arial" pitchFamily="34" charset="0"/>
            </a:endParaRPr>
          </a:p>
          <a:p>
            <a:pPr>
              <a:lnSpc>
                <a:spcPct val="150000"/>
              </a:lnSpc>
            </a:pPr>
            <a:r>
              <a:rPr lang="en-US" sz="1200" b="1" dirty="0" smtClean="0">
                <a:latin typeface="Arial" pitchFamily="34" charset="0"/>
                <a:cs typeface="Arial" pitchFamily="34" charset="0"/>
              </a:rPr>
              <a:t>The way out:</a:t>
            </a:r>
          </a:p>
          <a:p>
            <a:pPr>
              <a:lnSpc>
                <a:spcPct val="150000"/>
              </a:lnSpc>
              <a:buFont typeface="Wingdings" pitchFamily="2" charset="2"/>
              <a:buChar char="v"/>
            </a:pPr>
            <a:r>
              <a:rPr lang="en-US" sz="1200" dirty="0" smtClean="0">
                <a:latin typeface="Arial" pitchFamily="34" charset="0"/>
                <a:cs typeface="Arial" pitchFamily="34" charset="0"/>
              </a:rPr>
              <a:t> </a:t>
            </a:r>
            <a:r>
              <a:rPr lang="en-US" sz="1200" dirty="0" smtClean="0">
                <a:latin typeface="Arial" pitchFamily="34" charset="0"/>
                <a:cs typeface="Arial" pitchFamily="34" charset="0"/>
              </a:rPr>
              <a:t>Introducing Awareness Programmers, New Courses, Case Studies </a:t>
            </a:r>
          </a:p>
          <a:p>
            <a:pPr>
              <a:lnSpc>
                <a:spcPct val="150000"/>
              </a:lnSpc>
              <a:buFont typeface="Wingdings" pitchFamily="2" charset="2"/>
              <a:buChar char="v"/>
            </a:pPr>
            <a:r>
              <a:rPr lang="en-US" sz="1200" dirty="0" smtClean="0">
                <a:latin typeface="Arial" pitchFamily="34" charset="0"/>
                <a:cs typeface="Arial" pitchFamily="34" charset="0"/>
              </a:rPr>
              <a:t>By administering Others &amp; Prescribing Codes of ethical Conduct for professions.</a:t>
            </a:r>
          </a:p>
          <a:p>
            <a:pPr>
              <a:lnSpc>
                <a:spcPct val="150000"/>
              </a:lnSpc>
              <a:buFont typeface="Wingdings" pitchFamily="2" charset="2"/>
              <a:buChar char="v"/>
            </a:pPr>
            <a:r>
              <a:rPr lang="en-US" sz="1200" dirty="0" smtClean="0">
                <a:latin typeface="Arial" pitchFamily="34" charset="0"/>
                <a:cs typeface="Arial" pitchFamily="34" charset="0"/>
              </a:rPr>
              <a:t>Carrying out intensive audits.</a:t>
            </a:r>
          </a:p>
          <a:p>
            <a:pPr>
              <a:lnSpc>
                <a:spcPct val="150000"/>
              </a:lnSpc>
              <a:buFont typeface="Wingdings" pitchFamily="2" charset="2"/>
              <a:buChar char="v"/>
            </a:pPr>
            <a:r>
              <a:rPr lang="en-US" sz="1200" dirty="0" smtClean="0">
                <a:latin typeface="Arial" pitchFamily="34" charset="0"/>
                <a:cs typeface="Arial" pitchFamily="34" charset="0"/>
              </a:rPr>
              <a:t>Implementing strict laws and harder punishments</a:t>
            </a:r>
          </a:p>
          <a:p>
            <a:pPr>
              <a:lnSpc>
                <a:spcPct val="150000"/>
              </a:lnSpc>
              <a:buFont typeface="Wingdings" pitchFamily="2" charset="2"/>
              <a:buChar char="v"/>
            </a:pPr>
            <a:r>
              <a:rPr lang="en-US" sz="1200" dirty="0" smtClean="0">
                <a:latin typeface="Arial" pitchFamily="34" charset="0"/>
                <a:cs typeface="Arial" pitchFamily="34" charset="0"/>
              </a:rPr>
              <a:t>Carrying out “Sting Operations”</a:t>
            </a:r>
          </a:p>
          <a:p>
            <a:pPr>
              <a:lnSpc>
                <a:spcPct val="150000"/>
              </a:lnSpc>
              <a:buFont typeface="Wingdings" pitchFamily="2" charset="2"/>
              <a:buChar char="v"/>
            </a:pPr>
            <a:r>
              <a:rPr lang="en-US" sz="1200" dirty="0" smtClean="0">
                <a:latin typeface="Arial" pitchFamily="34" charset="0"/>
                <a:cs typeface="Arial" pitchFamily="34" charset="0"/>
              </a:rPr>
              <a:t>Encourage whistle blowing by individuals and Groups</a:t>
            </a:r>
            <a:endParaRPr lang="en-US" sz="12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8305800" cy="375552"/>
          </a:xfrm>
          <a:prstGeom prst="rect">
            <a:avLst/>
          </a:prstGeom>
        </p:spPr>
        <p:txBody>
          <a:bodyPr wrap="square">
            <a:spAutoFit/>
          </a:bodyPr>
          <a:lstStyle/>
          <a:p>
            <a:pPr lvl="0" algn="just" eaLnBrk="0" fontAlgn="base" hangingPunct="0">
              <a:lnSpc>
                <a:spcPct val="150000"/>
              </a:lnSpc>
              <a:spcBef>
                <a:spcPct val="0"/>
              </a:spcBef>
              <a:spcAft>
                <a:spcPct val="0"/>
              </a:spcAft>
              <a:buFontTx/>
              <a:buChar char="•"/>
              <a:tabLst>
                <a:tab pos="531813" algn="l"/>
              </a:tabLst>
            </a:pPr>
            <a:r>
              <a:rPr lang="en-US" sz="1400" b="1" dirty="0" smtClean="0">
                <a:solidFill>
                  <a:srgbClr val="FF0000"/>
                </a:solidFill>
                <a:latin typeface="Arial" pitchFamily="34" charset="0"/>
                <a:ea typeface="Times New Roman" pitchFamily="18" charset="0"/>
                <a:cs typeface="Arial" pitchFamily="34" charset="0"/>
              </a:rPr>
              <a:t>Vision for Holistic Technologies, Production System and Management </a:t>
            </a:r>
            <a:r>
              <a:rPr lang="en-US" sz="1400" b="1" dirty="0" smtClean="0">
                <a:solidFill>
                  <a:srgbClr val="FF0000"/>
                </a:solidFill>
                <a:latin typeface="Arial" pitchFamily="34" charset="0"/>
                <a:ea typeface="Times New Roman" pitchFamily="18" charset="0"/>
                <a:cs typeface="Arial" pitchFamily="34" charset="0"/>
              </a:rPr>
              <a:t>Models</a:t>
            </a:r>
            <a:endParaRPr lang="en-US" sz="1400" b="1" dirty="0" smtClean="0">
              <a:solidFill>
                <a:srgbClr val="FF0000"/>
              </a:solidFill>
              <a:latin typeface="Arial" pitchFamily="34" charset="0"/>
              <a:cs typeface="Arial" pitchFamily="34" charset="0"/>
            </a:endParaRPr>
          </a:p>
        </p:txBody>
      </p:sp>
      <p:sp>
        <p:nvSpPr>
          <p:cNvPr id="27649" name="Rectangle 1"/>
          <p:cNvSpPr>
            <a:spLocks noChangeArrowheads="1"/>
          </p:cNvSpPr>
          <p:nvPr/>
        </p:nvSpPr>
        <p:spPr bwMode="auto">
          <a:xfrm>
            <a:off x="689842" y="914400"/>
            <a:ext cx="7920758" cy="5262979"/>
          </a:xfrm>
          <a:prstGeom prst="rect">
            <a:avLst/>
          </a:prstGeom>
          <a:solidFill>
            <a:srgbClr val="FFF9EE"/>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smtClean="0">
                <a:ln>
                  <a:noFill/>
                </a:ln>
                <a:solidFill>
                  <a:srgbClr val="000000"/>
                </a:solidFill>
                <a:effectLst/>
                <a:latin typeface="Arial" pitchFamily="34" charset="0"/>
                <a:cs typeface="Arial" pitchFamily="34" charset="0"/>
              </a:rPr>
              <a:t>Vision for Holistic Technologies, Production systems and Management Models: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The Holistic Criteria for Evaluation:</a:t>
            </a:r>
            <a:r>
              <a:rPr kumimoji="0" lang="en-US" sz="1200" b="0" i="0" u="none" strike="noStrike" cap="none" normalizeH="0" baseline="0" dirty="0" smtClean="0">
                <a:ln>
                  <a:noFill/>
                </a:ln>
                <a:solidFill>
                  <a:srgbClr val="000000"/>
                </a:solidFill>
                <a:effectLst/>
                <a:latin typeface="Arial" pitchFamily="34" charset="0"/>
                <a:cs typeface="Arial" pitchFamily="34" charset="0"/>
              </a:rPr>
              <a:t/>
            </a:r>
            <a:br>
              <a:rPr kumimoji="0" lang="en-US" sz="1200" b="0" i="0" u="none" strike="noStrike" cap="none" normalizeH="0" baseline="0" dirty="0" smtClean="0">
                <a:ln>
                  <a:noFill/>
                </a:ln>
                <a:solidFill>
                  <a:srgbClr val="000000"/>
                </a:solidFill>
                <a:effectLst/>
                <a:latin typeface="Arial" pitchFamily="34" charset="0"/>
                <a:cs typeface="Arial" pitchFamily="34" charset="0"/>
              </a:rPr>
            </a:b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There are three broad criteria to guide the development of technologies and systems conducive to human welfare:</a:t>
            </a:r>
            <a:br>
              <a:rPr kumimoji="0" lang="en-US" sz="1200" b="0" i="0" u="none" strike="noStrike" cap="none" normalizeH="0" baseline="0" dirty="0" smtClean="0">
                <a:ln>
                  <a:noFill/>
                </a:ln>
                <a:solidFill>
                  <a:srgbClr val="000000"/>
                </a:solidFill>
                <a:effectLst/>
                <a:latin typeface="Arial" pitchFamily="34" charset="0"/>
                <a:cs typeface="Arial" pitchFamily="34" charset="0"/>
              </a:rPr>
            </a:b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1.       Catering to appropriate needs and lifestyles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2.       People friendly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3.       Eco friendly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More specifically, it can be described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Criteria for technologies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Catering to real human needs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Compatible with natural systems and cycles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Facilitating effective utilization of human body, animals, plants and materials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Safe, user friendly and conducive to health</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Producible with local resources and expertise as far as possible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Promoting the use of renewable energy resources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Low cost and energy efficient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Enhancing human interaction and cooperation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Promoting decentralization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Durability and life cycle recyclability of products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04800" y="533400"/>
            <a:ext cx="8686800" cy="416011"/>
          </a:xfrm>
          <a:prstGeom prst="rect">
            <a:avLst/>
          </a:prstGeom>
        </p:spPr>
        <p:txBody>
          <a:bodyPr wrap="square">
            <a:spAutoFit/>
          </a:bodyPr>
          <a:lstStyle/>
          <a:p>
            <a:pPr lvl="0" algn="just" eaLnBrk="0" fontAlgn="base" hangingPunct="0">
              <a:lnSpc>
                <a:spcPct val="150000"/>
              </a:lnSpc>
              <a:spcBef>
                <a:spcPct val="0"/>
              </a:spcBef>
              <a:spcAft>
                <a:spcPct val="0"/>
              </a:spcAft>
              <a:buFontTx/>
              <a:buChar char="•"/>
              <a:tabLst>
                <a:tab pos="531813" algn="l"/>
              </a:tabLst>
            </a:pPr>
            <a:r>
              <a:rPr lang="en-US" sz="1600" b="1" dirty="0" smtClean="0">
                <a:solidFill>
                  <a:srgbClr val="FF0000"/>
                </a:solidFill>
                <a:latin typeface="Arial" pitchFamily="34" charset="0"/>
                <a:ea typeface="Times New Roman" pitchFamily="18" charset="0"/>
                <a:cs typeface="Arial" pitchFamily="34" charset="0"/>
              </a:rPr>
              <a:t>Vision for Holistic Technologies, Production System and Management </a:t>
            </a:r>
            <a:r>
              <a:rPr lang="en-US" sz="1600" b="1" dirty="0" smtClean="0">
                <a:solidFill>
                  <a:srgbClr val="FF0000"/>
                </a:solidFill>
                <a:latin typeface="Arial" pitchFamily="34" charset="0"/>
                <a:ea typeface="Times New Roman" pitchFamily="18" charset="0"/>
                <a:cs typeface="Arial" pitchFamily="34" charset="0"/>
              </a:rPr>
              <a:t>Models:</a:t>
            </a:r>
            <a:endParaRPr lang="en-US" sz="1600" b="1" dirty="0" smtClean="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152400" y="2286000"/>
            <a:ext cx="8610600" cy="3970318"/>
          </a:xfrm>
          <a:prstGeom prst="rect">
            <a:avLst/>
          </a:prstGeom>
          <a:solidFill>
            <a:srgbClr val="FFF9EE"/>
          </a:solidFill>
          <a:ln w="9525">
            <a:noFill/>
            <a:miter lim="800000"/>
            <a:headEnd/>
            <a:tailEnd/>
          </a:ln>
          <a:effectLst/>
        </p:spPr>
        <p:txBody>
          <a:bodyPr vert="horz" wrap="square" lIns="685584"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Criteria for Production Systems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a:r>
            <a:br>
              <a:rPr kumimoji="0" lang="en-US" sz="1200" b="0" i="0" u="none" strike="noStrike" cap="none" normalizeH="0" baseline="0" dirty="0" smtClean="0">
                <a:ln>
                  <a:noFill/>
                </a:ln>
                <a:solidFill>
                  <a:srgbClr val="000000"/>
                </a:solidFill>
                <a:effectLst/>
                <a:latin typeface="Arial" pitchFamily="34" charset="0"/>
                <a:cs typeface="Arial" pitchFamily="34" charset="0"/>
              </a:rPr>
            </a:b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What to produce?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How to produce?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For whom to produce?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And how much to produce?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Criteria to judge the appropriateness of production systems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Optimal utilization of local resources and expertise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Economic viability and sustainability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Priority for local consumption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Matching the pattern of production with the availability/</a:t>
            </a:r>
            <a:r>
              <a:rPr kumimoji="0" lang="en-US" sz="1200" b="0" i="0" u="none" strike="noStrike" cap="none" normalizeH="0" baseline="0" dirty="0" err="1" smtClean="0">
                <a:ln>
                  <a:noFill/>
                </a:ln>
                <a:solidFill>
                  <a:srgbClr val="000000"/>
                </a:solidFill>
                <a:effectLst/>
                <a:latin typeface="Arial" pitchFamily="34" charset="0"/>
                <a:cs typeface="Arial" pitchFamily="34" charset="0"/>
              </a:rPr>
              <a:t>producibilityin</a:t>
            </a:r>
            <a:r>
              <a:rPr kumimoji="0" lang="en-US" sz="1200" b="0" i="0" u="none" strike="noStrike" cap="none" normalizeH="0" baseline="0" dirty="0" smtClean="0">
                <a:ln>
                  <a:noFill/>
                </a:ln>
                <a:solidFill>
                  <a:srgbClr val="000000"/>
                </a:solidFill>
                <a:effectLst/>
                <a:latin typeface="Arial" pitchFamily="34" charset="0"/>
                <a:cs typeface="Arial" pitchFamily="34" charset="0"/>
              </a:rPr>
              <a:t> the local environment and the pattern      	of consumption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Decentralized systems capable of meaningful employment of people in the community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Facilitating production by masses and not mass production in a centralized mode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Promoting individual creativity and sense of accomplishment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Using people-friendly and eco-friendly technologies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Ensuring requisite quality of production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Safe and conducive to health of persons involved in production as well as to others.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652782" y="1377077"/>
            <a:ext cx="7500618" cy="2585323"/>
          </a:xfrm>
          <a:prstGeom prst="rect">
            <a:avLst/>
          </a:prstGeom>
          <a:solidFill>
            <a:srgbClr val="FFF9EE"/>
          </a:solidFill>
          <a:ln w="9525">
            <a:noFill/>
            <a:miter lim="800000"/>
            <a:headEnd/>
            <a:tailEnd/>
          </a:ln>
          <a:effectLst/>
        </p:spPr>
        <p:txBody>
          <a:bodyPr vert="horz" wrap="none" lIns="685584"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Criteria for Humanistic Management Models: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The whole unit working as a well-knit family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Cooperative and motivational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Ensuring correct appraisal of human labor</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Targeting employer-employee as well as consumer satisfaction and not profit maximization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Sharing of responsibility and participative mode of management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Continuous value addition of the persons involved</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Effectively integrating individual competencies and complimentarily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1981200"/>
            <a:ext cx="9144000" cy="2862322"/>
          </a:xfrm>
          <a:prstGeom prst="rect">
            <a:avLst/>
          </a:prstGeom>
          <a:solidFill>
            <a:srgbClr val="FFF9EE"/>
          </a:solidFill>
          <a:ln w="9525">
            <a:noFill/>
            <a:miter lim="800000"/>
            <a:headEnd/>
            <a:tailEnd/>
          </a:ln>
          <a:effectLst/>
        </p:spPr>
        <p:txBody>
          <a:bodyPr vert="horz" wrap="square" lIns="685584"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 Critical Appraisal of the Prevailing Systems: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à The present day models have been developed from the materialistic world view.</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à They are using latest scientific knowledge and sophisticated technologies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à But they are incompatible with ecology and not conducive to Human Welfare.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à Heavily dependent on non-renewable sources causing depletion as well as pollution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à Natural resources, labor etc. are being substituted with the artificial ones.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à More complicated systems which are highly capital and energy intensive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v"/>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à Although labeled as user friendly, and of being superior quality products or systems, they are not conducive to human welfare.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609600" y="1066800"/>
            <a:ext cx="7391399" cy="3416320"/>
          </a:xfrm>
          <a:prstGeom prst="rect">
            <a:avLst/>
          </a:prstGeom>
          <a:solidFill>
            <a:srgbClr val="FFF9EE"/>
          </a:solidFill>
          <a:ln w="9525">
            <a:noFill/>
            <a:miter lim="800000"/>
            <a:headEnd/>
            <a:tailEnd/>
          </a:ln>
          <a:effectLst/>
        </p:spPr>
        <p:txBody>
          <a:bodyPr vert="horz" wrap="square" lIns="685584"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Learning from the Systems in Nature and Traditional Practices: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a:r>
            <a:br>
              <a:rPr kumimoji="0" lang="en-US" sz="1200" b="0" i="0" u="none" strike="noStrike" cap="none" normalizeH="0" baseline="0" dirty="0" smtClean="0">
                <a:ln>
                  <a:noFill/>
                </a:ln>
                <a:solidFill>
                  <a:srgbClr val="000000"/>
                </a:solidFill>
                <a:effectLst/>
                <a:latin typeface="Arial" pitchFamily="34" charset="0"/>
                <a:cs typeface="Arial" pitchFamily="34" charset="0"/>
              </a:rPr>
            </a:br>
            <a:r>
              <a:rPr kumimoji="0" lang="en-US" sz="1200" b="0" i="0" u="none" strike="noStrike" cap="none" normalizeH="0" baseline="0" dirty="0" smtClean="0">
                <a:ln>
                  <a:noFill/>
                </a:ln>
                <a:solidFill>
                  <a:srgbClr val="000000"/>
                </a:solidFill>
                <a:effectLst/>
                <a:latin typeface="Arial" pitchFamily="34" charset="0"/>
                <a:cs typeface="Arial" pitchFamily="34" charset="0"/>
              </a:rPr>
              <a:t>To gain an insight into the holistic systems we need to learn from the systems of nature and from traditional practices. The modern world is living with a wrong notion that nature is meant to be controlled and exploited for human enjoyment. This is what is termed as development these days. But in reality, human beings are an integral part of this self-sustaining nature. Hence it is essential that they live in harmony with nature.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a:r>
            <a:br>
              <a:rPr kumimoji="0" lang="en-US" sz="1200" b="0" i="0" u="none" strike="noStrike" cap="none" normalizeH="0" baseline="0" dirty="0" smtClean="0">
                <a:ln>
                  <a:noFill/>
                </a:ln>
                <a:solidFill>
                  <a:srgbClr val="000000"/>
                </a:solidFill>
                <a:effectLst/>
                <a:latin typeface="Arial" pitchFamily="34" charset="0"/>
                <a:cs typeface="Arial" pitchFamily="34" charset="0"/>
              </a:rPr>
            </a:br>
            <a:r>
              <a:rPr kumimoji="0" lang="en-US" sz="1200" b="0" i="0" u="none" strike="noStrike" cap="none" normalizeH="0" baseline="0" dirty="0" smtClean="0">
                <a:ln>
                  <a:noFill/>
                </a:ln>
                <a:solidFill>
                  <a:srgbClr val="000000"/>
                </a:solidFill>
                <a:effectLst/>
                <a:latin typeface="Arial" pitchFamily="34" charset="0"/>
                <a:cs typeface="Arial" pitchFamily="34" charset="0"/>
              </a:rPr>
              <a:t>Similarly, with the increase in knowledge and skills, and changing needs, many improvisations are being made in technologies. But they are not as eco-friendly and people-friendly as the traditional practices. Hence, it is necessary that the improvisations should </a:t>
            </a:r>
            <a:r>
              <a:rPr kumimoji="0" lang="en-US" sz="1200" b="0" i="0" u="none" strike="noStrike" cap="none" normalizeH="0" baseline="0" dirty="0" err="1" smtClean="0">
                <a:ln>
                  <a:noFill/>
                </a:ln>
                <a:solidFill>
                  <a:srgbClr val="000000"/>
                </a:solidFill>
                <a:effectLst/>
                <a:latin typeface="Arial" pitchFamily="34" charset="0"/>
                <a:cs typeface="Arial" pitchFamily="34" charset="0"/>
              </a:rPr>
              <a:t>recognise</a:t>
            </a:r>
            <a:r>
              <a:rPr kumimoji="0" lang="en-US" sz="1200" b="0" i="0" u="none" strike="noStrike" cap="none" normalizeH="0" baseline="0" dirty="0" smtClean="0">
                <a:ln>
                  <a:noFill/>
                </a:ln>
                <a:solidFill>
                  <a:srgbClr val="000000"/>
                </a:solidFill>
                <a:effectLst/>
                <a:latin typeface="Arial" pitchFamily="34" charset="0"/>
                <a:cs typeface="Arial" pitchFamily="34" charset="0"/>
              </a:rPr>
              <a:t> and retain the good qualities of the traditional practices.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17389"/>
            <a:ext cx="5445593" cy="416011"/>
          </a:xfrm>
          <a:prstGeom prst="rect">
            <a:avLst/>
          </a:prstGeom>
        </p:spPr>
        <p:txBody>
          <a:bodyPr wrap="none">
            <a:spAutoFit/>
          </a:bodyPr>
          <a:lstStyle/>
          <a:p>
            <a:pPr lvl="0" algn="ctr" eaLnBrk="0" fontAlgn="base" hangingPunct="0">
              <a:lnSpc>
                <a:spcPct val="150000"/>
              </a:lnSpc>
              <a:spcBef>
                <a:spcPct val="0"/>
              </a:spcBef>
              <a:spcAft>
                <a:spcPct val="0"/>
              </a:spcAft>
              <a:buFontTx/>
              <a:buChar char="•"/>
              <a:tabLst>
                <a:tab pos="531813" algn="l"/>
              </a:tabLst>
            </a:pPr>
            <a:r>
              <a:rPr lang="en-US" sz="1600" b="1" dirty="0" smtClean="0">
                <a:solidFill>
                  <a:srgbClr val="FF0000"/>
                </a:solidFill>
                <a:latin typeface="Arial" pitchFamily="34" charset="0"/>
                <a:ea typeface="Times New Roman" pitchFamily="18" charset="0"/>
                <a:cs typeface="Arial" pitchFamily="34" charset="0"/>
              </a:rPr>
              <a:t>Value based Life and </a:t>
            </a:r>
            <a:r>
              <a:rPr lang="en-US" sz="1600" b="1" dirty="0" smtClean="0">
                <a:solidFill>
                  <a:srgbClr val="FF0000"/>
                </a:solidFill>
                <a:latin typeface="Arial" pitchFamily="34" charset="0"/>
                <a:ea typeface="Times New Roman" pitchFamily="18" charset="0"/>
                <a:cs typeface="Arial" pitchFamily="34" charset="0"/>
              </a:rPr>
              <a:t>Profession(Professional Ethics)</a:t>
            </a:r>
            <a:endParaRPr lang="en-US" sz="1600" b="1" dirty="0" smtClean="0">
              <a:solidFill>
                <a:srgbClr val="FF0000"/>
              </a:solidFill>
              <a:latin typeface="Arial" pitchFamily="34" charset="0"/>
              <a:cs typeface="Arial" pitchFamily="34" charset="0"/>
            </a:endParaRPr>
          </a:p>
        </p:txBody>
      </p:sp>
      <p:sp>
        <p:nvSpPr>
          <p:cNvPr id="3" name="Rectangle 2"/>
          <p:cNvSpPr/>
          <p:nvPr/>
        </p:nvSpPr>
        <p:spPr>
          <a:xfrm>
            <a:off x="609600" y="1219200"/>
            <a:ext cx="7924800" cy="1443152"/>
          </a:xfrm>
          <a:prstGeom prst="rect">
            <a:avLst/>
          </a:prstGeom>
        </p:spPr>
        <p:txBody>
          <a:bodyPr wrap="square">
            <a:spAutoFit/>
          </a:bodyPr>
          <a:lstStyle/>
          <a:p>
            <a:pPr algn="just">
              <a:lnSpc>
                <a:spcPct val="150000"/>
              </a:lnSpc>
            </a:pPr>
            <a:r>
              <a:rPr lang="en-US" sz="1200" b="1" u="sng" dirty="0" smtClean="0">
                <a:solidFill>
                  <a:srgbClr val="FF0000"/>
                </a:solidFill>
                <a:latin typeface="Arial" pitchFamily="34" charset="0"/>
                <a:cs typeface="Arial" pitchFamily="34" charset="0"/>
              </a:rPr>
              <a:t>Introduction: </a:t>
            </a:r>
            <a:r>
              <a:rPr lang="en-US" sz="1200" dirty="0" smtClean="0">
                <a:latin typeface="Arial" pitchFamily="34" charset="0"/>
                <a:cs typeface="Arial" pitchFamily="34" charset="0"/>
              </a:rPr>
              <a:t>Some </a:t>
            </a:r>
            <a:r>
              <a:rPr lang="en-US" sz="1200" dirty="0" smtClean="0">
                <a:latin typeface="Arial" pitchFamily="34" charset="0"/>
                <a:cs typeface="Arial" pitchFamily="34" charset="0"/>
              </a:rPr>
              <a:t>of the important components of professional ethics that professional organizations necessarily include in their code of conduct are integrity, honesty, transparency, respectfulness towards the job, confidentiality, objectivity etc.</a:t>
            </a:r>
            <a:endParaRPr lang="en-IN" sz="1200" dirty="0" smtClean="0">
              <a:latin typeface="Arial" pitchFamily="34" charset="0"/>
              <a:cs typeface="Arial" pitchFamily="34" charset="0"/>
            </a:endParaRPr>
          </a:p>
          <a:p>
            <a:pPr algn="just">
              <a:lnSpc>
                <a:spcPct val="150000"/>
              </a:lnSpc>
            </a:pPr>
            <a:r>
              <a:rPr lang="en-US" sz="1200" dirty="0" smtClean="0">
                <a:latin typeface="Arial" pitchFamily="34" charset="0"/>
                <a:cs typeface="Arial" pitchFamily="34" charset="0"/>
                <a:hlinkClick r:id="rId2"/>
              </a:rPr>
              <a:t/>
            </a:r>
            <a:br>
              <a:rPr lang="en-US" sz="1200" dirty="0" smtClean="0">
                <a:latin typeface="Arial" pitchFamily="34" charset="0"/>
                <a:cs typeface="Arial" pitchFamily="34" charset="0"/>
                <a:hlinkClick r:id="rId2"/>
              </a:rPr>
            </a:br>
            <a:endParaRPr lang="en-US" sz="1200" dirty="0">
              <a:latin typeface="Arial" pitchFamily="34" charset="0"/>
              <a:cs typeface="Arial" pitchFamily="34" charset="0"/>
            </a:endParaRPr>
          </a:p>
        </p:txBody>
      </p:sp>
      <p:pic>
        <p:nvPicPr>
          <p:cNvPr id="4098" name="Picture 2" descr="Code of Ethics Examples: From Personal to Professional | YourDictionary"/>
          <p:cNvPicPr>
            <a:picLocks noChangeAspect="1" noChangeArrowheads="1"/>
          </p:cNvPicPr>
          <p:nvPr/>
        </p:nvPicPr>
        <p:blipFill>
          <a:blip r:embed="rId3"/>
          <a:srcRect/>
          <a:stretch>
            <a:fillRect/>
          </a:stretch>
        </p:blipFill>
        <p:spPr bwMode="auto">
          <a:xfrm>
            <a:off x="1752600" y="2514600"/>
            <a:ext cx="5791200" cy="325755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3048000"/>
            <a:ext cx="3733800" cy="523220"/>
          </a:xfrm>
          <a:prstGeom prst="rect">
            <a:avLst/>
          </a:prstGeom>
          <a:noFill/>
        </p:spPr>
        <p:txBody>
          <a:bodyPr wrap="square" rtlCol="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rPr>
              <a:t>THE-END</a:t>
            </a:r>
            <a:endPar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534400" cy="6093976"/>
          </a:xfrm>
          <a:prstGeom prst="rect">
            <a:avLst/>
          </a:prstGeom>
        </p:spPr>
        <p:txBody>
          <a:bodyPr wrap="square">
            <a:spAutoFit/>
          </a:bodyPr>
          <a:lstStyle/>
          <a:p>
            <a:pPr algn="just"/>
            <a:r>
              <a:rPr lang="en-US" sz="1200" b="1" dirty="0" smtClean="0">
                <a:solidFill>
                  <a:srgbClr val="FF0000"/>
                </a:solidFill>
                <a:latin typeface="Arial" pitchFamily="34" charset="0"/>
                <a:cs typeface="Arial" pitchFamily="34" charset="0"/>
              </a:rPr>
              <a:t>value of ethics in profession or </a:t>
            </a:r>
            <a:r>
              <a:rPr lang="en-US" sz="1200" b="1" dirty="0" smtClean="0">
                <a:solidFill>
                  <a:srgbClr val="FF0000"/>
                </a:solidFill>
                <a:latin typeface="Arial" pitchFamily="34" charset="0"/>
                <a:cs typeface="Arial" pitchFamily="34" charset="0"/>
              </a:rPr>
              <a:t>life:</a:t>
            </a:r>
          </a:p>
          <a:p>
            <a:pPr algn="just"/>
            <a:endParaRPr lang="en-US" sz="1200" dirty="0" smtClean="0">
              <a:latin typeface="Arial" pitchFamily="34" charset="0"/>
              <a:cs typeface="Arial" pitchFamily="34" charset="0"/>
            </a:endParaRPr>
          </a:p>
          <a:p>
            <a:pPr algn="just"/>
            <a:r>
              <a:rPr lang="en-US" sz="1200" b="1" dirty="0" smtClean="0">
                <a:latin typeface="Arial" pitchFamily="34" charset="0"/>
                <a:cs typeface="Arial" pitchFamily="34" charset="0"/>
              </a:rPr>
              <a:t>Ethics</a:t>
            </a:r>
            <a:r>
              <a:rPr lang="en-US" sz="1200" dirty="0" smtClean="0">
                <a:latin typeface="Arial" pitchFamily="34" charset="0"/>
                <a:cs typeface="Arial" pitchFamily="34" charset="0"/>
              </a:rPr>
              <a:t> are usually described in relation to </a:t>
            </a:r>
            <a:r>
              <a:rPr lang="en-US" sz="1200" b="1" dirty="0" smtClean="0">
                <a:latin typeface="Arial" pitchFamily="34" charset="0"/>
                <a:cs typeface="Arial" pitchFamily="34" charset="0"/>
              </a:rPr>
              <a:t>values,</a:t>
            </a:r>
            <a:r>
              <a:rPr lang="en-US" sz="1200" dirty="0" smtClean="0">
                <a:latin typeface="Arial" pitchFamily="34" charset="0"/>
                <a:cs typeface="Arial" pitchFamily="34" charset="0"/>
              </a:rPr>
              <a:t> as they are the moral philosophy and implementation of one's </a:t>
            </a:r>
            <a:r>
              <a:rPr lang="en-US" sz="1200" b="1" dirty="0" smtClean="0">
                <a:latin typeface="Arial" pitchFamily="34" charset="0"/>
                <a:cs typeface="Arial" pitchFamily="34" charset="0"/>
              </a:rPr>
              <a:t>values.</a:t>
            </a:r>
            <a:r>
              <a:rPr lang="en-US" sz="1200" dirty="0" smtClean="0">
                <a:latin typeface="Arial" pitchFamily="34" charset="0"/>
                <a:cs typeface="Arial" pitchFamily="34" charset="0"/>
              </a:rPr>
              <a:t> Personal or </a:t>
            </a:r>
            <a:r>
              <a:rPr lang="en-US" sz="1200" b="1" dirty="0" smtClean="0">
                <a:latin typeface="Arial" pitchFamily="34" charset="0"/>
                <a:cs typeface="Arial" pitchFamily="34" charset="0"/>
              </a:rPr>
              <a:t>professional ethical</a:t>
            </a:r>
            <a:r>
              <a:rPr lang="en-US" sz="1200" dirty="0" smtClean="0">
                <a:latin typeface="Arial" pitchFamily="34" charset="0"/>
                <a:cs typeface="Arial" pitchFamily="34" charset="0"/>
              </a:rPr>
              <a:t> codes give the ability to recognize what is right, fair, honorable and righteous.</a:t>
            </a:r>
          </a:p>
          <a:p>
            <a:pPr algn="just"/>
            <a:r>
              <a:rPr lang="en-US" sz="1200" b="1" dirty="0" smtClean="0">
                <a:latin typeface="Arial" pitchFamily="34" charset="0"/>
                <a:cs typeface="Arial" pitchFamily="34" charset="0"/>
              </a:rPr>
              <a:t>Professional ethics are important</a:t>
            </a:r>
            <a:r>
              <a:rPr lang="en-US" sz="1200" dirty="0" smtClean="0">
                <a:latin typeface="Arial" pitchFamily="34" charset="0"/>
                <a:cs typeface="Arial" pitchFamily="34" charset="0"/>
              </a:rPr>
              <a:t> for several reasons. First, most professionals have an informational advantage over those they serve. </a:t>
            </a:r>
            <a:r>
              <a:rPr lang="en-US" sz="1200" b="1" dirty="0" smtClean="0">
                <a:latin typeface="Arial" pitchFamily="34" charset="0"/>
                <a:cs typeface="Arial" pitchFamily="34" charset="0"/>
              </a:rPr>
              <a:t>... Professional ethics</a:t>
            </a:r>
            <a:r>
              <a:rPr lang="en-US" sz="1200" dirty="0" smtClean="0">
                <a:latin typeface="Arial" pitchFamily="34" charset="0"/>
                <a:cs typeface="Arial" pitchFamily="34" charset="0"/>
              </a:rPr>
              <a:t> will provide the useful function of identifying these moral hazards and providing the appropriate avoidance or work-around strategies</a:t>
            </a:r>
            <a:r>
              <a:rPr lang="en-US" sz="1200" dirty="0" smtClean="0">
                <a:latin typeface="Arial" pitchFamily="34" charset="0"/>
                <a:cs typeface="Arial" pitchFamily="34" charset="0"/>
              </a:rPr>
              <a:t>.</a:t>
            </a:r>
          </a:p>
          <a:p>
            <a:pPr algn="just"/>
            <a:endParaRPr lang="en-US" sz="1200" dirty="0" smtClean="0">
              <a:latin typeface="Arial" pitchFamily="34" charset="0"/>
              <a:cs typeface="Arial" pitchFamily="34" charset="0"/>
            </a:endParaRPr>
          </a:p>
          <a:p>
            <a:pPr>
              <a:lnSpc>
                <a:spcPct val="150000"/>
              </a:lnSpc>
            </a:pPr>
            <a:r>
              <a:rPr lang="en-US" sz="1200" b="1" dirty="0" smtClean="0">
                <a:solidFill>
                  <a:srgbClr val="FF0000"/>
                </a:solidFill>
                <a:latin typeface="Arial" pitchFamily="34" charset="0"/>
                <a:cs typeface="Arial" pitchFamily="34" charset="0"/>
              </a:rPr>
              <a:t>DIFFERENT TYPES OF </a:t>
            </a:r>
            <a:r>
              <a:rPr lang="en-US" sz="1200" b="1" dirty="0" smtClean="0">
                <a:solidFill>
                  <a:srgbClr val="FF0000"/>
                </a:solidFill>
                <a:latin typeface="Arial" pitchFamily="34" charset="0"/>
                <a:cs typeface="Arial" pitchFamily="34" charset="0"/>
              </a:rPr>
              <a:t>ETHICS:</a:t>
            </a:r>
            <a:endParaRPr lang="en-US" sz="1200" b="1" dirty="0" smtClean="0">
              <a:solidFill>
                <a:srgbClr val="FF0000"/>
              </a:solidFill>
              <a:latin typeface="Arial" pitchFamily="34" charset="0"/>
              <a:cs typeface="Arial" pitchFamily="34" charset="0"/>
            </a:endParaRPr>
          </a:p>
          <a:p>
            <a:pPr>
              <a:lnSpc>
                <a:spcPct val="150000"/>
              </a:lnSpc>
              <a:buFont typeface="Wingdings" pitchFamily="2" charset="2"/>
              <a:buChar char="v"/>
            </a:pPr>
            <a:r>
              <a:rPr lang="en-US" sz="1200" dirty="0" smtClean="0">
                <a:latin typeface="Arial" pitchFamily="34" charset="0"/>
                <a:cs typeface="Arial" pitchFamily="34" charset="0"/>
              </a:rPr>
              <a:t>Includes your personal values and moral qualities.</a:t>
            </a:r>
          </a:p>
          <a:p>
            <a:pPr>
              <a:lnSpc>
                <a:spcPct val="150000"/>
              </a:lnSpc>
              <a:buFont typeface="Wingdings" pitchFamily="2" charset="2"/>
              <a:buChar char="v"/>
            </a:pPr>
            <a:r>
              <a:rPr lang="en-US" sz="1200" dirty="0" smtClean="0">
                <a:latin typeface="Arial" pitchFamily="34" charset="0"/>
                <a:cs typeface="Arial" pitchFamily="34" charset="0"/>
              </a:rPr>
              <a:t>Influenced by family, friends, culture, religion, education and many other factors.</a:t>
            </a:r>
          </a:p>
          <a:p>
            <a:pPr>
              <a:lnSpc>
                <a:spcPct val="150000"/>
              </a:lnSpc>
              <a:buFont typeface="Wingdings" pitchFamily="2" charset="2"/>
              <a:buChar char="v"/>
            </a:pPr>
            <a:r>
              <a:rPr lang="en-US" sz="1200" dirty="0" smtClean="0">
                <a:latin typeface="Arial" pitchFamily="34" charset="0"/>
                <a:cs typeface="Arial" pitchFamily="34" charset="0"/>
              </a:rPr>
              <a:t>Examples: I believe racism is morally wrong. I am in favor of abortion.</a:t>
            </a:r>
          </a:p>
          <a:p>
            <a:pPr>
              <a:lnSpc>
                <a:spcPct val="150000"/>
              </a:lnSpc>
              <a:buFont typeface="Wingdings" pitchFamily="2" charset="2"/>
              <a:buChar char="v"/>
            </a:pPr>
            <a:r>
              <a:rPr lang="en-US" sz="1200" dirty="0" smtClean="0">
                <a:latin typeface="Arial" pitchFamily="34" charset="0"/>
                <a:cs typeface="Arial" pitchFamily="34" charset="0"/>
              </a:rPr>
              <a:t>Personal ethics can change and are chosen by an individual</a:t>
            </a:r>
            <a:r>
              <a:rPr lang="en-US" sz="1200" dirty="0" smtClean="0">
                <a:latin typeface="Arial" pitchFamily="34" charset="0"/>
                <a:cs typeface="Arial" pitchFamily="34" charset="0"/>
              </a:rPr>
              <a:t>.</a:t>
            </a:r>
          </a:p>
          <a:p>
            <a:pPr>
              <a:lnSpc>
                <a:spcPct val="150000"/>
              </a:lnSpc>
            </a:pPr>
            <a:endParaRPr lang="en-US" sz="1200" dirty="0" smtClean="0">
              <a:latin typeface="Arial" pitchFamily="34" charset="0"/>
              <a:cs typeface="Arial" pitchFamily="34" charset="0"/>
            </a:endParaRPr>
          </a:p>
          <a:p>
            <a:pPr>
              <a:lnSpc>
                <a:spcPct val="150000"/>
              </a:lnSpc>
            </a:pPr>
            <a:r>
              <a:rPr lang="en-US" sz="1200" b="1" dirty="0" smtClean="0">
                <a:solidFill>
                  <a:srgbClr val="FF0000"/>
                </a:solidFill>
                <a:latin typeface="Arial" pitchFamily="34" charset="0"/>
                <a:cs typeface="Arial" pitchFamily="34" charset="0"/>
              </a:rPr>
              <a:t>PROFESSIONAL </a:t>
            </a:r>
            <a:r>
              <a:rPr lang="en-US" sz="1200" b="1" dirty="0" smtClean="0">
                <a:solidFill>
                  <a:srgbClr val="FF0000"/>
                </a:solidFill>
                <a:latin typeface="Arial" pitchFamily="34" charset="0"/>
                <a:cs typeface="Arial" pitchFamily="34" charset="0"/>
              </a:rPr>
              <a:t>ETHICS:</a:t>
            </a:r>
            <a:endParaRPr lang="en-US" sz="1200" b="1" dirty="0" smtClean="0">
              <a:solidFill>
                <a:srgbClr val="FF0000"/>
              </a:solidFill>
              <a:latin typeface="Arial" pitchFamily="34" charset="0"/>
              <a:cs typeface="Arial" pitchFamily="34" charset="0"/>
            </a:endParaRPr>
          </a:p>
          <a:p>
            <a:pPr>
              <a:lnSpc>
                <a:spcPct val="150000"/>
              </a:lnSpc>
              <a:buFont typeface="Wingdings" pitchFamily="2" charset="2"/>
              <a:buChar char="v"/>
            </a:pPr>
            <a:r>
              <a:rPr lang="en-US" sz="1200" dirty="0" smtClean="0">
                <a:latin typeface="Arial" pitchFamily="34" charset="0"/>
                <a:cs typeface="Arial" pitchFamily="34" charset="0"/>
              </a:rPr>
              <a:t>Ethics that the majority of people agree on.</a:t>
            </a:r>
          </a:p>
          <a:p>
            <a:pPr>
              <a:lnSpc>
                <a:spcPct val="150000"/>
              </a:lnSpc>
              <a:buFont typeface="Wingdings" pitchFamily="2" charset="2"/>
              <a:buChar char="v"/>
            </a:pPr>
            <a:r>
              <a:rPr lang="en-US" sz="1200" dirty="0" smtClean="0">
                <a:latin typeface="Arial" pitchFamily="34" charset="0"/>
                <a:cs typeface="Arial" pitchFamily="34" charset="0"/>
              </a:rPr>
              <a:t>Many philosophers argue there is no such ethics.</a:t>
            </a:r>
          </a:p>
          <a:p>
            <a:pPr>
              <a:lnSpc>
                <a:spcPct val="150000"/>
              </a:lnSpc>
              <a:buFont typeface="Wingdings" pitchFamily="2" charset="2"/>
              <a:buChar char="v"/>
            </a:pPr>
            <a:r>
              <a:rPr lang="en-US" sz="1200" dirty="0" smtClean="0">
                <a:latin typeface="Arial" pitchFamily="34" charset="0"/>
                <a:cs typeface="Arial" pitchFamily="34" charset="0"/>
              </a:rPr>
              <a:t>Do we have the same ethics in the world? Do we have the same ethics in the U.S.? Does everyone in your family share the same ethics?</a:t>
            </a:r>
          </a:p>
          <a:p>
            <a:pPr>
              <a:lnSpc>
                <a:spcPct val="150000"/>
              </a:lnSpc>
              <a:buFont typeface="Wingdings" pitchFamily="2" charset="2"/>
              <a:buChar char="v"/>
            </a:pPr>
            <a:r>
              <a:rPr lang="en-US" sz="1200" dirty="0" smtClean="0">
                <a:latin typeface="Arial" pitchFamily="34" charset="0"/>
                <a:cs typeface="Arial" pitchFamily="34" charset="0"/>
              </a:rPr>
              <a:t>Examples: Murdering people for the sake of murder is wrong.</a:t>
            </a:r>
          </a:p>
          <a:p>
            <a:pPr>
              <a:lnSpc>
                <a:spcPct val="150000"/>
              </a:lnSpc>
              <a:buFont typeface="Wingdings" pitchFamily="2" charset="2"/>
              <a:buChar char="v"/>
            </a:pPr>
            <a:r>
              <a:rPr lang="en-US" sz="1200" dirty="0" smtClean="0">
                <a:latin typeface="Arial" pitchFamily="34" charset="0"/>
                <a:cs typeface="Arial" pitchFamily="34" charset="0"/>
              </a:rPr>
              <a:t>Notice how this would change in the context of self-defense.</a:t>
            </a:r>
          </a:p>
          <a:p>
            <a:pPr>
              <a:lnSpc>
                <a:spcPct val="150000"/>
              </a:lnSpc>
              <a:buFont typeface="Wingdings" pitchFamily="2" charset="2"/>
              <a:buChar char="v"/>
            </a:pPr>
            <a:r>
              <a:rPr lang="en-US" sz="1200" dirty="0" smtClean="0">
                <a:latin typeface="Arial" pitchFamily="34" charset="0"/>
                <a:cs typeface="Arial" pitchFamily="34" charset="0"/>
              </a:rPr>
              <a:t>Common ethics have to be very general to avoid disagreement.</a:t>
            </a:r>
          </a:p>
          <a:p>
            <a:pPr>
              <a:lnSpc>
                <a:spcPct val="150000"/>
              </a:lnSpc>
              <a:buFont typeface="Wingdings" pitchFamily="2" charset="2"/>
              <a:buChar char="v"/>
            </a:pPr>
            <a:endParaRPr lang="en-US" sz="1200" dirty="0" smtClean="0">
              <a:latin typeface="Arial" pitchFamily="34" charset="0"/>
              <a:cs typeface="Arial" pitchFamily="34" charset="0"/>
            </a:endParaRPr>
          </a:p>
          <a:p>
            <a:pPr algn="just">
              <a:buFont typeface="Wingdings" pitchFamily="2" charset="2"/>
              <a:buChar char="v"/>
            </a:pP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305799" cy="7017306"/>
          </a:xfrm>
          <a:prstGeom prst="rect">
            <a:avLst/>
          </a:prstGeom>
        </p:spPr>
        <p:txBody>
          <a:bodyPr wrap="square">
            <a:spAutoFit/>
          </a:bodyPr>
          <a:lstStyle/>
          <a:p>
            <a:r>
              <a:rPr lang="en-US" sz="1200" b="1" dirty="0" smtClean="0">
                <a:solidFill>
                  <a:srgbClr val="FF0000"/>
                </a:solidFill>
                <a:latin typeface="Arial" pitchFamily="34" charset="0"/>
                <a:cs typeface="Arial" pitchFamily="34" charset="0"/>
              </a:rPr>
              <a:t>IMPORTENCE OF </a:t>
            </a:r>
            <a:r>
              <a:rPr lang="en-US" sz="1200" b="1" dirty="0" smtClean="0">
                <a:solidFill>
                  <a:srgbClr val="FF0000"/>
                </a:solidFill>
                <a:latin typeface="Arial" pitchFamily="34" charset="0"/>
                <a:cs typeface="Arial" pitchFamily="34" charset="0"/>
              </a:rPr>
              <a:t>ETHICS:</a:t>
            </a:r>
          </a:p>
          <a:p>
            <a:endParaRPr lang="en-US" sz="1200" b="1" dirty="0" smtClean="0">
              <a:solidFill>
                <a:srgbClr val="FF0000"/>
              </a:solidFill>
              <a:latin typeface="Arial" pitchFamily="34" charset="0"/>
              <a:cs typeface="Arial" pitchFamily="34" charset="0"/>
            </a:endParaRPr>
          </a:p>
          <a:p>
            <a:pPr algn="just">
              <a:lnSpc>
                <a:spcPct val="150000"/>
              </a:lnSpc>
            </a:pPr>
            <a:r>
              <a:rPr lang="en-US" sz="1200" dirty="0" smtClean="0">
                <a:latin typeface="Arial" pitchFamily="34" charset="0"/>
                <a:cs typeface="Arial" pitchFamily="34" charset="0"/>
              </a:rPr>
              <a:t>Primarily it is the individual, the consumer, the employee or the human social unit of the society who benefits from ethics. In addition ethics is important because of the following:</a:t>
            </a:r>
          </a:p>
          <a:p>
            <a:pPr algn="just">
              <a:lnSpc>
                <a:spcPct val="150000"/>
              </a:lnSpc>
            </a:pPr>
            <a:r>
              <a:rPr lang="en-US" sz="1200" b="1" dirty="0" smtClean="0">
                <a:latin typeface="Arial" pitchFamily="34" charset="0"/>
                <a:cs typeface="Arial" pitchFamily="34" charset="0"/>
              </a:rPr>
              <a:t>SATISFYING BASIC HUMAN</a:t>
            </a:r>
            <a:r>
              <a:rPr lang="en-US" sz="1200" dirty="0" smtClean="0">
                <a:latin typeface="Arial" pitchFamily="34" charset="0"/>
                <a:cs typeface="Arial" pitchFamily="34" charset="0"/>
              </a:rPr>
              <a:t> Needs: Being fair, honest and ethical is one the basic human needs. Every employee desires to be such himself and to work for an organization that is fair and ethical in its practices.</a:t>
            </a:r>
          </a:p>
          <a:p>
            <a:pPr algn="just">
              <a:lnSpc>
                <a:spcPct val="150000"/>
              </a:lnSpc>
            </a:pPr>
            <a:r>
              <a:rPr lang="en-US" sz="1200" b="1" dirty="0" smtClean="0">
                <a:latin typeface="Arial" pitchFamily="34" charset="0"/>
                <a:cs typeface="Arial" pitchFamily="34" charset="0"/>
              </a:rPr>
              <a:t>CREATING CREDIBILITY</a:t>
            </a:r>
            <a:r>
              <a:rPr lang="en-US" sz="1200" dirty="0" smtClean="0">
                <a:latin typeface="Arial" pitchFamily="34" charset="0"/>
                <a:cs typeface="Arial" pitchFamily="34" charset="0"/>
              </a:rPr>
              <a:t>: An organization that is believed to be driven by moral values is respected in the society even by those who may have no information about the working and the businesses or an organization. Infosys, for example is perceived as an organization for good corporate governance and social responsibility initiatives. This perception is held far and wide even by those who do not even know what business the organization is into.</a:t>
            </a:r>
          </a:p>
          <a:p>
            <a:pPr algn="just">
              <a:lnSpc>
                <a:spcPct val="150000"/>
              </a:lnSpc>
            </a:pPr>
            <a:r>
              <a:rPr lang="en-US" sz="1200" b="1" dirty="0" smtClean="0">
                <a:latin typeface="Arial" pitchFamily="34" charset="0"/>
                <a:cs typeface="Arial" pitchFamily="34" charset="0"/>
              </a:rPr>
              <a:t>UNITING PEOPLE AND LEADERSHIP</a:t>
            </a:r>
            <a:r>
              <a:rPr lang="en-US" sz="1200" dirty="0" smtClean="0">
                <a:latin typeface="Arial" pitchFamily="34" charset="0"/>
                <a:cs typeface="Arial" pitchFamily="34" charset="0"/>
              </a:rPr>
              <a:t>: An organization driven by values is revered by its employees also. They are the common thread that brings the employees and the decision makers on a common platform. This goes a long way in aligning behaviors within the organization towards achievement of one common goal or mission.</a:t>
            </a:r>
          </a:p>
          <a:p>
            <a:pPr algn="just">
              <a:lnSpc>
                <a:spcPct val="150000"/>
              </a:lnSpc>
            </a:pPr>
            <a:r>
              <a:rPr lang="en-US" sz="1200" b="1" dirty="0" smtClean="0">
                <a:latin typeface="Arial" pitchFamily="34" charset="0"/>
                <a:cs typeface="Arial" pitchFamily="34" charset="0"/>
              </a:rPr>
              <a:t>IMPROVING DECISION MAKING</a:t>
            </a:r>
            <a:r>
              <a:rPr lang="en-US" sz="1200" dirty="0" smtClean="0">
                <a:latin typeface="Arial" pitchFamily="34" charset="0"/>
                <a:cs typeface="Arial" pitchFamily="34" charset="0"/>
              </a:rPr>
              <a:t>: A man’s destiny is the sum total of all the decisions that he/she takes in course of his life. The same holds true for organizations. Decisions are driven by values. For example an organization that does not value competition will be fierce in its operations aiming to wipe out its competitors and establish a monopoly in the market.</a:t>
            </a:r>
          </a:p>
          <a:p>
            <a:pPr algn="just">
              <a:lnSpc>
                <a:spcPct val="150000"/>
              </a:lnSpc>
            </a:pPr>
            <a:r>
              <a:rPr lang="en-US" sz="1200" b="1" dirty="0" smtClean="0">
                <a:latin typeface="Arial" pitchFamily="34" charset="0"/>
                <a:cs typeface="Arial" pitchFamily="34" charset="0"/>
              </a:rPr>
              <a:t>LONG TERM GAINS: </a:t>
            </a:r>
            <a:r>
              <a:rPr lang="en-US" sz="1200" dirty="0" smtClean="0">
                <a:latin typeface="Arial" pitchFamily="34" charset="0"/>
                <a:cs typeface="Arial" pitchFamily="34" charset="0"/>
              </a:rPr>
              <a:t>Organizations guided by ethics and values are profitable in the long run, though in the short run they may seem to lose money. Tata group, one of the largest business conglomerates in India was seen on the verge of decline at the beginning of 1990’s, which soon turned out to be otherwise. The same company’s Tata NANO car was predicted as a failure, and failed to do well but the same is picking up fast now.</a:t>
            </a:r>
          </a:p>
          <a:p>
            <a:pPr algn="just">
              <a:lnSpc>
                <a:spcPct val="150000"/>
              </a:lnSpc>
            </a:pPr>
            <a:r>
              <a:rPr lang="en-US" sz="1200" b="1" dirty="0" smtClean="0">
                <a:latin typeface="Arial" pitchFamily="34" charset="0"/>
                <a:cs typeface="Arial" pitchFamily="34" charset="0"/>
              </a:rPr>
              <a:t>SECURING THE SOCIETY: </a:t>
            </a:r>
            <a:r>
              <a:rPr lang="en-US" sz="1200" dirty="0" smtClean="0">
                <a:latin typeface="Arial" pitchFamily="34" charset="0"/>
                <a:cs typeface="Arial" pitchFamily="34" charset="0"/>
              </a:rPr>
              <a:t>Often ethics succeeds law in safeguarding the society. The law machinery is often found acting as a mute spectator, unable to save the society and the environment. Technology, for example is growing at such a fast pace that the by the time law comes up with a regulation we have a newer technology with new threats replacing the older one. Lawyers and public interest litigations may not help a great deal but ethics can.</a:t>
            </a:r>
          </a:p>
          <a:p>
            <a:endParaRPr lang="en-US" sz="1200" b="1" dirty="0">
              <a:solidFill>
                <a:srgbClr val="FF0000"/>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56131"/>
            <a:ext cx="6858000" cy="5139869"/>
          </a:xfrm>
          <a:prstGeom prst="rect">
            <a:avLst/>
          </a:prstGeom>
        </p:spPr>
        <p:txBody>
          <a:bodyPr wrap="square">
            <a:spAutoFit/>
          </a:bodyPr>
          <a:lstStyle/>
          <a:p>
            <a:pPr lvl="0" algn="ctr" eaLnBrk="0" fontAlgn="base" hangingPunct="0">
              <a:lnSpc>
                <a:spcPct val="150000"/>
              </a:lnSpc>
              <a:spcBef>
                <a:spcPct val="0"/>
              </a:spcBef>
              <a:spcAft>
                <a:spcPct val="0"/>
              </a:spcAft>
              <a:buFontTx/>
              <a:buChar char="•"/>
              <a:tabLst>
                <a:tab pos="531813" algn="l"/>
              </a:tabLst>
            </a:pPr>
            <a:r>
              <a:rPr lang="en-US" sz="1600" b="1" dirty="0" smtClean="0">
                <a:solidFill>
                  <a:srgbClr val="FF0000"/>
                </a:solidFill>
                <a:latin typeface="Arial" pitchFamily="34" charset="0"/>
                <a:ea typeface="Times New Roman" pitchFamily="18" charset="0"/>
                <a:cs typeface="Arial" pitchFamily="34" charset="0"/>
              </a:rPr>
              <a:t>Professional Ethics and Right </a:t>
            </a:r>
            <a:r>
              <a:rPr lang="en-US" sz="1600" b="1" dirty="0" smtClean="0">
                <a:solidFill>
                  <a:srgbClr val="FF0000"/>
                </a:solidFill>
                <a:latin typeface="Arial" pitchFamily="34" charset="0"/>
                <a:ea typeface="Times New Roman" pitchFamily="18" charset="0"/>
                <a:cs typeface="Arial" pitchFamily="34" charset="0"/>
              </a:rPr>
              <a:t>Understanding</a:t>
            </a:r>
          </a:p>
          <a:p>
            <a:endParaRPr lang="en-US" sz="1600" b="1" dirty="0" smtClean="0"/>
          </a:p>
          <a:p>
            <a:pPr algn="just">
              <a:lnSpc>
                <a:spcPct val="150000"/>
              </a:lnSpc>
            </a:pPr>
            <a:r>
              <a:rPr lang="en-US" sz="1200" b="1" dirty="0" smtClean="0">
                <a:solidFill>
                  <a:srgbClr val="0070C0"/>
                </a:solidFill>
                <a:latin typeface="Arial" pitchFamily="34" charset="0"/>
                <a:cs typeface="Arial" pitchFamily="34" charset="0"/>
              </a:rPr>
              <a:t>P</a:t>
            </a:r>
            <a:r>
              <a:rPr lang="en-US" sz="1200" b="1" dirty="0" smtClean="0">
                <a:solidFill>
                  <a:srgbClr val="0070C0"/>
                </a:solidFill>
                <a:latin typeface="Arial" pitchFamily="34" charset="0"/>
                <a:cs typeface="Arial" pitchFamily="34" charset="0"/>
              </a:rPr>
              <a:t>rofession</a:t>
            </a:r>
            <a:r>
              <a:rPr lang="en-US" sz="1200" b="1" dirty="0" smtClean="0">
                <a:solidFill>
                  <a:srgbClr val="0070C0"/>
                </a:solidFill>
                <a:latin typeface="Arial" pitchFamily="34" charset="0"/>
                <a:cs typeface="Arial" pitchFamily="34" charset="0"/>
              </a:rPr>
              <a:t>:</a:t>
            </a:r>
            <a:r>
              <a:rPr lang="en-US" sz="1200" b="1" dirty="0" smtClean="0">
                <a:latin typeface="Arial" pitchFamily="34" charset="0"/>
                <a:cs typeface="Arial" pitchFamily="34" charset="0"/>
              </a:rPr>
              <a:t> </a:t>
            </a:r>
            <a:r>
              <a:rPr lang="en-US" sz="1200" dirty="0" smtClean="0">
                <a:latin typeface="Arial" pitchFamily="34" charset="0"/>
                <a:cs typeface="Arial" pitchFamily="34" charset="0"/>
              </a:rPr>
              <a:t>The participation of human beings in the larger order to pursue the Comprehensive Human Goal</a:t>
            </a:r>
          </a:p>
          <a:p>
            <a:pPr algn="just">
              <a:lnSpc>
                <a:spcPct val="150000"/>
              </a:lnSpc>
            </a:pPr>
            <a:r>
              <a:rPr lang="en-US" sz="1200" dirty="0" smtClean="0">
                <a:latin typeface="Arial" pitchFamily="34" charset="0"/>
                <a:cs typeface="Arial" pitchFamily="34" charset="0"/>
              </a:rPr>
              <a:t>à It is a participation involving production and production related activities. It helps to provide physical facilities for oneself and one’s family.</a:t>
            </a:r>
          </a:p>
          <a:p>
            <a:pPr algn="just">
              <a:lnSpc>
                <a:spcPct val="150000"/>
              </a:lnSpc>
            </a:pPr>
            <a:r>
              <a:rPr lang="en-US" sz="1200" b="1" dirty="0" smtClean="0">
                <a:latin typeface="Arial" pitchFamily="34" charset="0"/>
                <a:cs typeface="Arial" pitchFamily="34" charset="0"/>
              </a:rPr>
              <a:t/>
            </a:r>
            <a:br>
              <a:rPr lang="en-US" sz="1200" b="1" dirty="0" smtClean="0">
                <a:latin typeface="Arial" pitchFamily="34" charset="0"/>
                <a:cs typeface="Arial" pitchFamily="34" charset="0"/>
              </a:rPr>
            </a:br>
            <a:r>
              <a:rPr lang="en-US" sz="1200" b="1" dirty="0" smtClean="0">
                <a:solidFill>
                  <a:srgbClr val="0070C0"/>
                </a:solidFill>
                <a:latin typeface="Arial" pitchFamily="34" charset="0"/>
                <a:cs typeface="Arial" pitchFamily="34" charset="0"/>
              </a:rPr>
              <a:t>Professional Education:</a:t>
            </a:r>
            <a:r>
              <a:rPr lang="en-US" sz="1200" dirty="0" smtClean="0">
                <a:latin typeface="Arial" pitchFamily="34" charset="0"/>
                <a:cs typeface="Arial" pitchFamily="34" charset="0"/>
              </a:rPr>
              <a:t> The education which helps to acquire the specific skills and knowledge for any profession</a:t>
            </a:r>
          </a:p>
          <a:p>
            <a:pPr algn="just">
              <a:lnSpc>
                <a:spcPct val="150000"/>
              </a:lnSpc>
            </a:pPr>
            <a:r>
              <a:rPr lang="en-US" sz="1200" b="1" dirty="0" smtClean="0">
                <a:solidFill>
                  <a:srgbClr val="0070C0"/>
                </a:solidFill>
                <a:latin typeface="Arial" pitchFamily="34" charset="0"/>
                <a:cs typeface="Arial" pitchFamily="34" charset="0"/>
              </a:rPr>
              <a:t/>
            </a:r>
            <a:br>
              <a:rPr lang="en-US" sz="1200" b="1" dirty="0" smtClean="0">
                <a:solidFill>
                  <a:srgbClr val="0070C0"/>
                </a:solidFill>
                <a:latin typeface="Arial" pitchFamily="34" charset="0"/>
                <a:cs typeface="Arial" pitchFamily="34" charset="0"/>
              </a:rPr>
            </a:br>
            <a:r>
              <a:rPr lang="en-US" sz="1200" b="1" dirty="0" smtClean="0">
                <a:solidFill>
                  <a:srgbClr val="0070C0"/>
                </a:solidFill>
                <a:latin typeface="Arial" pitchFamily="34" charset="0"/>
                <a:cs typeface="Arial" pitchFamily="34" charset="0"/>
              </a:rPr>
              <a:t>Professional Ethics (also called Ethical Conduct of Profession) </a:t>
            </a:r>
            <a:r>
              <a:rPr lang="en-US" sz="1200" dirty="0" smtClean="0">
                <a:solidFill>
                  <a:srgbClr val="0070C0"/>
                </a:solidFill>
                <a:latin typeface="Arial" pitchFamily="34" charset="0"/>
                <a:cs typeface="Arial" pitchFamily="34" charset="0"/>
              </a:rPr>
              <a:t>: </a:t>
            </a:r>
            <a:r>
              <a:rPr lang="en-US" sz="1200" dirty="0" smtClean="0">
                <a:latin typeface="Arial" pitchFamily="34" charset="0"/>
                <a:cs typeface="Arial" pitchFamily="34" charset="0"/>
              </a:rPr>
              <a:t>right utilization of one’s professional skills </a:t>
            </a:r>
          </a:p>
          <a:p>
            <a:pPr algn="just">
              <a:lnSpc>
                <a:spcPct val="150000"/>
              </a:lnSpc>
            </a:pP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1200" dirty="0" smtClean="0">
                <a:latin typeface="Arial" pitchFamily="34" charset="0"/>
                <a:cs typeface="Arial" pitchFamily="34" charset="0"/>
              </a:rPr>
              <a:t>à A </a:t>
            </a:r>
            <a:r>
              <a:rPr lang="en-US" sz="1200" u="sng" dirty="0" smtClean="0">
                <a:latin typeface="Arial" pitchFamily="34" charset="0"/>
                <a:cs typeface="Arial" pitchFamily="34" charset="0"/>
              </a:rPr>
              <a:t>competent professional </a:t>
            </a:r>
            <a:r>
              <a:rPr lang="en-US" sz="1200" dirty="0" smtClean="0">
                <a:latin typeface="Arial" pitchFamily="34" charset="0"/>
                <a:cs typeface="Arial" pitchFamily="34" charset="0"/>
              </a:rPr>
              <a:t>should carry out his profession with Right Understanding, Dexterity and Commitment. His efforts should be conducive to human welfare, to the happiness and prosperity of everyone and to the enrichment of nature.</a:t>
            </a:r>
          </a:p>
          <a:p>
            <a:pPr algn="just">
              <a:lnSpc>
                <a:spcPct val="150000"/>
              </a:lnSpc>
            </a:pPr>
            <a:r>
              <a:rPr lang="en-US" sz="1200" dirty="0" smtClean="0">
                <a:latin typeface="Arial" pitchFamily="34" charset="0"/>
                <a:cs typeface="Arial" pitchFamily="34" charset="0"/>
              </a:rPr>
              <a:t/>
            </a:r>
            <a:br>
              <a:rPr lang="en-US" sz="1200" dirty="0" smtClean="0">
                <a:latin typeface="Arial" pitchFamily="34" charset="0"/>
                <a:cs typeface="Arial" pitchFamily="34" charset="0"/>
              </a:rPr>
            </a:br>
            <a:endParaRPr lang="en-US" sz="1200" b="1" dirty="0" smtClean="0">
              <a:solidFill>
                <a:srgbClr val="FF0000"/>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1" y="228600"/>
            <a:ext cx="7772400" cy="5355312"/>
          </a:xfrm>
          <a:prstGeom prst="rect">
            <a:avLst/>
          </a:prstGeom>
          <a:solidFill>
            <a:srgbClr val="FFF9EE"/>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To have competence in professional ethics, one should have: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Clarity about the Comprehensive Human Goal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Confidence in yourself and in harmony at all levels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Competence of mutually fulfilling behavior with ethical conduct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Competence of mutually enriching interaction with nature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         Competence of actualizing/ implementing of one’s understanding</a:t>
            </a:r>
          </a:p>
          <a:p>
            <a:pPr marL="0" marR="0" lvl="0" indent="0" algn="l" defTabSz="914400" rtl="0" eaLnBrk="0" fontAlgn="base" latinLnBrk="0" hangingPunct="0">
              <a:lnSpc>
                <a:spcPct val="150000"/>
              </a:lnSpc>
              <a:spcBef>
                <a:spcPct val="0"/>
              </a:spcBef>
              <a:spcAft>
                <a:spcPct val="0"/>
              </a:spcAft>
              <a:buClrTx/>
              <a:buSzTx/>
              <a:tabLst/>
            </a:pPr>
            <a:endParaRPr lang="en-US" sz="1200" dirty="0" smtClean="0">
              <a:solidFill>
                <a:srgbClr val="000000"/>
              </a:solidFill>
              <a:latin typeface="Arial" pitchFamily="34" charset="0"/>
              <a:cs typeface="Arial" pitchFamily="34" charset="0"/>
            </a:endParaRPr>
          </a:p>
          <a:p>
            <a:pPr algn="just">
              <a:lnSpc>
                <a:spcPct val="150000"/>
              </a:lnSpc>
            </a:pPr>
            <a:r>
              <a:rPr lang="en-US" sz="1200" b="1" dirty="0" smtClean="0">
                <a:latin typeface="Arial" pitchFamily="34" charset="0"/>
                <a:cs typeface="Arial" pitchFamily="34" charset="0"/>
              </a:rPr>
              <a:t>Issues in Professional Ethics – The Current Scenario</a:t>
            </a:r>
            <a:endParaRPr lang="en-US" sz="1200" dirty="0" smtClean="0">
              <a:latin typeface="Arial" pitchFamily="34" charset="0"/>
              <a:cs typeface="Arial" pitchFamily="34" charset="0"/>
            </a:endParaRPr>
          </a:p>
          <a:p>
            <a:pPr algn="just">
              <a:lnSpc>
                <a:spcPct val="150000"/>
              </a:lnSpc>
            </a:pPr>
            <a:endParaRPr lang="en-US" sz="1200" dirty="0" smtClean="0">
              <a:latin typeface="Arial" pitchFamily="34" charset="0"/>
              <a:cs typeface="Arial" pitchFamily="34" charset="0"/>
            </a:endParaRPr>
          </a:p>
          <a:p>
            <a:pPr algn="just">
              <a:lnSpc>
                <a:spcPct val="150000"/>
              </a:lnSpc>
            </a:pPr>
            <a:r>
              <a:rPr lang="en-US" sz="1200" dirty="0" smtClean="0">
                <a:latin typeface="Arial" pitchFamily="34" charset="0"/>
                <a:cs typeface="Arial" pitchFamily="34" charset="0"/>
              </a:rPr>
              <a:t>Issues such as Corruption, Tax evasion, Cut-throat competition, Consumer Exploitation, Adulteration, Endangering Public Health and Safety, Hoarding (accumulating) and Overcharging, Unethical Advertisements and Sales Promotions etc.</a:t>
            </a:r>
          </a:p>
          <a:p>
            <a:pPr algn="just">
              <a:lnSpc>
                <a:spcPct val="150000"/>
              </a:lnSpc>
            </a:pPr>
            <a:endParaRPr lang="en-US" sz="1200" dirty="0" smtClean="0">
              <a:latin typeface="Arial" pitchFamily="34" charset="0"/>
              <a:cs typeface="Arial" pitchFamily="34" charset="0"/>
            </a:endParaRPr>
          </a:p>
          <a:p>
            <a:pPr algn="just">
              <a:lnSpc>
                <a:spcPct val="150000"/>
              </a:lnSpc>
            </a:pPr>
            <a:r>
              <a:rPr lang="en-US" sz="1200" b="1" dirty="0" smtClean="0">
                <a:latin typeface="Arial" pitchFamily="34" charset="0"/>
                <a:cs typeface="Arial" pitchFamily="34" charset="0"/>
              </a:rPr>
              <a:t>Examples</a:t>
            </a:r>
            <a:r>
              <a:rPr lang="en-US" sz="1200" b="1" dirty="0" smtClean="0">
                <a:latin typeface="Arial" pitchFamily="34" charset="0"/>
                <a:cs typeface="Arial" pitchFamily="34" charset="0"/>
              </a:rPr>
              <a:t>:</a:t>
            </a:r>
            <a:endParaRPr lang="en-US" sz="1200" dirty="0" smtClean="0">
              <a:latin typeface="Arial" pitchFamily="34" charset="0"/>
              <a:cs typeface="Arial" pitchFamily="34" charset="0"/>
            </a:endParaRPr>
          </a:p>
          <a:p>
            <a:pPr algn="just">
              <a:lnSpc>
                <a:spcPct val="150000"/>
              </a:lnSpc>
              <a:buFont typeface="Wingdings" pitchFamily="2" charset="2"/>
              <a:buChar char="v"/>
            </a:pPr>
            <a:r>
              <a:rPr lang="en-US" sz="1200" dirty="0" smtClean="0">
                <a:latin typeface="Arial" pitchFamily="34" charset="0"/>
                <a:cs typeface="Arial" pitchFamily="34" charset="0"/>
              </a:rPr>
              <a:t> </a:t>
            </a:r>
            <a:r>
              <a:rPr lang="en-US" sz="1200" dirty="0" smtClean="0">
                <a:latin typeface="Arial" pitchFamily="34" charset="0"/>
                <a:cs typeface="Arial" pitchFamily="34" charset="0"/>
              </a:rPr>
              <a:t>a Bhopal Gas Tragedy, Chernobyl Disaster</a:t>
            </a:r>
          </a:p>
          <a:p>
            <a:pPr algn="just">
              <a:lnSpc>
                <a:spcPct val="150000"/>
              </a:lnSpc>
              <a:buFont typeface="Wingdings" pitchFamily="2" charset="2"/>
              <a:buChar char="v"/>
            </a:pPr>
            <a:r>
              <a:rPr lang="en-US" sz="1200" dirty="0" smtClean="0">
                <a:latin typeface="Arial" pitchFamily="34" charset="0"/>
                <a:cs typeface="Arial" pitchFamily="34" charset="0"/>
              </a:rPr>
              <a:t>à</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Hawala</a:t>
            </a:r>
            <a:r>
              <a:rPr lang="en-US" sz="1200" dirty="0" smtClean="0">
                <a:latin typeface="Arial" pitchFamily="34" charset="0"/>
                <a:cs typeface="Arial" pitchFamily="34" charset="0"/>
              </a:rPr>
              <a:t> and </a:t>
            </a:r>
            <a:r>
              <a:rPr lang="en-US" sz="1200" dirty="0" err="1" smtClean="0">
                <a:latin typeface="Arial" pitchFamily="34" charset="0"/>
                <a:cs typeface="Arial" pitchFamily="34" charset="0"/>
              </a:rPr>
              <a:t>Benami</a:t>
            </a:r>
            <a:r>
              <a:rPr lang="en-US" sz="1200" dirty="0" smtClean="0">
                <a:latin typeface="Arial" pitchFamily="34" charset="0"/>
                <a:cs typeface="Arial" pitchFamily="34" charset="0"/>
              </a:rPr>
              <a:t> transactions</a:t>
            </a:r>
          </a:p>
          <a:p>
            <a:pPr algn="just">
              <a:lnSpc>
                <a:spcPct val="150000"/>
              </a:lnSpc>
              <a:buFont typeface="Wingdings" pitchFamily="2" charset="2"/>
              <a:buChar char="v"/>
            </a:pPr>
            <a:r>
              <a:rPr lang="en-US" sz="1200" dirty="0" smtClean="0">
                <a:latin typeface="Arial" pitchFamily="34" charset="0"/>
                <a:cs typeface="Arial" pitchFamily="34" charset="0"/>
              </a:rPr>
              <a:t>à Drug mafia, Builders’ mafia, Arms mafia</a:t>
            </a:r>
          </a:p>
          <a:p>
            <a:pPr algn="just">
              <a:lnSpc>
                <a:spcPct val="150000"/>
              </a:lnSpc>
              <a:buFont typeface="Wingdings" pitchFamily="2" charset="2"/>
              <a:buChar char="v"/>
            </a:pPr>
            <a:r>
              <a:rPr lang="en-US" sz="1200" dirty="0" smtClean="0">
                <a:latin typeface="Arial" pitchFamily="34" charset="0"/>
                <a:cs typeface="Arial" pitchFamily="34" charset="0"/>
              </a:rPr>
              <a:t>à Promoting harmful products like Pan </a:t>
            </a:r>
            <a:r>
              <a:rPr lang="en-US" sz="1200" dirty="0" err="1" smtClean="0">
                <a:latin typeface="Arial" pitchFamily="34" charset="0"/>
                <a:cs typeface="Arial" pitchFamily="34" charset="0"/>
              </a:rPr>
              <a:t>masala</a:t>
            </a:r>
            <a:r>
              <a:rPr lang="en-US" sz="1200" dirty="0" smtClean="0">
                <a:latin typeface="Arial" pitchFamily="34" charset="0"/>
                <a:cs typeface="Arial" pitchFamily="34" charset="0"/>
              </a:rPr>
              <a:t> etc.</a:t>
            </a: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v"/>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uman Conduct &amp; Guidelines for Professional Ethics. - ppt download"/>
          <p:cNvPicPr>
            <a:picLocks noChangeAspect="1" noChangeArrowheads="1"/>
          </p:cNvPicPr>
          <p:nvPr/>
        </p:nvPicPr>
        <p:blipFill>
          <a:blip r:embed="rId2"/>
          <a:srcRect b="7500"/>
          <a:stretch>
            <a:fillRect/>
          </a:stretch>
        </p:blipFill>
        <p:spPr bwMode="auto">
          <a:xfrm>
            <a:off x="381000" y="457200"/>
            <a:ext cx="8127999" cy="5638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HUMAN VALUES &amp; PROFESSIONAL ETHICS - ppt video online download"/>
          <p:cNvPicPr>
            <a:picLocks noChangeAspect="1" noChangeArrowheads="1"/>
          </p:cNvPicPr>
          <p:nvPr/>
        </p:nvPicPr>
        <p:blipFill>
          <a:blip r:embed="rId2"/>
          <a:srcRect/>
          <a:stretch>
            <a:fillRect/>
          </a:stretch>
        </p:blipFill>
        <p:spPr bwMode="auto">
          <a:xfrm>
            <a:off x="457200" y="609600"/>
            <a:ext cx="7842250" cy="588168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228600"/>
            <a:ext cx="3616696" cy="338554"/>
          </a:xfrm>
          <a:prstGeom prst="rect">
            <a:avLst/>
          </a:prstGeom>
        </p:spPr>
        <p:txBody>
          <a:bodyPr wrap="none">
            <a:spAutoFit/>
          </a:bodyPr>
          <a:lstStyle/>
          <a:p>
            <a:r>
              <a:rPr lang="en-US" sz="1600" b="1" dirty="0" smtClean="0">
                <a:solidFill>
                  <a:srgbClr val="FF0000"/>
                </a:solidFill>
                <a:latin typeface="Arial" pitchFamily="34" charset="0"/>
                <a:ea typeface="Times New Roman" pitchFamily="18" charset="0"/>
                <a:cs typeface="Arial" pitchFamily="34" charset="0"/>
              </a:rPr>
              <a:t>Competence in Professional Ethics</a:t>
            </a:r>
            <a:endParaRPr lang="en-US" sz="1600" b="1" dirty="0">
              <a:solidFill>
                <a:srgbClr val="FF0000"/>
              </a:solidFill>
              <a:latin typeface="Arial" pitchFamily="34" charset="0"/>
              <a:cs typeface="Arial" pitchFamily="34" charset="0"/>
            </a:endParaRPr>
          </a:p>
        </p:txBody>
      </p:sp>
      <p:sp>
        <p:nvSpPr>
          <p:cNvPr id="4" name="TextBox 3"/>
          <p:cNvSpPr txBox="1"/>
          <p:nvPr/>
        </p:nvSpPr>
        <p:spPr>
          <a:xfrm>
            <a:off x="609600" y="914400"/>
            <a:ext cx="8305800" cy="4708981"/>
          </a:xfrm>
          <a:prstGeom prst="rect">
            <a:avLst/>
          </a:prstGeom>
          <a:noFill/>
        </p:spPr>
        <p:txBody>
          <a:bodyPr wrap="square" rtlCol="0">
            <a:spAutoFit/>
          </a:bodyPr>
          <a:lstStyle/>
          <a:p>
            <a:r>
              <a:rPr lang="en-US" sz="1200" b="1" dirty="0" smtClean="0">
                <a:solidFill>
                  <a:srgbClr val="FF0000"/>
                </a:solidFill>
                <a:latin typeface="Arial" pitchFamily="34" charset="0"/>
                <a:cs typeface="Arial" pitchFamily="34" charset="0"/>
              </a:rPr>
              <a:t>Competence:</a:t>
            </a:r>
          </a:p>
          <a:p>
            <a:endParaRPr lang="en-US" sz="1200" b="1" dirty="0" smtClean="0">
              <a:solidFill>
                <a:srgbClr val="FF0000"/>
              </a:solidFill>
              <a:latin typeface="Arial" pitchFamily="34" charset="0"/>
              <a:cs typeface="Arial" pitchFamily="34" charset="0"/>
            </a:endParaRPr>
          </a:p>
          <a:p>
            <a:pPr>
              <a:buFont typeface="Wingdings" pitchFamily="2" charset="2"/>
              <a:buChar char="§"/>
            </a:pPr>
            <a:r>
              <a:rPr lang="en-US" sz="1200" dirty="0" smtClean="0">
                <a:latin typeface="Arial" pitchFamily="34" charset="0"/>
                <a:cs typeface="Arial" pitchFamily="34" charset="0"/>
              </a:rPr>
              <a:t> </a:t>
            </a:r>
            <a:r>
              <a:rPr lang="en-US" sz="1200" dirty="0" smtClean="0">
                <a:latin typeface="Arial" pitchFamily="34" charset="0"/>
                <a:cs typeface="Arial" pitchFamily="34" charset="0"/>
              </a:rPr>
              <a:t>Competence is the ability of an individual to do a job property.</a:t>
            </a:r>
          </a:p>
          <a:p>
            <a:pPr>
              <a:buFont typeface="Wingdings" pitchFamily="2" charset="2"/>
              <a:buChar char="§"/>
            </a:pPr>
            <a:endParaRPr lang="en-US" sz="1200" dirty="0" smtClean="0">
              <a:latin typeface="Arial" pitchFamily="34" charset="0"/>
              <a:cs typeface="Arial" pitchFamily="34" charset="0"/>
            </a:endParaRPr>
          </a:p>
          <a:p>
            <a:pPr>
              <a:buFont typeface="Wingdings" pitchFamily="2" charset="2"/>
              <a:buChar char="§"/>
            </a:pPr>
            <a:r>
              <a:rPr lang="en-US" sz="1200" dirty="0" smtClean="0">
                <a:latin typeface="Arial" pitchFamily="34" charset="0"/>
                <a:cs typeface="Arial" pitchFamily="34" charset="0"/>
              </a:rPr>
              <a:t>A competency is a set of defined behaviors that provide a structured guide enabling the identification, evaluation and development of the behaviors in individual employees.</a:t>
            </a:r>
          </a:p>
          <a:p>
            <a:pPr>
              <a:buFont typeface="Wingdings" pitchFamily="2" charset="2"/>
              <a:buChar char="§"/>
            </a:pPr>
            <a:endParaRPr lang="en-US" sz="1200" dirty="0" smtClean="0">
              <a:latin typeface="Arial" pitchFamily="34" charset="0"/>
              <a:cs typeface="Arial" pitchFamily="34" charset="0"/>
            </a:endParaRPr>
          </a:p>
          <a:p>
            <a:pPr>
              <a:lnSpc>
                <a:spcPct val="150000"/>
              </a:lnSpc>
            </a:pPr>
            <a:r>
              <a:rPr lang="en-US" sz="1200" b="1" dirty="0" smtClean="0">
                <a:solidFill>
                  <a:srgbClr val="002060"/>
                </a:solidFill>
                <a:latin typeface="Arial" pitchFamily="34" charset="0"/>
                <a:cs typeface="Arial" pitchFamily="34" charset="0"/>
              </a:rPr>
              <a:t>Understanding Competence:</a:t>
            </a:r>
          </a:p>
          <a:p>
            <a:pPr>
              <a:lnSpc>
                <a:spcPct val="150000"/>
              </a:lnSpc>
            </a:pPr>
            <a:endParaRPr lang="en-US" sz="1200" dirty="0" smtClean="0">
              <a:latin typeface="Arial" pitchFamily="34" charset="0"/>
              <a:cs typeface="Arial" pitchFamily="34" charset="0"/>
            </a:endParaRPr>
          </a:p>
          <a:p>
            <a:pPr>
              <a:lnSpc>
                <a:spcPct val="150000"/>
              </a:lnSpc>
              <a:buFont typeface="Wingdings" pitchFamily="2" charset="2"/>
              <a:buChar char="q"/>
            </a:pPr>
            <a:r>
              <a:rPr lang="en-US" sz="1200" b="1" dirty="0" smtClean="0">
                <a:solidFill>
                  <a:srgbClr val="FF0000"/>
                </a:solidFill>
                <a:latin typeface="Arial" pitchFamily="34" charset="0"/>
                <a:cs typeface="Arial" pitchFamily="34" charset="0"/>
              </a:rPr>
              <a:t> Competence is:</a:t>
            </a:r>
          </a:p>
          <a:p>
            <a:pPr>
              <a:lnSpc>
                <a:spcPct val="150000"/>
              </a:lnSpc>
              <a:buFont typeface="Wingdings" pitchFamily="2" charset="2"/>
              <a:buChar char="v"/>
            </a:pPr>
            <a:r>
              <a:rPr lang="en-US" sz="1200" dirty="0" smtClean="0">
                <a:latin typeface="Arial" pitchFamily="34" charset="0"/>
                <a:cs typeface="Arial" pitchFamily="34" charset="0"/>
              </a:rPr>
              <a:t>EXPERENCE</a:t>
            </a:r>
          </a:p>
          <a:p>
            <a:pPr>
              <a:lnSpc>
                <a:spcPct val="150000"/>
              </a:lnSpc>
              <a:buFont typeface="Wingdings" pitchFamily="2" charset="2"/>
              <a:buChar char="v"/>
            </a:pPr>
            <a:r>
              <a:rPr lang="en-US" sz="1200" dirty="0" smtClean="0">
                <a:latin typeface="Arial" pitchFamily="34" charset="0"/>
                <a:cs typeface="Arial" pitchFamily="34" charset="0"/>
              </a:rPr>
              <a:t>KNOWLEDGE</a:t>
            </a:r>
          </a:p>
          <a:p>
            <a:pPr>
              <a:lnSpc>
                <a:spcPct val="150000"/>
              </a:lnSpc>
              <a:buFont typeface="Wingdings" pitchFamily="2" charset="2"/>
              <a:buChar char="v"/>
            </a:pPr>
            <a:r>
              <a:rPr lang="en-US" sz="1200" dirty="0" smtClean="0">
                <a:latin typeface="Arial" pitchFamily="34" charset="0"/>
                <a:cs typeface="Arial" pitchFamily="34" charset="0"/>
              </a:rPr>
              <a:t>ABILITY</a:t>
            </a:r>
          </a:p>
          <a:p>
            <a:pPr>
              <a:lnSpc>
                <a:spcPct val="150000"/>
              </a:lnSpc>
              <a:buFont typeface="Wingdings" pitchFamily="2" charset="2"/>
              <a:buChar char="v"/>
            </a:pPr>
            <a:r>
              <a:rPr lang="en-US" sz="1200" dirty="0" smtClean="0">
                <a:latin typeface="Arial" pitchFamily="34" charset="0"/>
                <a:cs typeface="Arial" pitchFamily="34" charset="0"/>
              </a:rPr>
              <a:t>ATTITUDE</a:t>
            </a:r>
          </a:p>
          <a:p>
            <a:pPr>
              <a:lnSpc>
                <a:spcPct val="150000"/>
              </a:lnSpc>
              <a:buFont typeface="Wingdings" pitchFamily="2" charset="2"/>
              <a:buChar char="v"/>
            </a:pPr>
            <a:r>
              <a:rPr lang="en-US" sz="1200" dirty="0" smtClean="0">
                <a:latin typeface="Arial" pitchFamily="34" charset="0"/>
                <a:cs typeface="Arial" pitchFamily="34" charset="0"/>
              </a:rPr>
              <a:t>BEHAVIOUR</a:t>
            </a:r>
          </a:p>
          <a:p>
            <a:r>
              <a:rPr lang="en-US" sz="1200" dirty="0" smtClean="0">
                <a:latin typeface="Arial" pitchFamily="34" charset="0"/>
                <a:cs typeface="Arial" pitchFamily="34" charset="0"/>
              </a:rPr>
              <a:t>	</a:t>
            </a:r>
            <a:endParaRPr lang="en-US" sz="1200" dirty="0" smtClean="0">
              <a:latin typeface="Arial" pitchFamily="34" charset="0"/>
              <a:cs typeface="Arial" pitchFamily="34" charset="0"/>
            </a:endParaRPr>
          </a:p>
          <a:p>
            <a:pPr>
              <a:buFont typeface="Arial" pitchFamily="34" charset="0"/>
              <a:buChar char="•"/>
            </a:pPr>
            <a:endParaRPr lang="en-US" sz="1200" dirty="0" smtClean="0">
              <a:latin typeface="Arial" pitchFamily="34" charset="0"/>
              <a:cs typeface="Arial" pitchFamily="34" charset="0"/>
            </a:endParaRPr>
          </a:p>
          <a:p>
            <a:pPr>
              <a:buFont typeface="Wingdings" pitchFamily="2" charset="2"/>
              <a:buChar char="§"/>
            </a:pPr>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endParaRPr lang="en-US" sz="1200" dirty="0">
              <a:latin typeface="Arial" pitchFamily="34" charset="0"/>
              <a:cs typeface="Arial" pitchFamily="34" charset="0"/>
            </a:endParaRPr>
          </a:p>
        </p:txBody>
      </p:sp>
      <p:pic>
        <p:nvPicPr>
          <p:cNvPr id="18436" name="Picture 4" descr="Professional Ethics and competence"/>
          <p:cNvPicPr>
            <a:picLocks noChangeAspect="1" noChangeArrowheads="1"/>
          </p:cNvPicPr>
          <p:nvPr/>
        </p:nvPicPr>
        <p:blipFill>
          <a:blip r:embed="rId2"/>
          <a:srcRect/>
          <a:stretch>
            <a:fillRect/>
          </a:stretch>
        </p:blipFill>
        <p:spPr bwMode="auto">
          <a:xfrm>
            <a:off x="3657600" y="2590800"/>
            <a:ext cx="3793067" cy="21336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457</Words>
  <Application>Microsoft Office PowerPoint</Application>
  <PresentationFormat>On-screen Show (4:3)</PresentationFormat>
  <Paragraphs>175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dc:creator>
  <cp:lastModifiedBy>Ramesh</cp:lastModifiedBy>
  <cp:revision>45</cp:revision>
  <dcterms:created xsi:type="dcterms:W3CDTF">2006-08-16T00:00:00Z</dcterms:created>
  <dcterms:modified xsi:type="dcterms:W3CDTF">2023-08-01T06:22:16Z</dcterms:modified>
</cp:coreProperties>
</file>