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79" r:id="rId4"/>
    <p:sldId id="260" r:id="rId5"/>
    <p:sldId id="280" r:id="rId6"/>
    <p:sldId id="294" r:id="rId7"/>
    <p:sldId id="281" r:id="rId8"/>
    <p:sldId id="297" r:id="rId9"/>
    <p:sldId id="283" r:id="rId10"/>
    <p:sldId id="284" r:id="rId11"/>
    <p:sldId id="282" r:id="rId12"/>
    <p:sldId id="300" r:id="rId13"/>
    <p:sldId id="302" r:id="rId14"/>
    <p:sldId id="301" r:id="rId15"/>
    <p:sldId id="303" r:id="rId16"/>
    <p:sldId id="262" r:id="rId17"/>
    <p:sldId id="292" r:id="rId18"/>
    <p:sldId id="277" r:id="rId19"/>
    <p:sldId id="3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1856-2491-4DE7-8369-F1B7AF99DEA9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9F26D-4A09-4E88-AA2E-60B593CDF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F222-4892-4E3A-A24E-7C64DB1A2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3657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Rotation Invariant multi-object detector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335EB-BD0D-4D5B-B7A1-B57441D3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705350"/>
            <a:ext cx="10058400" cy="11430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7520" y="4519748"/>
            <a:ext cx="4180114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Kanishka S 160117733031</a:t>
            </a:r>
          </a:p>
          <a:p>
            <a:r>
              <a:rPr lang="en-IN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Praneeth</a:t>
            </a:r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Reddy M 160117733036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554" y="4522469"/>
            <a:ext cx="4180114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Guide: E </a:t>
            </a:r>
            <a:r>
              <a:rPr lang="en-IN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Padmalatha</a:t>
            </a:r>
            <a:endParaRPr lang="en-IN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</a:t>
            </a:r>
            <a:r>
              <a:rPr lang="en-IN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InCharge</a:t>
            </a:r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IN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Dr.</a:t>
            </a:r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K </a:t>
            </a:r>
            <a:r>
              <a:rPr lang="en-IN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Sagar</a:t>
            </a:r>
            <a:endParaRPr lang="en-IN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Ms. CH </a:t>
            </a:r>
            <a:r>
              <a:rPr lang="en-IN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Vijayalaksmi</a:t>
            </a:r>
            <a:endParaRPr lang="en-IN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23" y="2668504"/>
            <a:ext cx="418011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PID 17</a:t>
            </a:r>
          </a:p>
        </p:txBody>
      </p:sp>
    </p:spTree>
    <p:extLst>
      <p:ext uri="{BB962C8B-B14F-4D97-AF65-F5344CB8AC3E}">
        <p14:creationId xmlns:p14="http://schemas.microsoft.com/office/powerpoint/2010/main" val="2093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945020-E45E-4C90-ACB5-DC360808B82B}"/>
              </a:ext>
            </a:extLst>
          </p:cNvPr>
          <p:cNvSpPr txBox="1"/>
          <p:nvPr/>
        </p:nvSpPr>
        <p:spPr>
          <a:xfrm>
            <a:off x="1152525" y="1009650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62884-3553-4622-8C2F-53A6EDD694D4}"/>
              </a:ext>
            </a:extLst>
          </p:cNvPr>
          <p:cNvSpPr txBox="1"/>
          <p:nvPr/>
        </p:nvSpPr>
        <p:spPr>
          <a:xfrm>
            <a:off x="1047750" y="1673679"/>
            <a:ext cx="102012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Eigen vector analysis is compatible with data that has similar clustered pixel values, and is ineffective on images that have discontinuities in pixel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object is asymmetric, then there is a unique picture representation for every angle the picture is rotated. More emphasis is given to asymmetric objects, since objects in industry are generally asymmetric.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D0C11-B163-465B-94B7-0886E24E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99592"/>
            <a:ext cx="4505150" cy="2344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2A09E7-EC9E-4FEE-8786-BD3E8AEE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9593"/>
            <a:ext cx="5051926" cy="23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6" y="1073739"/>
            <a:ext cx="10525154" cy="47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943D1E-DDA9-44C8-A98D-2C9E8F96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443037"/>
            <a:ext cx="11249902" cy="34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0C1F703-C045-4480-BFCB-96B894BF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39"/>
            <a:ext cx="35718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03E35B-62A5-4795-931F-AE0BE2B4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0"/>
            <a:ext cx="35718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3A20251-3101-4CC8-8E67-4D59F83E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0"/>
            <a:ext cx="35718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B821273-F8B0-44A6-A82C-0BD03C345602}"/>
              </a:ext>
            </a:extLst>
          </p:cNvPr>
          <p:cNvSpPr/>
          <p:nvPr/>
        </p:nvSpPr>
        <p:spPr>
          <a:xfrm>
            <a:off x="3648075" y="952500"/>
            <a:ext cx="31432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73A3921-592C-467D-95B1-819483B4A788}"/>
              </a:ext>
            </a:extLst>
          </p:cNvPr>
          <p:cNvSpPr/>
          <p:nvPr/>
        </p:nvSpPr>
        <p:spPr>
          <a:xfrm>
            <a:off x="7591425" y="928687"/>
            <a:ext cx="314325" cy="24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54F81-D15B-431A-96E5-DBA26461B660}"/>
              </a:ext>
            </a:extLst>
          </p:cNvPr>
          <p:cNvSpPr txBox="1"/>
          <p:nvPr/>
        </p:nvSpPr>
        <p:spPr>
          <a:xfrm>
            <a:off x="781050" y="2114550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Arbitrary rotated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4BA20-4610-4AEC-8F58-3941402C1359}"/>
              </a:ext>
            </a:extLst>
          </p:cNvPr>
          <p:cNvSpPr txBox="1"/>
          <p:nvPr/>
        </p:nvSpPr>
        <p:spPr>
          <a:xfrm>
            <a:off x="5029200" y="2129909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Grayscale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538E9-2D16-4256-AFBC-1C67F09E2314}"/>
              </a:ext>
            </a:extLst>
          </p:cNvPr>
          <p:cNvSpPr txBox="1"/>
          <p:nvPr/>
        </p:nvSpPr>
        <p:spPr>
          <a:xfrm>
            <a:off x="8905877" y="2103411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Binarized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EBB81-D877-4FA7-9DAB-26694ADD2615}"/>
              </a:ext>
            </a:extLst>
          </p:cNvPr>
          <p:cNvSpPr txBox="1"/>
          <p:nvPr/>
        </p:nvSpPr>
        <p:spPr>
          <a:xfrm>
            <a:off x="8139112" y="2561160"/>
            <a:ext cx="3086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[[193, 183], </a:t>
            </a:r>
          </a:p>
          <a:p>
            <a:r>
              <a:rPr lang="en-IN" b="1" dirty="0"/>
              <a:t>[193, 184], </a:t>
            </a:r>
          </a:p>
          <a:p>
            <a:r>
              <a:rPr lang="en-IN" b="1" dirty="0"/>
              <a:t>[193, 185], </a:t>
            </a:r>
          </a:p>
          <a:p>
            <a:r>
              <a:rPr lang="en-IN" b="1" dirty="0"/>
              <a:t>[193, 186], </a:t>
            </a:r>
          </a:p>
          <a:p>
            <a:r>
              <a:rPr lang="en-IN" b="1" dirty="0"/>
              <a:t>[193, 187], </a:t>
            </a:r>
          </a:p>
          <a:p>
            <a:r>
              <a:rPr lang="en-IN" b="1" dirty="0"/>
              <a:t>[193, 188], </a:t>
            </a:r>
          </a:p>
          <a:p>
            <a:r>
              <a:rPr lang="en-IN" b="1" dirty="0"/>
              <a:t>[193, 189 ]</a:t>
            </a:r>
          </a:p>
          <a:p>
            <a:r>
              <a:rPr lang="en-IN" b="1" dirty="0"/>
              <a:t>…</a:t>
            </a:r>
          </a:p>
          <a:p>
            <a:r>
              <a:rPr lang="en-IN" b="1" dirty="0"/>
              <a:t>….</a:t>
            </a:r>
          </a:p>
          <a:p>
            <a:r>
              <a:rPr lang="en-IN" b="1" dirty="0"/>
              <a:t>[193, 196]]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D588D-59F6-4BDC-B1B3-64314ADE4036}"/>
              </a:ext>
            </a:extLst>
          </p:cNvPr>
          <p:cNvSpPr txBox="1"/>
          <p:nvPr/>
        </p:nvSpPr>
        <p:spPr>
          <a:xfrm>
            <a:off x="8229600" y="5500760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Bright pixel coordinates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51CDDB6F-640A-447F-A869-64603CE44F6A}"/>
              </a:ext>
            </a:extLst>
          </p:cNvPr>
          <p:cNvSpPr/>
          <p:nvPr/>
        </p:nvSpPr>
        <p:spPr>
          <a:xfrm rot="10800000">
            <a:off x="10558465" y="2426869"/>
            <a:ext cx="657222" cy="9849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8710C0-B342-41ED-B760-2E904192BDFD}"/>
              </a:ext>
            </a:extLst>
          </p:cNvPr>
          <p:cNvSpPr txBox="1"/>
          <p:nvPr/>
        </p:nvSpPr>
        <p:spPr>
          <a:xfrm>
            <a:off x="4212431" y="3573900"/>
            <a:ext cx="32289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Eigen values: </a:t>
            </a:r>
          </a:p>
          <a:p>
            <a:r>
              <a:rPr lang="en-IN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[0.05080431 0.02752771] </a:t>
            </a:r>
          </a:p>
          <a:p>
            <a:r>
              <a:rPr lang="en-IN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Eigen Vectors:</a:t>
            </a:r>
          </a:p>
          <a:p>
            <a:r>
              <a:rPr lang="en-IN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[[ 0.74395168 -0.66823342] </a:t>
            </a:r>
          </a:p>
          <a:p>
            <a:r>
              <a:rPr lang="en-IN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[ 0.66823342 0.74395168]]</a:t>
            </a:r>
            <a:endParaRPr lang="en-IN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3EC75D-7DAB-4661-88A4-C0E9BDBC58C4}"/>
              </a:ext>
            </a:extLst>
          </p:cNvPr>
          <p:cNvSpPr txBox="1"/>
          <p:nvPr/>
        </p:nvSpPr>
        <p:spPr>
          <a:xfrm>
            <a:off x="933449" y="3835541"/>
            <a:ext cx="2200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Correction angle : 48.06915190632055</a:t>
            </a:r>
            <a:endParaRPr lang="en-IN" sz="1400" b="1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DF66D86-C918-48BC-895A-4BD6A51821C7}"/>
              </a:ext>
            </a:extLst>
          </p:cNvPr>
          <p:cNvSpPr/>
          <p:nvPr/>
        </p:nvSpPr>
        <p:spPr>
          <a:xfrm rot="10800000">
            <a:off x="7434262" y="4115873"/>
            <a:ext cx="314325" cy="24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453EA1C-EBD3-4E03-913C-A12DE7106A75}"/>
              </a:ext>
            </a:extLst>
          </p:cNvPr>
          <p:cNvSpPr/>
          <p:nvPr/>
        </p:nvSpPr>
        <p:spPr>
          <a:xfrm rot="10800000">
            <a:off x="3643311" y="3988631"/>
            <a:ext cx="314325" cy="24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7E122-46E0-4E14-BDE8-4C1FFA2A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3752851"/>
            <a:ext cx="6534150" cy="2171699"/>
          </a:xfrm>
          <a:prstGeom prst="rect">
            <a:avLst/>
          </a:prstGeom>
        </p:spPr>
      </p:pic>
      <p:pic>
        <p:nvPicPr>
          <p:cNvPr id="2052" name="Picture 4" descr="PCA animation: pendulum">
            <a:extLst>
              <a:ext uri="{FF2B5EF4-FFF2-40B4-BE49-F238E27FC236}">
                <a16:creationId xmlns:a16="http://schemas.microsoft.com/office/drawing/2014/main" id="{CE2D6668-B696-4530-97CF-D9C67D0923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1"/>
            <a:ext cx="9867900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F8E62-80E8-495D-8DF0-BACD6FD4FC8B}"/>
              </a:ext>
            </a:extLst>
          </p:cNvPr>
          <p:cNvSpPr txBox="1"/>
          <p:nvPr/>
        </p:nvSpPr>
        <p:spPr>
          <a:xfrm>
            <a:off x="7553325" y="390525"/>
            <a:ext cx="4210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42729"/>
                </a:solidFill>
                <a:effectLst/>
                <a:latin typeface="-apple-system"/>
              </a:rPr>
              <a:t>PCA will find the "best" line according to two different criteria of what is the "best".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729"/>
                </a:solidFill>
                <a:effectLst/>
                <a:latin typeface="-apple-system"/>
              </a:rPr>
              <a:t>First, the variation of values along this line should be maximal.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729"/>
                </a:solidFill>
                <a:effectLst/>
                <a:latin typeface="-apple-system"/>
              </a:rPr>
              <a:t>Second, if we reconstruct the original two characteristics (position of a blue dot) from the new one (position of a red dot), the reconstruction error (will be given by the length of the connecting red line) has to be minimum.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"the maximum variance" and "the minimum error" are reached at the same time, namely when the line points to the magenta ticks. 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2A81-50BB-451E-AE12-05BFD3C8C9BE}"/>
              </a:ext>
            </a:extLst>
          </p:cNvPr>
          <p:cNvSpPr txBox="1"/>
          <p:nvPr/>
        </p:nvSpPr>
        <p:spPr>
          <a:xfrm>
            <a:off x="7715250" y="4219575"/>
            <a:ext cx="40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First Principal component of the Image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2FD7613-F1F4-44BA-9EFE-F23CE1D5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1" y="0"/>
            <a:ext cx="2838449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15B104-CAD2-4E4C-9A39-1B5214CF2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257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DB6CB3-4DE7-4592-B4FE-DE78D6D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26765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DDFF2C4-9B36-4492-89E6-B41324B8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0"/>
            <a:ext cx="3157538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A58FC150-70F1-4AA4-B4B2-9F108B6F616D}"/>
              </a:ext>
            </a:extLst>
          </p:cNvPr>
          <p:cNvSpPr/>
          <p:nvPr/>
        </p:nvSpPr>
        <p:spPr>
          <a:xfrm>
            <a:off x="1195388" y="2238374"/>
            <a:ext cx="352425" cy="52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0E0C0A3-F756-4F31-AC92-C1DE3C80DA07}"/>
              </a:ext>
            </a:extLst>
          </p:cNvPr>
          <p:cNvSpPr/>
          <p:nvPr/>
        </p:nvSpPr>
        <p:spPr>
          <a:xfrm>
            <a:off x="4500563" y="2238375"/>
            <a:ext cx="352424" cy="52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21B3250-E05E-45E5-A177-C4C532949279}"/>
              </a:ext>
            </a:extLst>
          </p:cNvPr>
          <p:cNvSpPr/>
          <p:nvPr/>
        </p:nvSpPr>
        <p:spPr>
          <a:xfrm>
            <a:off x="7337822" y="2238375"/>
            <a:ext cx="352424" cy="52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EF5D9C3-9C83-4B93-A812-F9A5EC126159}"/>
              </a:ext>
            </a:extLst>
          </p:cNvPr>
          <p:cNvSpPr/>
          <p:nvPr/>
        </p:nvSpPr>
        <p:spPr>
          <a:xfrm>
            <a:off x="10175081" y="2238375"/>
            <a:ext cx="352425" cy="52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37DDB5E-B179-4859-A27C-14A3E200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7" y="2857500"/>
            <a:ext cx="3157538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07277A0-78F2-4B8E-AECF-F001A156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78" y="2857500"/>
            <a:ext cx="2883692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1A5334D-07FC-49A5-B35E-E1CE7A276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6" y="2886075"/>
            <a:ext cx="2838449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097B7A1-2571-42E3-A896-EACE9543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6075"/>
            <a:ext cx="3245643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D9DF50-8E92-49E4-A595-43BFE6EF5EFA}"/>
              </a:ext>
            </a:extLst>
          </p:cNvPr>
          <p:cNvSpPr txBox="1"/>
          <p:nvPr/>
        </p:nvSpPr>
        <p:spPr>
          <a:xfrm>
            <a:off x="1547813" y="2248970"/>
            <a:ext cx="297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Detector(RESNET-50)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E7833-8D8B-4A6A-AE5F-7EF0B2BB964A}"/>
              </a:ext>
            </a:extLst>
          </p:cNvPr>
          <p:cNvSpPr txBox="1"/>
          <p:nvPr/>
        </p:nvSpPr>
        <p:spPr>
          <a:xfrm>
            <a:off x="9144594" y="5067300"/>
            <a:ext cx="24133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IN" sz="120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'name': 'dog’,</a:t>
            </a:r>
          </a:p>
          <a:p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‘</a:t>
            </a:r>
            <a:r>
              <a:rPr lang="en-IN" sz="1200" b="1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percentage_probability</a:t>
            </a:r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 	58.17,</a:t>
            </a:r>
          </a:p>
          <a:p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'</a:t>
            </a:r>
            <a:r>
              <a:rPr lang="en-IN" sz="1200" b="1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box_points</a:t>
            </a:r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[57, 28, 244, 162</a:t>
            </a:r>
            <a:r>
              <a:rPr lang="en-IN" sz="120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0AA82-E549-484F-B82C-F57B8C92681C}"/>
              </a:ext>
            </a:extLst>
          </p:cNvPr>
          <p:cNvSpPr txBox="1"/>
          <p:nvPr/>
        </p:nvSpPr>
        <p:spPr>
          <a:xfrm>
            <a:off x="6275193" y="5000625"/>
            <a:ext cx="35337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'name': 'umbrella’,                 	'</a:t>
            </a:r>
            <a:r>
              <a:rPr lang="en-IN" sz="1200" b="1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percentage_probability</a:t>
            </a:r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50.66, </a:t>
            </a:r>
          </a:p>
          <a:p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'</a:t>
            </a:r>
            <a:r>
              <a:rPr lang="en-IN" sz="1200" b="1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box_points</a:t>
            </a:r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[0, 61, 113, 164]</a:t>
            </a:r>
          </a:p>
          <a:p>
            <a:r>
              <a:rPr lang="en-IN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IN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6A975-F47D-443D-979C-33EFFDCA9D22}"/>
              </a:ext>
            </a:extLst>
          </p:cNvPr>
          <p:cNvSpPr txBox="1"/>
          <p:nvPr/>
        </p:nvSpPr>
        <p:spPr>
          <a:xfrm>
            <a:off x="3473655" y="5000625"/>
            <a:ext cx="27336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IN" sz="1200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'name': 'dog’, </a:t>
            </a:r>
          </a:p>
          <a:p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'</a:t>
            </a:r>
            <a:r>
              <a:rPr lang="en-IN" sz="1200" b="1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percentage_probability</a:t>
            </a:r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59.68,</a:t>
            </a:r>
          </a:p>
          <a:p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'</a:t>
            </a:r>
            <a:r>
              <a:rPr lang="en-IN" sz="1200" b="1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box_points</a:t>
            </a:r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[100, 8, 199, 164]</a:t>
            </a:r>
          </a:p>
          <a:p>
            <a:r>
              <a:rPr lang="en-IN" sz="1200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26F0A0-0040-4787-874E-C2609406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02" y="428625"/>
            <a:ext cx="10376034" cy="56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7" y="144373"/>
            <a:ext cx="10444979" cy="3017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6" y="3269593"/>
            <a:ext cx="10444979" cy="19788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826" y="5965371"/>
            <a:ext cx="293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Relative performance: 1.144 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26" y="5248480"/>
            <a:ext cx="7344728" cy="7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3600" b="1" dirty="0"/>
              <a:t>Stanford Dogs dataset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The Stanford Dogs dataset contains images of 120 breeds of dogs from around the world.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This dataset has been built using images and annotation from ImageNet for the task of fine-grained image categorization. It was originally collected for fine-grain image categorization, a challenging problem as certain dog breeds have near identical features or differ in color and age.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Number of categories: 120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Number of images: 20,580</a:t>
            </a:r>
          </a:p>
        </p:txBody>
      </p:sp>
    </p:spTree>
    <p:extLst>
      <p:ext uri="{BB962C8B-B14F-4D97-AF65-F5344CB8AC3E}">
        <p14:creationId xmlns:p14="http://schemas.microsoft.com/office/powerpoint/2010/main" val="28283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429" y="1793965"/>
            <a:ext cx="7811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 </a:t>
            </a:r>
            <a:r>
              <a:rPr lang="en-IN" sz="9600" dirty="0">
                <a:sym typeface="Wingdings" panose="05000000000000000000" pitchFamily="2" charset="2"/>
              </a:rPr>
              <a:t>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6847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A6407-714C-499C-A75E-7AB0A66B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83" y="913900"/>
            <a:ext cx="9039225" cy="2886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689A5B-758D-402D-A9A7-AEAA2945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1777"/>
            <a:ext cx="10058400" cy="300729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D995-265A-48B7-B09E-83FB403848D3}"/>
              </a:ext>
            </a:extLst>
          </p:cNvPr>
          <p:cNvSpPr txBox="1"/>
          <p:nvPr/>
        </p:nvSpPr>
        <p:spPr>
          <a:xfrm>
            <a:off x="856649" y="4835091"/>
            <a:ext cx="100198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Features extracted by CNNs are variant to small changes in shift and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So, all the images that pass through an object detector, must be in the same orientation(as it is only trained on images at a specific orientation and  CNNs are unable to disentangle planar rotation transformations). </a:t>
            </a:r>
          </a:p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AA0D7-ECC5-47B3-B93E-A01302EC9CDC}"/>
              </a:ext>
            </a:extLst>
          </p:cNvPr>
          <p:cNvSpPr txBox="1"/>
          <p:nvPr/>
        </p:nvSpPr>
        <p:spPr>
          <a:xfrm>
            <a:off x="1097280" y="4390224"/>
            <a:ext cx="97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YOLOv3 detection accuracy performance on original and rotated images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26FD3-BF7D-45AC-8179-6D86FB484322}"/>
              </a:ext>
            </a:extLst>
          </p:cNvPr>
          <p:cNvSpPr txBox="1"/>
          <p:nvPr/>
        </p:nvSpPr>
        <p:spPr>
          <a:xfrm>
            <a:off x="1823936" y="198502"/>
            <a:ext cx="781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Brief explanation of the problem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5.jpg">
            <a:extLst>
              <a:ext uri="{FF2B5EF4-FFF2-40B4-BE49-F238E27FC236}">
                <a16:creationId xmlns:a16="http://schemas.microsoft.com/office/drawing/2014/main" id="{F8F8F73F-E5D9-4215-8E1B-324F03863C1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09700" y="142874"/>
            <a:ext cx="9458325" cy="6000751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B93A2B-0F53-4547-9CC3-64215F26AE1C}"/>
              </a:ext>
            </a:extLst>
          </p:cNvPr>
          <p:cNvSpPr txBox="1"/>
          <p:nvPr/>
        </p:nvSpPr>
        <p:spPr>
          <a:xfrm>
            <a:off x="247650" y="228600"/>
            <a:ext cx="379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Methodology </a:t>
            </a:r>
          </a:p>
        </p:txBody>
      </p:sp>
    </p:spTree>
    <p:extLst>
      <p:ext uri="{BB962C8B-B14F-4D97-AF65-F5344CB8AC3E}">
        <p14:creationId xmlns:p14="http://schemas.microsoft.com/office/powerpoint/2010/main" val="31397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5BAAB-1391-45A5-88D5-621C0F6F808B}"/>
              </a:ext>
            </a:extLst>
          </p:cNvPr>
          <p:cNvSpPr txBox="1"/>
          <p:nvPr/>
        </p:nvSpPr>
        <p:spPr>
          <a:xfrm>
            <a:off x="654518" y="471638"/>
            <a:ext cx="1091504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Base Paper  1: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Using the </a:t>
            </a:r>
            <a:r>
              <a:rPr lang="en-US" sz="2400" b="1" dirty="0"/>
              <a:t>same trained CNN multiple times</a:t>
            </a:r>
            <a:r>
              <a:rPr lang="en-US" sz="24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Input image is arbitrarily rotated by random orientations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Rotated images fed to each instance of the architecture.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Requires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less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 number of images for training.</a:t>
            </a:r>
            <a:endParaRPr lang="en-US" sz="2400" dirty="0">
              <a:solidFill>
                <a:srgbClr val="333333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Offers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an additional advantage of finding the approximate orientation of the object in an image, without any additional computational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We are using </a:t>
            </a:r>
            <a:r>
              <a:rPr lang="en-US" sz="2400" b="1" dirty="0"/>
              <a:t>ResNet50</a:t>
            </a:r>
            <a:r>
              <a:rPr lang="en-US" sz="2400" dirty="0"/>
              <a:t> for both orientation correction as well as objection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Considering this as a </a:t>
            </a:r>
            <a:r>
              <a:rPr lang="en-US" sz="2400" b="1" dirty="0"/>
              <a:t>Classification problem, </a:t>
            </a:r>
            <a:r>
              <a:rPr lang="en-US" sz="2400" dirty="0"/>
              <a:t>we have replaced the output layer of ResNet50 with another Dense layer which classifies the image into 0 to 359 degrees.</a:t>
            </a:r>
            <a:endParaRPr lang="en-US" sz="2400" b="1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8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D30A-CCB5-4A29-A242-8480C272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ResNet-50 for Angle Classification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184F0A-7B26-473A-9493-5F8307E05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7" y="1793965"/>
            <a:ext cx="10258123" cy="284167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42" y="4635638"/>
            <a:ext cx="7762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KWo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1" y="2689595"/>
            <a:ext cx="8667526" cy="32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53" y="97971"/>
            <a:ext cx="9956618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53" y="2023790"/>
            <a:ext cx="9956618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67" y="216898"/>
            <a:ext cx="74390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Prediction accuracies for test 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79" y="1907720"/>
            <a:ext cx="7093698" cy="3700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8379" y="5778679"/>
            <a:ext cx="658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Relative performance: 0.8760843360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33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00137-2E7A-43E6-A9BF-45B43CD9116B}"/>
              </a:ext>
            </a:extLst>
          </p:cNvPr>
          <p:cNvSpPr txBox="1"/>
          <p:nvPr/>
        </p:nvSpPr>
        <p:spPr>
          <a:xfrm>
            <a:off x="1181100" y="1047750"/>
            <a:ext cx="999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Base paper 2 : Eigen Vectors based Rotation Invariant Object Detector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B9B41-0E96-42BB-BBAB-5E6E2A4D1DE8}"/>
              </a:ext>
            </a:extLst>
          </p:cNvPr>
          <p:cNvSpPr txBox="1"/>
          <p:nvPr/>
        </p:nvSpPr>
        <p:spPr>
          <a:xfrm>
            <a:off x="1181100" y="2019300"/>
            <a:ext cx="99917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GOAL</a:t>
            </a:r>
            <a:r>
              <a:rPr lang="en-US" sz="2000" dirty="0"/>
              <a:t> : Detect the orientation of an object, and correct the object’s orientation if it is identified as different from the base orientation.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Discusses novel </a:t>
            </a:r>
            <a:r>
              <a:rPr lang="en-US" sz="2000" b="1" dirty="0"/>
              <a:t>two-step architecture</a:t>
            </a:r>
            <a:r>
              <a:rPr lang="en-US" sz="2000" dirty="0"/>
              <a:t>, which detects multiple objects at any angle in an image efficiently.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Utilizes </a:t>
            </a:r>
            <a:r>
              <a:rPr lang="en-US" sz="2000" b="1" dirty="0"/>
              <a:t>eigenvector analysis </a:t>
            </a:r>
            <a:r>
              <a:rPr lang="en-US" sz="2000" dirty="0"/>
              <a:t>on the input image based on</a:t>
            </a:r>
            <a:r>
              <a:rPr lang="en-US" sz="2000" b="1" dirty="0"/>
              <a:t> bright pixel distribution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analysis gives </a:t>
            </a:r>
            <a:r>
              <a:rPr lang="en-US" sz="2000" b="1" dirty="0"/>
              <a:t>four orientations </a:t>
            </a:r>
            <a:r>
              <a:rPr lang="en-US" sz="2000" dirty="0"/>
              <a:t>of the input image which, then pass through a pre-trained ResNet50 with proposed decision criteria.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approach produces rotation invariant detection without any additional training on augmented data and also determines actual image orientation without any prior information. </a:t>
            </a:r>
          </a:p>
        </p:txBody>
      </p:sp>
    </p:spTree>
    <p:extLst>
      <p:ext uri="{BB962C8B-B14F-4D97-AF65-F5344CB8AC3E}">
        <p14:creationId xmlns:p14="http://schemas.microsoft.com/office/powerpoint/2010/main" val="42906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{32851B24-3963-40C7-81B8-5887ED30E130}tf02900769</Template>
  <TotalTime>2168</TotalTime>
  <Words>675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-apple-system</vt:lpstr>
      <vt:lpstr>Arial</vt:lpstr>
      <vt:lpstr>Arial Black</vt:lpstr>
      <vt:lpstr>Bahnschrift SemiBold</vt:lpstr>
      <vt:lpstr>Calibri</vt:lpstr>
      <vt:lpstr>Calibri Light</vt:lpstr>
      <vt:lpstr>Courier New</vt:lpstr>
      <vt:lpstr>Microsoft Sans Serif</vt:lpstr>
      <vt:lpstr>Times New Roman</vt:lpstr>
      <vt:lpstr>Wingdings</vt:lpstr>
      <vt:lpstr>Retrospect</vt:lpstr>
      <vt:lpstr>Rotation Invariant multi-object detector </vt:lpstr>
      <vt:lpstr> </vt:lpstr>
      <vt:lpstr>PowerPoint Presentation</vt:lpstr>
      <vt:lpstr>PowerPoint Presentation</vt:lpstr>
      <vt:lpstr>ResNet-50 for Angle Classification</vt:lpstr>
      <vt:lpstr>PowerPoint Presentation</vt:lpstr>
      <vt:lpstr>PowerPoint Presentation</vt:lpstr>
      <vt:lpstr>Prediction accuracies for test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Dataset: Stanford Dogs dataset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Praneeth reddy Mallupally</dc:creator>
  <cp:lastModifiedBy>Kanishka Sutrave</cp:lastModifiedBy>
  <cp:revision>96</cp:revision>
  <dcterms:created xsi:type="dcterms:W3CDTF">2020-09-29T12:36:29Z</dcterms:created>
  <dcterms:modified xsi:type="dcterms:W3CDTF">2021-06-10T16:20:08Z</dcterms:modified>
</cp:coreProperties>
</file>